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4"/>
  </p:sldMasterIdLst>
  <p:notesMasterIdLst>
    <p:notesMasterId r:id="rId17"/>
  </p:notesMasterIdLst>
  <p:sldIdLst>
    <p:sldId id="256" r:id="rId5"/>
    <p:sldId id="257" r:id="rId6"/>
    <p:sldId id="258" r:id="rId7"/>
    <p:sldId id="269" r:id="rId8"/>
    <p:sldId id="259" r:id="rId9"/>
    <p:sldId id="267" r:id="rId10"/>
    <p:sldId id="260" r:id="rId11"/>
    <p:sldId id="270" r:id="rId12"/>
    <p:sldId id="261" r:id="rId13"/>
    <p:sldId id="262" r:id="rId14"/>
    <p:sldId id="263" r:id="rId15"/>
    <p:sldId id="265" r:id="rId16"/>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7FDC31D-E74D-D351-CDBB-60FB5926245E}" name="Josefine Liljequist" initials="JL" userId="Josefine Liljequist" providerId="None"/>
  <p188:author id="{A86414DE-84BD-7128-0EE7-46DDDE88DEEC}" name="Johanna Olander" initials="JO" userId="S::johanna.olander@malmo.se::72068e95-22f2-45ba-a345-db47926ba8a3" providerId="AD"/>
  <p188:author id="{C3A810E6-61BE-7281-07BD-18100C9CF8D2}" name="Nadja" initials="Na" userId="S::nadja_barnmorskornamalmo.se#ext#@cityofmalmo.onmicrosoft.com::c2682d91-559b-4da2-b146-af3da52f61f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26657" autoAdjust="0"/>
  </p:normalViewPr>
  <p:slideViewPr>
    <p:cSldViewPr snapToGrid="0">
      <p:cViewPr varScale="1">
        <p:scale>
          <a:sx n="76" d="100"/>
          <a:sy n="76" d="100"/>
        </p:scale>
        <p:origin x="69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E0EA18-196C-44CA-AA4D-899335B52124}" type="datetimeFigureOut">
              <a:t>2022-06-14</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7CE4BA-7222-4DF9-BB97-4E7BCAC40055}" type="slidenum">
              <a:t>‹#›</a:t>
            </a:fld>
            <a:endParaRPr lang="sv-SE"/>
          </a:p>
        </p:txBody>
      </p:sp>
    </p:spTree>
    <p:extLst>
      <p:ext uri="{BB962C8B-B14F-4D97-AF65-F5344CB8AC3E}">
        <p14:creationId xmlns:p14="http://schemas.microsoft.com/office/powerpoint/2010/main" val="25767314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067CE4BA-7222-4DF9-BB97-4E7BCAC40055}" type="slidenum">
              <a:rPr lang="sv-SE" smtClean="0"/>
              <a:t>1</a:t>
            </a:fld>
            <a:endParaRPr lang="sv-SE"/>
          </a:p>
        </p:txBody>
      </p:sp>
    </p:spTree>
    <p:extLst>
      <p:ext uri="{BB962C8B-B14F-4D97-AF65-F5344CB8AC3E}">
        <p14:creationId xmlns:p14="http://schemas.microsoft.com/office/powerpoint/2010/main" val="22799029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ea typeface="Calibri" panose="020F0502020204030204"/>
              <a:cs typeface="Calibri" panose="020F0502020204030204"/>
            </a:endParaRPr>
          </a:p>
        </p:txBody>
      </p:sp>
      <p:sp>
        <p:nvSpPr>
          <p:cNvPr id="4" name="Platshållare för bildnummer 3"/>
          <p:cNvSpPr>
            <a:spLocks noGrp="1"/>
          </p:cNvSpPr>
          <p:nvPr>
            <p:ph type="sldNum" sz="quarter" idx="5"/>
          </p:nvPr>
        </p:nvSpPr>
        <p:spPr/>
        <p:txBody>
          <a:bodyPr/>
          <a:lstStyle/>
          <a:p>
            <a:fld id="{067CE4BA-7222-4DF9-BB97-4E7BCAC40055}" type="slidenum">
              <a:rPr lang="sv-SE" smtClean="0"/>
              <a:t>10</a:t>
            </a:fld>
            <a:endParaRPr lang="sv-SE"/>
          </a:p>
        </p:txBody>
      </p:sp>
    </p:spTree>
    <p:extLst>
      <p:ext uri="{BB962C8B-B14F-4D97-AF65-F5344CB8AC3E}">
        <p14:creationId xmlns:p14="http://schemas.microsoft.com/office/powerpoint/2010/main" val="39154474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b="1" dirty="0"/>
          </a:p>
        </p:txBody>
      </p:sp>
      <p:sp>
        <p:nvSpPr>
          <p:cNvPr id="4" name="Platshållare för bildnummer 3"/>
          <p:cNvSpPr>
            <a:spLocks noGrp="1"/>
          </p:cNvSpPr>
          <p:nvPr>
            <p:ph type="sldNum" sz="quarter" idx="5"/>
          </p:nvPr>
        </p:nvSpPr>
        <p:spPr/>
        <p:txBody>
          <a:bodyPr/>
          <a:lstStyle/>
          <a:p>
            <a:fld id="{067CE4BA-7222-4DF9-BB97-4E7BCAC40055}" type="slidenum">
              <a:rPr lang="sv-SE" smtClean="0"/>
              <a:t>11</a:t>
            </a:fld>
            <a:endParaRPr lang="sv-SE"/>
          </a:p>
        </p:txBody>
      </p:sp>
    </p:spTree>
    <p:extLst>
      <p:ext uri="{BB962C8B-B14F-4D97-AF65-F5344CB8AC3E}">
        <p14:creationId xmlns:p14="http://schemas.microsoft.com/office/powerpoint/2010/main" val="12295173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067CE4BA-7222-4DF9-BB97-4E7BCAC40055}" type="slidenum">
              <a:rPr lang="sv-SE" smtClean="0"/>
              <a:t>12</a:t>
            </a:fld>
            <a:endParaRPr lang="sv-SE"/>
          </a:p>
        </p:txBody>
      </p:sp>
    </p:spTree>
    <p:extLst>
      <p:ext uri="{BB962C8B-B14F-4D97-AF65-F5344CB8AC3E}">
        <p14:creationId xmlns:p14="http://schemas.microsoft.com/office/powerpoint/2010/main" val="32066247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defRPr/>
            </a:pPr>
            <a:endParaRPr lang="sv-SE" dirty="0">
              <a:cs typeface="Calibri" panose="020F0502020204030204"/>
            </a:endParaRPr>
          </a:p>
        </p:txBody>
      </p:sp>
      <p:sp>
        <p:nvSpPr>
          <p:cNvPr id="4" name="Platshållare för bildnummer 3"/>
          <p:cNvSpPr>
            <a:spLocks noGrp="1"/>
          </p:cNvSpPr>
          <p:nvPr>
            <p:ph type="sldNum" sz="quarter" idx="5"/>
          </p:nvPr>
        </p:nvSpPr>
        <p:spPr/>
        <p:txBody>
          <a:bodyPr/>
          <a:lstStyle/>
          <a:p>
            <a:fld id="{067CE4BA-7222-4DF9-BB97-4E7BCAC40055}" type="slidenum">
              <a:t>2</a:t>
            </a:fld>
            <a:endParaRPr lang="sv-SE"/>
          </a:p>
        </p:txBody>
      </p:sp>
    </p:spTree>
    <p:extLst>
      <p:ext uri="{BB962C8B-B14F-4D97-AF65-F5344CB8AC3E}">
        <p14:creationId xmlns:p14="http://schemas.microsoft.com/office/powerpoint/2010/main" val="33186630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067CE4BA-7222-4DF9-BB97-4E7BCAC40055}" type="slidenum">
              <a:rPr lang="sv-SE" smtClean="0"/>
              <a:t>3</a:t>
            </a:fld>
            <a:endParaRPr lang="sv-SE"/>
          </a:p>
        </p:txBody>
      </p:sp>
    </p:spTree>
    <p:extLst>
      <p:ext uri="{BB962C8B-B14F-4D97-AF65-F5344CB8AC3E}">
        <p14:creationId xmlns:p14="http://schemas.microsoft.com/office/powerpoint/2010/main" val="25536897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en-US" sz="1200" b="1" dirty="0">
              <a:ea typeface="+mn-lt"/>
              <a:cs typeface="+mn-lt"/>
            </a:endParaRPr>
          </a:p>
        </p:txBody>
      </p:sp>
      <p:sp>
        <p:nvSpPr>
          <p:cNvPr id="4" name="Platshållare för bildnummer 3"/>
          <p:cNvSpPr>
            <a:spLocks noGrp="1"/>
          </p:cNvSpPr>
          <p:nvPr>
            <p:ph type="sldNum" sz="quarter" idx="5"/>
          </p:nvPr>
        </p:nvSpPr>
        <p:spPr/>
        <p:txBody>
          <a:bodyPr/>
          <a:lstStyle/>
          <a:p>
            <a:fld id="{067CE4BA-7222-4DF9-BB97-4E7BCAC40055}" type="slidenum">
              <a:rPr lang="sv-SE" smtClean="0"/>
              <a:t>4</a:t>
            </a:fld>
            <a:endParaRPr lang="sv-SE"/>
          </a:p>
        </p:txBody>
      </p:sp>
    </p:spTree>
    <p:extLst>
      <p:ext uri="{BB962C8B-B14F-4D97-AF65-F5344CB8AC3E}">
        <p14:creationId xmlns:p14="http://schemas.microsoft.com/office/powerpoint/2010/main" val="19020248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endParaRPr lang="sv-SE" sz="1200" dirty="0">
              <a:solidFill>
                <a:srgbClr val="222222"/>
              </a:solidFill>
              <a:effectLst/>
              <a:latin typeface="Times New Roman" panose="02020603050405020304" pitchFamily="18" charset="0"/>
              <a:ea typeface="Calibri" panose="020F0502020204030204" pitchFamily="34" charset="0"/>
              <a:cs typeface="Arial" panose="020B0604020202020204" pitchFamily="34" charset="0"/>
            </a:endParaRPr>
          </a:p>
        </p:txBody>
      </p:sp>
      <p:sp>
        <p:nvSpPr>
          <p:cNvPr id="4" name="Platshållare för bildnummer 3"/>
          <p:cNvSpPr>
            <a:spLocks noGrp="1"/>
          </p:cNvSpPr>
          <p:nvPr>
            <p:ph type="sldNum" sz="quarter" idx="5"/>
          </p:nvPr>
        </p:nvSpPr>
        <p:spPr/>
        <p:txBody>
          <a:bodyPr/>
          <a:lstStyle/>
          <a:p>
            <a:fld id="{067CE4BA-7222-4DF9-BB97-4E7BCAC40055}" type="slidenum">
              <a:rPr lang="sv-SE" smtClean="0"/>
              <a:t>5</a:t>
            </a:fld>
            <a:endParaRPr lang="sv-SE"/>
          </a:p>
        </p:txBody>
      </p:sp>
    </p:spTree>
    <p:extLst>
      <p:ext uri="{BB962C8B-B14F-4D97-AF65-F5344CB8AC3E}">
        <p14:creationId xmlns:p14="http://schemas.microsoft.com/office/powerpoint/2010/main" val="36980930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nSpc>
                <a:spcPct val="115000"/>
              </a:lnSpc>
            </a:pPr>
            <a:endParaRPr lang="sv-SE" dirty="0">
              <a:solidFill>
                <a:srgbClr val="323130"/>
              </a:solidFill>
              <a:latin typeface="Garamond" panose="02020404030301010803" pitchFamily="18" charset="0"/>
              <a:ea typeface="Times New Roman" panose="02020603050405020304" pitchFamily="18" charset="0"/>
              <a:cs typeface="Segoe UI" panose="020B0502040204020203" pitchFamily="34" charset="0"/>
            </a:endParaRPr>
          </a:p>
        </p:txBody>
      </p:sp>
      <p:sp>
        <p:nvSpPr>
          <p:cNvPr id="4" name="Platshållare för bildnummer 3"/>
          <p:cNvSpPr>
            <a:spLocks noGrp="1"/>
          </p:cNvSpPr>
          <p:nvPr>
            <p:ph type="sldNum" sz="quarter" idx="5"/>
          </p:nvPr>
        </p:nvSpPr>
        <p:spPr/>
        <p:txBody>
          <a:bodyPr/>
          <a:lstStyle/>
          <a:p>
            <a:fld id="{067CE4BA-7222-4DF9-BB97-4E7BCAC40055}" type="slidenum">
              <a:rPr lang="sv-SE" smtClean="0"/>
              <a:t>6</a:t>
            </a:fld>
            <a:endParaRPr lang="sv-SE"/>
          </a:p>
        </p:txBody>
      </p:sp>
    </p:spTree>
    <p:extLst>
      <p:ext uri="{BB962C8B-B14F-4D97-AF65-F5344CB8AC3E}">
        <p14:creationId xmlns:p14="http://schemas.microsoft.com/office/powerpoint/2010/main" val="33253180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ea typeface="Calibri" panose="020F0502020204030204"/>
              <a:cs typeface="Calibri" panose="020F0502020204030204"/>
            </a:endParaRPr>
          </a:p>
        </p:txBody>
      </p:sp>
      <p:sp>
        <p:nvSpPr>
          <p:cNvPr id="4" name="Platshållare för bildnummer 3"/>
          <p:cNvSpPr>
            <a:spLocks noGrp="1"/>
          </p:cNvSpPr>
          <p:nvPr>
            <p:ph type="sldNum" sz="quarter" idx="5"/>
          </p:nvPr>
        </p:nvSpPr>
        <p:spPr/>
        <p:txBody>
          <a:bodyPr/>
          <a:lstStyle/>
          <a:p>
            <a:fld id="{067CE4BA-7222-4DF9-BB97-4E7BCAC40055}" type="slidenum">
              <a:t>7</a:t>
            </a:fld>
            <a:endParaRPr lang="sv-SE"/>
          </a:p>
        </p:txBody>
      </p:sp>
    </p:spTree>
    <p:extLst>
      <p:ext uri="{BB962C8B-B14F-4D97-AF65-F5344CB8AC3E}">
        <p14:creationId xmlns:p14="http://schemas.microsoft.com/office/powerpoint/2010/main" val="19970820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sz="18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Platshållare för bildnummer 3"/>
          <p:cNvSpPr>
            <a:spLocks noGrp="1"/>
          </p:cNvSpPr>
          <p:nvPr>
            <p:ph type="sldNum" sz="quarter" idx="5"/>
          </p:nvPr>
        </p:nvSpPr>
        <p:spPr/>
        <p:txBody>
          <a:bodyPr/>
          <a:lstStyle/>
          <a:p>
            <a:fld id="{067CE4BA-7222-4DF9-BB97-4E7BCAC40055}" type="slidenum">
              <a:t>8</a:t>
            </a:fld>
            <a:endParaRPr lang="sv-SE"/>
          </a:p>
        </p:txBody>
      </p:sp>
    </p:spTree>
    <p:extLst>
      <p:ext uri="{BB962C8B-B14F-4D97-AF65-F5344CB8AC3E}">
        <p14:creationId xmlns:p14="http://schemas.microsoft.com/office/powerpoint/2010/main" val="12521327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en-US" dirty="0">
              <a:ea typeface="Calibri"/>
              <a:cs typeface="Calibri"/>
            </a:endParaRPr>
          </a:p>
        </p:txBody>
      </p:sp>
      <p:sp>
        <p:nvSpPr>
          <p:cNvPr id="4" name="Platshållare för bildnummer 3"/>
          <p:cNvSpPr>
            <a:spLocks noGrp="1"/>
          </p:cNvSpPr>
          <p:nvPr>
            <p:ph type="sldNum" sz="quarter" idx="5"/>
          </p:nvPr>
        </p:nvSpPr>
        <p:spPr/>
        <p:txBody>
          <a:bodyPr/>
          <a:lstStyle/>
          <a:p>
            <a:fld id="{067CE4BA-7222-4DF9-BB97-4E7BCAC40055}" type="slidenum">
              <a:t>9</a:t>
            </a:fld>
            <a:endParaRPr lang="sv-SE"/>
          </a:p>
        </p:txBody>
      </p:sp>
    </p:spTree>
    <p:extLst>
      <p:ext uri="{BB962C8B-B14F-4D97-AF65-F5344CB8AC3E}">
        <p14:creationId xmlns:p14="http://schemas.microsoft.com/office/powerpoint/2010/main" val="1565888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103445" y="737122"/>
            <a:ext cx="10174155" cy="1470025"/>
          </a:xfrm>
        </p:spPr>
        <p:txBody>
          <a:bodyPr/>
          <a:lstStyle/>
          <a:p>
            <a:r>
              <a:rPr lang="sv-SE"/>
              <a:t>Klicka här för att ändra mall för rubrikformat</a:t>
            </a:r>
          </a:p>
        </p:txBody>
      </p:sp>
      <p:sp>
        <p:nvSpPr>
          <p:cNvPr id="3" name="Underrubrik 2"/>
          <p:cNvSpPr>
            <a:spLocks noGrp="1"/>
          </p:cNvSpPr>
          <p:nvPr>
            <p:ph type="subTitle" idx="1"/>
          </p:nvPr>
        </p:nvSpPr>
        <p:spPr>
          <a:xfrm>
            <a:off x="1871531" y="2492896"/>
            <a:ext cx="8822432"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mall för underrubrikformat</a:t>
            </a:r>
          </a:p>
        </p:txBody>
      </p:sp>
    </p:spTree>
    <p:extLst>
      <p:ext uri="{BB962C8B-B14F-4D97-AF65-F5344CB8AC3E}">
        <p14:creationId xmlns:p14="http://schemas.microsoft.com/office/powerpoint/2010/main" val="117082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p>
        </p:txBody>
      </p:sp>
      <p:sp>
        <p:nvSpPr>
          <p:cNvPr id="3" name="Platshållare för lodrät text 2"/>
          <p:cNvSpPr>
            <a:spLocks noGrp="1"/>
          </p:cNvSpPr>
          <p:nvPr>
            <p:ph type="body" orient="vert" idx="1"/>
          </p:nvPr>
        </p:nvSpPr>
        <p:spPr>
          <a:xfrm>
            <a:off x="719403" y="1600201"/>
            <a:ext cx="10862997" cy="442108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180222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839200" y="274639"/>
            <a:ext cx="2743200" cy="5746650"/>
          </a:xfrm>
        </p:spPr>
        <p:txBody>
          <a:bodyPr vert="eaVert"/>
          <a:lstStyle/>
          <a:p>
            <a:r>
              <a:rPr lang="sv-SE"/>
              <a:t>Klicka här för att ändra mall för rubrikformat</a:t>
            </a:r>
          </a:p>
        </p:txBody>
      </p:sp>
      <p:sp>
        <p:nvSpPr>
          <p:cNvPr id="3" name="Platshållare för lodrät text 2"/>
          <p:cNvSpPr>
            <a:spLocks noGrp="1"/>
          </p:cNvSpPr>
          <p:nvPr>
            <p:ph type="body" orient="vert" idx="1"/>
          </p:nvPr>
        </p:nvSpPr>
        <p:spPr>
          <a:xfrm>
            <a:off x="623392" y="274639"/>
            <a:ext cx="8012608" cy="574665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444018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a:xfrm>
            <a:off x="993643" y="274638"/>
            <a:ext cx="10286933" cy="1143000"/>
          </a:xfrm>
        </p:spPr>
        <p:txBody>
          <a:bodyPr/>
          <a:lstStyle/>
          <a:p>
            <a:r>
              <a:rPr lang="sv-SE"/>
              <a:t>Klicka här för att ändra mall för rubrikformat</a:t>
            </a:r>
          </a:p>
        </p:txBody>
      </p:sp>
      <p:sp>
        <p:nvSpPr>
          <p:cNvPr id="3" name="Platshållare för innehåll 2"/>
          <p:cNvSpPr>
            <a:spLocks noGrp="1"/>
          </p:cNvSpPr>
          <p:nvPr>
            <p:ph idx="1"/>
          </p:nvPr>
        </p:nvSpPr>
        <p:spPr>
          <a:xfrm>
            <a:off x="993643" y="1600200"/>
            <a:ext cx="10286933" cy="4439547"/>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403434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1103446" y="4406901"/>
            <a:ext cx="9934807" cy="1362075"/>
          </a:xfrm>
        </p:spPr>
        <p:txBody>
          <a:bodyPr anchor="t"/>
          <a:lstStyle>
            <a:lvl1pPr algn="l">
              <a:defRPr sz="4000" b="1" cap="all"/>
            </a:lvl1pPr>
          </a:lstStyle>
          <a:p>
            <a:r>
              <a:rPr lang="sv-SE"/>
              <a:t>Klicka här för att ändra mall för rubrikformat</a:t>
            </a:r>
          </a:p>
        </p:txBody>
      </p:sp>
      <p:sp>
        <p:nvSpPr>
          <p:cNvPr id="3" name="Platshållare för text 2"/>
          <p:cNvSpPr>
            <a:spLocks noGrp="1"/>
          </p:cNvSpPr>
          <p:nvPr>
            <p:ph type="body" idx="1"/>
          </p:nvPr>
        </p:nvSpPr>
        <p:spPr>
          <a:xfrm>
            <a:off x="1103446" y="2906713"/>
            <a:ext cx="9934807"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Tree>
    <p:extLst>
      <p:ext uri="{BB962C8B-B14F-4D97-AF65-F5344CB8AC3E}">
        <p14:creationId xmlns:p14="http://schemas.microsoft.com/office/powerpoint/2010/main" val="1973417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vå innehållsdelar">
    <p:spTree>
      <p:nvGrpSpPr>
        <p:cNvPr id="1" name=""/>
        <p:cNvGrpSpPr/>
        <p:nvPr/>
      </p:nvGrpSpPr>
      <p:grpSpPr>
        <a:xfrm>
          <a:off x="0" y="0"/>
          <a:ext cx="0" cy="0"/>
          <a:chOff x="0" y="0"/>
          <a:chExt cx="0" cy="0"/>
        </a:xfrm>
      </p:grpSpPr>
      <p:sp>
        <p:nvSpPr>
          <p:cNvPr id="3" name="Platshållare för innehåll 2"/>
          <p:cNvSpPr>
            <a:spLocks noGrp="1"/>
          </p:cNvSpPr>
          <p:nvPr>
            <p:ph sz="half" idx="1"/>
          </p:nvPr>
        </p:nvSpPr>
        <p:spPr>
          <a:xfrm>
            <a:off x="431371" y="1600201"/>
            <a:ext cx="5280587" cy="4525963"/>
          </a:xfrm>
        </p:spPr>
        <p:txBody>
          <a:bodyPr>
            <a:normAutofit/>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6288021" y="1600201"/>
            <a:ext cx="5294379" cy="4525963"/>
          </a:xfrm>
        </p:spPr>
        <p:txBody>
          <a:bodyPr>
            <a:normAutofit/>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Rubrik 4"/>
          <p:cNvSpPr>
            <a:spLocks noGrp="1"/>
          </p:cNvSpPr>
          <p:nvPr>
            <p:ph type="title"/>
          </p:nvPr>
        </p:nvSpPr>
        <p:spPr>
          <a:xfrm>
            <a:off x="431371" y="274638"/>
            <a:ext cx="11151029" cy="1143000"/>
          </a:xfrm>
        </p:spPr>
        <p:txBody>
          <a:bodyPr/>
          <a:lstStyle/>
          <a:p>
            <a:r>
              <a:rPr lang="sv-SE"/>
              <a:t>Klicka här för att ändra mall för rubrikformat</a:t>
            </a:r>
          </a:p>
        </p:txBody>
      </p:sp>
    </p:spTree>
    <p:extLst>
      <p:ext uri="{BB962C8B-B14F-4D97-AF65-F5344CB8AC3E}">
        <p14:creationId xmlns:p14="http://schemas.microsoft.com/office/powerpoint/2010/main" val="1518403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a:t>Klicka här för att ändra mall för rubrikformat</a:t>
            </a:r>
          </a:p>
        </p:txBody>
      </p:sp>
      <p:sp>
        <p:nvSpPr>
          <p:cNvPr id="3" name="Platshållare för text 2"/>
          <p:cNvSpPr>
            <a:spLocks noGrp="1"/>
          </p:cNvSpPr>
          <p:nvPr>
            <p:ph type="body" idx="1"/>
          </p:nvPr>
        </p:nvSpPr>
        <p:spPr>
          <a:xfrm>
            <a:off x="719403" y="1535113"/>
            <a:ext cx="528058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719403" y="2174876"/>
            <a:ext cx="5280587" cy="3846413"/>
          </a:xfrm>
        </p:spPr>
        <p:txBody>
          <a:bodyPr>
            <a:normAutofit/>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6384032" y="1535113"/>
            <a:ext cx="519836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6384032" y="2174876"/>
            <a:ext cx="5198368" cy="3846413"/>
          </a:xfrm>
        </p:spPr>
        <p:txBody>
          <a:bodyPr>
            <a:normAutofit/>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467763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1192956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372137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719404" y="273050"/>
            <a:ext cx="4416491" cy="1162050"/>
          </a:xfrm>
        </p:spPr>
        <p:txBody>
          <a:bodyPr anchor="b"/>
          <a:lstStyle>
            <a:lvl1pPr algn="l">
              <a:defRPr sz="2000" b="1"/>
            </a:lvl1pPr>
          </a:lstStyle>
          <a:p>
            <a:r>
              <a:rPr lang="sv-SE"/>
              <a:t>Klicka här för att ändra mall för rubrikformat</a:t>
            </a:r>
          </a:p>
        </p:txBody>
      </p:sp>
      <p:sp>
        <p:nvSpPr>
          <p:cNvPr id="3" name="Platshållare för innehåll 2"/>
          <p:cNvSpPr>
            <a:spLocks noGrp="1"/>
          </p:cNvSpPr>
          <p:nvPr>
            <p:ph idx="1"/>
          </p:nvPr>
        </p:nvSpPr>
        <p:spPr>
          <a:xfrm>
            <a:off x="5135893" y="273051"/>
            <a:ext cx="6446507" cy="5748238"/>
          </a:xfrm>
        </p:spPr>
        <p:txBody>
          <a:bodyPr>
            <a:normAutofit/>
          </a:bodyPr>
          <a:lstStyle>
            <a:lvl1pPr>
              <a:defRPr sz="200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719404" y="1435101"/>
            <a:ext cx="4416491" cy="45861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Tree>
    <p:extLst>
      <p:ext uri="{BB962C8B-B14F-4D97-AF65-F5344CB8AC3E}">
        <p14:creationId xmlns:p14="http://schemas.microsoft.com/office/powerpoint/2010/main" val="2163260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391477" y="4800600"/>
            <a:ext cx="8928992" cy="566738"/>
          </a:xfrm>
        </p:spPr>
        <p:txBody>
          <a:bodyPr anchor="b"/>
          <a:lstStyle>
            <a:lvl1pPr algn="l">
              <a:defRPr sz="2000" b="1"/>
            </a:lvl1pPr>
          </a:lstStyle>
          <a:p>
            <a:r>
              <a:rPr lang="sv-SE"/>
              <a:t>Klicka här för att ändra mall för rubrikformat</a:t>
            </a:r>
          </a:p>
        </p:txBody>
      </p:sp>
      <p:sp>
        <p:nvSpPr>
          <p:cNvPr id="3" name="Platshållare för bild 2"/>
          <p:cNvSpPr>
            <a:spLocks noGrp="1"/>
          </p:cNvSpPr>
          <p:nvPr>
            <p:ph type="pic" idx="1"/>
          </p:nvPr>
        </p:nvSpPr>
        <p:spPr>
          <a:xfrm>
            <a:off x="1391477" y="612775"/>
            <a:ext cx="8928992"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4" name="Platshållare för text 3"/>
          <p:cNvSpPr>
            <a:spLocks noGrp="1"/>
          </p:cNvSpPr>
          <p:nvPr>
            <p:ph type="body" sz="half" idx="2"/>
          </p:nvPr>
        </p:nvSpPr>
        <p:spPr>
          <a:xfrm>
            <a:off x="1391477" y="5367338"/>
            <a:ext cx="8928992"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Tree>
    <p:extLst>
      <p:ext uri="{BB962C8B-B14F-4D97-AF65-F5344CB8AC3E}">
        <p14:creationId xmlns:p14="http://schemas.microsoft.com/office/powerpoint/2010/main" val="22016921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e19457f0-7884-4344-825b-9116774c08fc"/>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11426400" y="5922944"/>
            <a:ext cx="505206" cy="672074"/>
          </a:xfrm>
          <a:prstGeom prst="rect">
            <a:avLst/>
          </a:prstGeom>
          <a:noFill/>
          <a:ln w="9525">
            <a:noFill/>
            <a:miter lim="800000"/>
            <a:headEnd/>
            <a:tailEnd/>
          </a:ln>
        </p:spPr>
      </p:pic>
      <p:sp>
        <p:nvSpPr>
          <p:cNvPr id="2" name="Platshållare för rubrik 1"/>
          <p:cNvSpPr>
            <a:spLocks noGrp="1"/>
          </p:cNvSpPr>
          <p:nvPr>
            <p:ph type="title"/>
          </p:nvPr>
        </p:nvSpPr>
        <p:spPr>
          <a:xfrm>
            <a:off x="719403" y="274638"/>
            <a:ext cx="10862997" cy="1143000"/>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719403" y="1600201"/>
            <a:ext cx="10862997" cy="452596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002698138"/>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p:txStyles>
    <p:titleStyle>
      <a:lvl1pPr algn="l" defTabSz="914400" rtl="0" eaLnBrk="1" latinLnBrk="0" hangingPunct="1">
        <a:spcBef>
          <a:spcPct val="0"/>
        </a:spcBef>
        <a:buNone/>
        <a:defRPr sz="3600" b="1" kern="1200">
          <a:solidFill>
            <a:schemeClr val="tx1"/>
          </a:solidFill>
          <a:latin typeface="+mj-lt"/>
          <a:ea typeface="+mj-ea"/>
          <a:cs typeface="Arial" pitchFamily="34" charset="0"/>
        </a:defRPr>
      </a:lvl1pPr>
    </p:titleStyle>
    <p:bodyStyle>
      <a:lvl1pPr marL="342900" indent="-342900" algn="l" defTabSz="914400" rtl="0" eaLnBrk="1" latinLnBrk="0" hangingPunct="1">
        <a:spcBef>
          <a:spcPts val="3200"/>
        </a:spcBef>
        <a:buFont typeface="Wingdings 2" panose="05020102010507070707" pitchFamily="18" charset="2"/>
        <a:buChar char=""/>
        <a:defRPr sz="2000" kern="1200">
          <a:solidFill>
            <a:schemeClr val="tx1"/>
          </a:solidFill>
          <a:latin typeface="+mn-lt"/>
          <a:ea typeface="+mn-ea"/>
          <a:cs typeface="Arial" pitchFamily="34" charset="0"/>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Arial" pitchFamily="34"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Flödesschema: Uppehåll 13">
            <a:extLst>
              <a:ext uri="{FF2B5EF4-FFF2-40B4-BE49-F238E27FC236}">
                <a16:creationId xmlns:a16="http://schemas.microsoft.com/office/drawing/2014/main" id="{F5D70CEE-BDDA-43C8-8D44-BBF49CFC4CF6}"/>
              </a:ext>
            </a:extLst>
          </p:cNvPr>
          <p:cNvSpPr/>
          <p:nvPr/>
        </p:nvSpPr>
        <p:spPr>
          <a:xfrm>
            <a:off x="0" y="0"/>
            <a:ext cx="3840481" cy="6858000"/>
          </a:xfrm>
          <a:prstGeom prst="flowChartDelay">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p:cNvSpPr>
            <a:spLocks noGrp="1"/>
          </p:cNvSpPr>
          <p:nvPr>
            <p:ph type="ctrTitle"/>
          </p:nvPr>
        </p:nvSpPr>
        <p:spPr>
          <a:xfrm>
            <a:off x="4100967" y="1875421"/>
            <a:ext cx="7162801" cy="2137880"/>
          </a:xfrm>
          <a:noFill/>
        </p:spPr>
        <p:txBody>
          <a:bodyPr anchor="ctr">
            <a:normAutofit fontScale="90000"/>
          </a:bodyPr>
          <a:lstStyle/>
          <a:p>
            <a:pPr algn="ctr"/>
            <a:r>
              <a:rPr lang="sv-SE" sz="5300" b="0">
                <a:solidFill>
                  <a:srgbClr val="080808"/>
                </a:solidFill>
              </a:rPr>
              <a:t>TSI Heder Malmö</a:t>
            </a:r>
            <a:br>
              <a:rPr lang="sv-SE" sz="3600" b="0">
                <a:solidFill>
                  <a:srgbClr val="080808"/>
                </a:solidFill>
              </a:rPr>
            </a:br>
            <a:br>
              <a:rPr lang="sv-SE" sz="3600" b="0">
                <a:solidFill>
                  <a:srgbClr val="080808"/>
                </a:solidFill>
              </a:rPr>
            </a:br>
            <a:r>
              <a:rPr lang="sv-SE" sz="3300" b="0">
                <a:solidFill>
                  <a:srgbClr val="080808"/>
                </a:solidFill>
              </a:rPr>
              <a:t>Tidiga samordnade insatser för att förebygga hedersrelaterat våld och förtryck</a:t>
            </a:r>
          </a:p>
        </p:txBody>
      </p:sp>
      <p:sp>
        <p:nvSpPr>
          <p:cNvPr id="3" name="Underrubrik 2"/>
          <p:cNvSpPr>
            <a:spLocks noGrp="1"/>
          </p:cNvSpPr>
          <p:nvPr>
            <p:ph type="subTitle" idx="1"/>
          </p:nvPr>
        </p:nvSpPr>
        <p:spPr>
          <a:xfrm>
            <a:off x="4465075" y="4923401"/>
            <a:ext cx="6434584" cy="500556"/>
          </a:xfrm>
          <a:noFill/>
        </p:spPr>
        <p:txBody>
          <a:bodyPr vert="horz" lIns="91440" tIns="45720" rIns="91440" bIns="45720" rtlCol="0" anchor="t">
            <a:normAutofit/>
          </a:bodyPr>
          <a:lstStyle/>
          <a:p>
            <a:r>
              <a:rPr lang="sv-SE">
                <a:solidFill>
                  <a:srgbClr val="080808"/>
                </a:solidFill>
                <a:cs typeface="Arial"/>
              </a:rPr>
              <a:t>Nadja Sjölin, Josefine </a:t>
            </a:r>
            <a:r>
              <a:rPr lang="sv-SE" sz="2000">
                <a:solidFill>
                  <a:srgbClr val="080808"/>
                </a:solidFill>
                <a:cs typeface="Arial"/>
              </a:rPr>
              <a:t>Liljequist, </a:t>
            </a:r>
            <a:r>
              <a:rPr lang="sv-SE">
                <a:solidFill>
                  <a:srgbClr val="080808"/>
                </a:solidFill>
                <a:cs typeface="Arial"/>
              </a:rPr>
              <a:t>Johanna Olander</a:t>
            </a:r>
            <a:endParaRPr lang="sv-SE" sz="2000">
              <a:solidFill>
                <a:srgbClr val="080808"/>
              </a:solidFill>
              <a:cs typeface="Arial"/>
            </a:endParaRPr>
          </a:p>
        </p:txBody>
      </p:sp>
      <p:sp>
        <p:nvSpPr>
          <p:cNvPr id="6" name="Flödesschema: Uppehåll 5">
            <a:extLst>
              <a:ext uri="{FF2B5EF4-FFF2-40B4-BE49-F238E27FC236}">
                <a16:creationId xmlns:a16="http://schemas.microsoft.com/office/drawing/2014/main" id="{6253B68F-0F13-4762-8F77-C98D72C5AE52}"/>
              </a:ext>
            </a:extLst>
          </p:cNvPr>
          <p:cNvSpPr/>
          <p:nvPr/>
        </p:nvSpPr>
        <p:spPr>
          <a:xfrm>
            <a:off x="-2" y="0"/>
            <a:ext cx="3569920" cy="6858001"/>
          </a:xfrm>
          <a:prstGeom prst="flowChartDelay">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Flödesschema: Uppehåll 6">
            <a:extLst>
              <a:ext uri="{FF2B5EF4-FFF2-40B4-BE49-F238E27FC236}">
                <a16:creationId xmlns:a16="http://schemas.microsoft.com/office/drawing/2014/main" id="{93817666-4F42-4883-9A9B-3B141BF739E2}"/>
              </a:ext>
            </a:extLst>
          </p:cNvPr>
          <p:cNvSpPr/>
          <p:nvPr/>
        </p:nvSpPr>
        <p:spPr>
          <a:xfrm>
            <a:off x="-2" y="0"/>
            <a:ext cx="3294347" cy="6858000"/>
          </a:xfrm>
          <a:prstGeom prst="flowChartDelay">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5" name="Bildobjekt 4">
            <a:extLst>
              <a:ext uri="{FF2B5EF4-FFF2-40B4-BE49-F238E27FC236}">
                <a16:creationId xmlns:a16="http://schemas.microsoft.com/office/drawing/2014/main" id="{5E004645-DC0F-43A8-9F04-C3C0A28D38E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69028" y="5969746"/>
            <a:ext cx="1094740" cy="255441"/>
          </a:xfrm>
          <a:prstGeom prst="rect">
            <a:avLst/>
          </a:prstGeom>
        </p:spPr>
      </p:pic>
      <p:pic>
        <p:nvPicPr>
          <p:cNvPr id="9" name="Bildobjekt 8" descr="En bild som visar text, clipart&#10;&#10;Automatiskt genererad beskrivning">
            <a:extLst>
              <a:ext uri="{FF2B5EF4-FFF2-40B4-BE49-F238E27FC236}">
                <a16:creationId xmlns:a16="http://schemas.microsoft.com/office/drawing/2014/main" id="{B1CAEB84-99BD-4E6A-9059-9BB391DCC16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08019" y="6334057"/>
            <a:ext cx="1155749" cy="255441"/>
          </a:xfrm>
          <a:prstGeom prst="rect">
            <a:avLst/>
          </a:prstGeom>
        </p:spPr>
      </p:pic>
    </p:spTree>
    <p:extLst>
      <p:ext uri="{BB962C8B-B14F-4D97-AF65-F5344CB8AC3E}">
        <p14:creationId xmlns:p14="http://schemas.microsoft.com/office/powerpoint/2010/main" val="31943776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ödesschema: Uppehåll 3">
            <a:extLst>
              <a:ext uri="{FF2B5EF4-FFF2-40B4-BE49-F238E27FC236}">
                <a16:creationId xmlns:a16="http://schemas.microsoft.com/office/drawing/2014/main" id="{EF4AC65B-C442-4E37-8E99-52704A021FC3}"/>
              </a:ext>
            </a:extLst>
          </p:cNvPr>
          <p:cNvSpPr/>
          <p:nvPr/>
        </p:nvSpPr>
        <p:spPr>
          <a:xfrm>
            <a:off x="0" y="0"/>
            <a:ext cx="3840481" cy="6858000"/>
          </a:xfrm>
          <a:prstGeom prst="flowChartDelay">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CD30E96D-1858-8DBC-1AF3-26AE8AA7E4B0}"/>
              </a:ext>
            </a:extLst>
          </p:cNvPr>
          <p:cNvSpPr>
            <a:spLocks noGrp="1"/>
          </p:cNvSpPr>
          <p:nvPr>
            <p:ph type="title"/>
          </p:nvPr>
        </p:nvSpPr>
        <p:spPr/>
        <p:txBody>
          <a:bodyPr/>
          <a:lstStyle/>
          <a:p>
            <a:r>
              <a:rPr lang="sv-SE">
                <a:latin typeface="Calibri"/>
                <a:ea typeface="Calibri"/>
                <a:cs typeface="Calibri"/>
              </a:rPr>
              <a:t>			         Resultat</a:t>
            </a:r>
            <a:endParaRPr lang="sv-SE"/>
          </a:p>
        </p:txBody>
      </p:sp>
      <p:sp>
        <p:nvSpPr>
          <p:cNvPr id="3" name="Platshållare för innehåll 2">
            <a:extLst>
              <a:ext uri="{FF2B5EF4-FFF2-40B4-BE49-F238E27FC236}">
                <a16:creationId xmlns:a16="http://schemas.microsoft.com/office/drawing/2014/main" id="{822250CF-8F91-2B8B-94D2-745CD70CD61E}"/>
              </a:ext>
            </a:extLst>
          </p:cNvPr>
          <p:cNvSpPr>
            <a:spLocks noGrp="1"/>
          </p:cNvSpPr>
          <p:nvPr>
            <p:ph idx="1"/>
          </p:nvPr>
        </p:nvSpPr>
        <p:spPr>
          <a:xfrm>
            <a:off x="2596485" y="1417638"/>
            <a:ext cx="5768469" cy="4583112"/>
          </a:xfrm>
        </p:spPr>
        <p:txBody>
          <a:bodyPr vert="horz" lIns="91440" tIns="45720" rIns="91440" bIns="45720" rtlCol="0" anchor="t">
            <a:normAutofit/>
          </a:bodyPr>
          <a:lstStyle/>
          <a:p>
            <a:pPr lvl="4">
              <a:lnSpc>
                <a:spcPct val="150000"/>
              </a:lnSpc>
              <a:buFont typeface="Arial" panose="020B0604020202020204" pitchFamily="34" charset="0"/>
              <a:buChar char="•"/>
            </a:pPr>
            <a:endParaRPr lang="sv-SE" sz="2400">
              <a:ea typeface="Calibri"/>
              <a:cs typeface="Calibri"/>
            </a:endParaRPr>
          </a:p>
          <a:p>
            <a:pPr lvl="4">
              <a:lnSpc>
                <a:spcPct val="150000"/>
              </a:lnSpc>
              <a:buFont typeface="Arial" panose="020B0604020202020204" pitchFamily="34" charset="0"/>
              <a:buChar char="•"/>
            </a:pPr>
            <a:r>
              <a:rPr lang="sv-SE" sz="2400">
                <a:ea typeface="Calibri"/>
                <a:cs typeface="Calibri"/>
              </a:rPr>
              <a:t>Nya arbetssätt &amp; rutiner</a:t>
            </a:r>
          </a:p>
          <a:p>
            <a:pPr lvl="4">
              <a:lnSpc>
                <a:spcPct val="150000"/>
              </a:lnSpc>
              <a:buFont typeface="Arial" panose="020B0604020202020204" pitchFamily="34" charset="0"/>
              <a:buChar char="•"/>
            </a:pPr>
            <a:r>
              <a:rPr lang="sv-SE" sz="2400">
                <a:ea typeface="Calibri"/>
                <a:cs typeface="Calibri"/>
              </a:rPr>
              <a:t>Handbok</a:t>
            </a:r>
          </a:p>
          <a:p>
            <a:pPr lvl="4">
              <a:lnSpc>
                <a:spcPct val="150000"/>
              </a:lnSpc>
              <a:buFont typeface="Arial" panose="020B0604020202020204" pitchFamily="34" charset="0"/>
              <a:buChar char="•"/>
            </a:pPr>
            <a:r>
              <a:rPr lang="sv-SE" sz="2400">
                <a:ea typeface="Calibri"/>
                <a:cs typeface="Calibri"/>
              </a:rPr>
              <a:t>Uppföljning &amp; utvärdering</a:t>
            </a:r>
          </a:p>
          <a:p>
            <a:pPr lvl="4">
              <a:lnSpc>
                <a:spcPct val="150000"/>
              </a:lnSpc>
              <a:buFont typeface="Arial" panose="020B0604020202020204" pitchFamily="34" charset="0"/>
              <a:buChar char="•"/>
            </a:pPr>
            <a:r>
              <a:rPr lang="sv-SE" sz="2400">
                <a:ea typeface="Calibri"/>
                <a:cs typeface="Calibri"/>
              </a:rPr>
              <a:t>Långsiktigt arbete</a:t>
            </a:r>
          </a:p>
          <a:p>
            <a:pPr lvl="4">
              <a:lnSpc>
                <a:spcPct val="150000"/>
              </a:lnSpc>
              <a:buFont typeface="Arial" panose="020B0604020202020204" pitchFamily="34" charset="0"/>
              <a:buChar char="•"/>
            </a:pPr>
            <a:r>
              <a:rPr lang="sv-SE" sz="2400">
                <a:ea typeface="Calibri"/>
                <a:cs typeface="Calibri"/>
              </a:rPr>
              <a:t>Möjlighet att göra skillnad</a:t>
            </a:r>
          </a:p>
        </p:txBody>
      </p:sp>
      <p:pic>
        <p:nvPicPr>
          <p:cNvPr id="5" name="Bildobjekt 4">
            <a:extLst>
              <a:ext uri="{FF2B5EF4-FFF2-40B4-BE49-F238E27FC236}">
                <a16:creationId xmlns:a16="http://schemas.microsoft.com/office/drawing/2014/main" id="{63DF6481-616F-4AC7-82B0-5A2AE6E58ABF}"/>
              </a:ext>
            </a:extLst>
          </p:cNvPr>
          <p:cNvPicPr>
            <a:picLocks noChangeAspect="1"/>
          </p:cNvPicPr>
          <p:nvPr/>
        </p:nvPicPr>
        <p:blipFill>
          <a:blip r:embed="rId3"/>
          <a:stretch>
            <a:fillRect/>
          </a:stretch>
        </p:blipFill>
        <p:spPr>
          <a:xfrm>
            <a:off x="10122236" y="6000750"/>
            <a:ext cx="1158340" cy="621846"/>
          </a:xfrm>
          <a:prstGeom prst="rect">
            <a:avLst/>
          </a:prstGeom>
        </p:spPr>
      </p:pic>
    </p:spTree>
    <p:extLst>
      <p:ext uri="{BB962C8B-B14F-4D97-AF65-F5344CB8AC3E}">
        <p14:creationId xmlns:p14="http://schemas.microsoft.com/office/powerpoint/2010/main" val="2699705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ödesschema: Uppehåll 3">
            <a:extLst>
              <a:ext uri="{FF2B5EF4-FFF2-40B4-BE49-F238E27FC236}">
                <a16:creationId xmlns:a16="http://schemas.microsoft.com/office/drawing/2014/main" id="{CB05DD23-DD56-463C-8234-76867249CEB0}"/>
              </a:ext>
            </a:extLst>
          </p:cNvPr>
          <p:cNvSpPr/>
          <p:nvPr/>
        </p:nvSpPr>
        <p:spPr>
          <a:xfrm>
            <a:off x="-1" y="0"/>
            <a:ext cx="3840481" cy="6858000"/>
          </a:xfrm>
          <a:prstGeom prst="flowChartDelay">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Platshållare för innehåll 2">
            <a:extLst>
              <a:ext uri="{FF2B5EF4-FFF2-40B4-BE49-F238E27FC236}">
                <a16:creationId xmlns:a16="http://schemas.microsoft.com/office/drawing/2014/main" id="{5D85D0C6-45FC-0B7A-8AE7-9B54661A8FA5}"/>
              </a:ext>
            </a:extLst>
          </p:cNvPr>
          <p:cNvSpPr>
            <a:spLocks noGrp="1"/>
          </p:cNvSpPr>
          <p:nvPr>
            <p:ph idx="1"/>
          </p:nvPr>
        </p:nvSpPr>
        <p:spPr/>
        <p:txBody>
          <a:bodyPr/>
          <a:lstStyle/>
          <a:p>
            <a:pPr marL="0" indent="0" algn="ctr">
              <a:buNone/>
            </a:pPr>
            <a:endParaRPr lang="sv-SE"/>
          </a:p>
          <a:p>
            <a:pPr marL="0" indent="0" algn="ctr">
              <a:buNone/>
            </a:pPr>
            <a:endParaRPr lang="sv-SE"/>
          </a:p>
          <a:p>
            <a:pPr marL="0" indent="0" algn="ctr">
              <a:buNone/>
            </a:pPr>
            <a:r>
              <a:rPr lang="sv-SE" sz="3600"/>
              <a:t>		Frågor</a:t>
            </a:r>
            <a:r>
              <a:rPr lang="sv-SE" sz="2800" b="1"/>
              <a:t>?</a:t>
            </a:r>
          </a:p>
        </p:txBody>
      </p:sp>
      <p:pic>
        <p:nvPicPr>
          <p:cNvPr id="5" name="Bildobjekt 4">
            <a:extLst>
              <a:ext uri="{FF2B5EF4-FFF2-40B4-BE49-F238E27FC236}">
                <a16:creationId xmlns:a16="http://schemas.microsoft.com/office/drawing/2014/main" id="{7D85FF10-6CF7-456A-BA42-43589BCD951E}"/>
              </a:ext>
            </a:extLst>
          </p:cNvPr>
          <p:cNvPicPr>
            <a:picLocks noChangeAspect="1"/>
          </p:cNvPicPr>
          <p:nvPr/>
        </p:nvPicPr>
        <p:blipFill>
          <a:blip r:embed="rId3"/>
          <a:stretch>
            <a:fillRect/>
          </a:stretch>
        </p:blipFill>
        <p:spPr>
          <a:xfrm>
            <a:off x="10122236" y="5988867"/>
            <a:ext cx="1158340" cy="621846"/>
          </a:xfrm>
          <a:prstGeom prst="rect">
            <a:avLst/>
          </a:prstGeom>
        </p:spPr>
      </p:pic>
    </p:spTree>
    <p:extLst>
      <p:ext uri="{BB962C8B-B14F-4D97-AF65-F5344CB8AC3E}">
        <p14:creationId xmlns:p14="http://schemas.microsoft.com/office/powerpoint/2010/main" val="28160048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ödesschema: Uppehåll 3">
            <a:extLst>
              <a:ext uri="{FF2B5EF4-FFF2-40B4-BE49-F238E27FC236}">
                <a16:creationId xmlns:a16="http://schemas.microsoft.com/office/drawing/2014/main" id="{CB05DD23-DD56-463C-8234-76867249CEB0}"/>
              </a:ext>
            </a:extLst>
          </p:cNvPr>
          <p:cNvSpPr/>
          <p:nvPr/>
        </p:nvSpPr>
        <p:spPr>
          <a:xfrm>
            <a:off x="-1" y="0"/>
            <a:ext cx="3840481" cy="6858000"/>
          </a:xfrm>
          <a:prstGeom prst="flowChartDelay">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DCFBC8A3-B2B8-5ED1-4F6A-03CD8938314D}"/>
              </a:ext>
            </a:extLst>
          </p:cNvPr>
          <p:cNvSpPr>
            <a:spLocks noGrp="1"/>
          </p:cNvSpPr>
          <p:nvPr>
            <p:ph type="title"/>
          </p:nvPr>
        </p:nvSpPr>
        <p:spPr/>
        <p:txBody>
          <a:bodyPr/>
          <a:lstStyle/>
          <a:p>
            <a:r>
              <a:rPr lang="sv-SE">
                <a:latin typeface="Calibri" panose="020F0502020204030204" pitchFamily="34" charset="0"/>
                <a:cs typeface="Calibri" panose="020F0502020204030204" pitchFamily="34" charset="0"/>
              </a:rPr>
              <a:t>			        Kontakt</a:t>
            </a:r>
          </a:p>
        </p:txBody>
      </p:sp>
      <p:sp>
        <p:nvSpPr>
          <p:cNvPr id="3" name="Platshållare för innehåll 2">
            <a:extLst>
              <a:ext uri="{FF2B5EF4-FFF2-40B4-BE49-F238E27FC236}">
                <a16:creationId xmlns:a16="http://schemas.microsoft.com/office/drawing/2014/main" id="{5D85D0C6-45FC-0B7A-8AE7-9B54661A8FA5}"/>
              </a:ext>
            </a:extLst>
          </p:cNvPr>
          <p:cNvSpPr>
            <a:spLocks noGrp="1"/>
          </p:cNvSpPr>
          <p:nvPr>
            <p:ph idx="1"/>
          </p:nvPr>
        </p:nvSpPr>
        <p:spPr/>
        <p:txBody>
          <a:bodyPr vert="horz" lIns="91440" tIns="45720" rIns="91440" bIns="45720" rtlCol="0" anchor="t">
            <a:normAutofit/>
          </a:bodyPr>
          <a:lstStyle/>
          <a:p>
            <a:pPr marL="3543300" lvl="8" indent="0">
              <a:buNone/>
            </a:pPr>
            <a:endParaRPr lang="sv-SE" sz="2400" b="1"/>
          </a:p>
          <a:p>
            <a:pPr marL="3543300" lvl="8" indent="0">
              <a:buNone/>
            </a:pPr>
            <a:r>
              <a:rPr lang="sv-SE" sz="2800" b="1"/>
              <a:t>Familjecentralen Lindängen</a:t>
            </a:r>
          </a:p>
          <a:p>
            <a:pPr marL="3543300" lvl="8" indent="0">
              <a:buNone/>
            </a:pPr>
            <a:r>
              <a:rPr lang="sv-SE" sz="2400"/>
              <a:t>nadja@barnmorskornamalmo.se </a:t>
            </a:r>
            <a:endParaRPr lang="sv-SE" sz="2400">
              <a:solidFill>
                <a:srgbClr val="FF0000"/>
              </a:solidFill>
            </a:endParaRPr>
          </a:p>
          <a:p>
            <a:pPr marL="3543300" lvl="8" indent="0">
              <a:buNone/>
            </a:pPr>
            <a:r>
              <a:rPr lang="sv-SE" sz="2400"/>
              <a:t>malmo.se/familjecentralenlindangen</a:t>
            </a:r>
          </a:p>
          <a:p>
            <a:pPr marL="3543300" lvl="8" indent="0">
              <a:buNone/>
            </a:pPr>
            <a:endParaRPr lang="sv-SE" sz="2400" b="1"/>
          </a:p>
          <a:p>
            <a:pPr marL="3543300" lvl="8" indent="0">
              <a:buNone/>
            </a:pPr>
            <a:r>
              <a:rPr lang="sv-SE" sz="2800" b="1"/>
              <a:t>Resursteam Heder </a:t>
            </a:r>
          </a:p>
          <a:p>
            <a:pPr marL="3543300" lvl="8" indent="0">
              <a:buNone/>
            </a:pPr>
            <a:r>
              <a:rPr lang="sv-SE" sz="2400"/>
              <a:t>resursteam.heder@malmo.se / 0723 – 71 22 49</a:t>
            </a:r>
          </a:p>
          <a:p>
            <a:pPr marL="3543300" lvl="8" indent="0">
              <a:buNone/>
            </a:pPr>
            <a:r>
              <a:rPr lang="sv-SE" sz="2400"/>
              <a:t>malmo.se/heder</a:t>
            </a:r>
          </a:p>
        </p:txBody>
      </p:sp>
      <p:sp>
        <p:nvSpPr>
          <p:cNvPr id="5" name="Flödesschema: Uppehåll 4">
            <a:extLst>
              <a:ext uri="{FF2B5EF4-FFF2-40B4-BE49-F238E27FC236}">
                <a16:creationId xmlns:a16="http://schemas.microsoft.com/office/drawing/2014/main" id="{8DC684B3-83E5-4031-A175-F46AB91FEC17}"/>
              </a:ext>
            </a:extLst>
          </p:cNvPr>
          <p:cNvSpPr/>
          <p:nvPr/>
        </p:nvSpPr>
        <p:spPr>
          <a:xfrm>
            <a:off x="-1" y="0"/>
            <a:ext cx="3582445" cy="6857999"/>
          </a:xfrm>
          <a:prstGeom prst="flowChartDelay">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Flödesschema: Uppehåll 5">
            <a:extLst>
              <a:ext uri="{FF2B5EF4-FFF2-40B4-BE49-F238E27FC236}">
                <a16:creationId xmlns:a16="http://schemas.microsoft.com/office/drawing/2014/main" id="{AE1413BD-9FF3-4D3C-B585-BF8E91BC3A09}"/>
              </a:ext>
            </a:extLst>
          </p:cNvPr>
          <p:cNvSpPr/>
          <p:nvPr/>
        </p:nvSpPr>
        <p:spPr>
          <a:xfrm>
            <a:off x="0" y="-1"/>
            <a:ext cx="3306871" cy="6857998"/>
          </a:xfrm>
          <a:prstGeom prst="flowChartDelay">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7" name="Bildobjekt 6">
            <a:extLst>
              <a:ext uri="{FF2B5EF4-FFF2-40B4-BE49-F238E27FC236}">
                <a16:creationId xmlns:a16="http://schemas.microsoft.com/office/drawing/2014/main" id="{F344B11A-D136-45B0-9FFA-B94638692869}"/>
              </a:ext>
            </a:extLst>
          </p:cNvPr>
          <p:cNvPicPr>
            <a:picLocks noChangeAspect="1"/>
          </p:cNvPicPr>
          <p:nvPr/>
        </p:nvPicPr>
        <p:blipFill>
          <a:blip r:embed="rId3"/>
          <a:stretch>
            <a:fillRect/>
          </a:stretch>
        </p:blipFill>
        <p:spPr>
          <a:xfrm>
            <a:off x="10122236" y="5961516"/>
            <a:ext cx="1158340" cy="621846"/>
          </a:xfrm>
          <a:prstGeom prst="rect">
            <a:avLst/>
          </a:prstGeom>
        </p:spPr>
      </p:pic>
    </p:spTree>
    <p:extLst>
      <p:ext uri="{BB962C8B-B14F-4D97-AF65-F5344CB8AC3E}">
        <p14:creationId xmlns:p14="http://schemas.microsoft.com/office/powerpoint/2010/main" val="1525971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lödesschema: Uppehåll 8">
            <a:extLst>
              <a:ext uri="{FF2B5EF4-FFF2-40B4-BE49-F238E27FC236}">
                <a16:creationId xmlns:a16="http://schemas.microsoft.com/office/drawing/2014/main" id="{FB3DD909-3377-49E9-AF5D-C8F9DDAC4213}"/>
              </a:ext>
            </a:extLst>
          </p:cNvPr>
          <p:cNvSpPr/>
          <p:nvPr/>
        </p:nvSpPr>
        <p:spPr>
          <a:xfrm>
            <a:off x="-1" y="0"/>
            <a:ext cx="3840481" cy="6858000"/>
          </a:xfrm>
          <a:prstGeom prst="flowChartDelay">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E7BADB7E-220E-B2A6-EE2C-E16BF7ABBF5C}"/>
              </a:ext>
            </a:extLst>
          </p:cNvPr>
          <p:cNvSpPr>
            <a:spLocks noGrp="1"/>
          </p:cNvSpPr>
          <p:nvPr>
            <p:ph type="title"/>
          </p:nvPr>
        </p:nvSpPr>
        <p:spPr/>
        <p:txBody>
          <a:bodyPr/>
          <a:lstStyle/>
          <a:p>
            <a:r>
              <a:rPr lang="sv-SE"/>
              <a:t>			    TSI </a:t>
            </a:r>
            <a:r>
              <a:rPr lang="sv-SE">
                <a:latin typeface="Calibri" panose="020F0502020204030204" pitchFamily="34" charset="0"/>
                <a:cs typeface="Calibri" panose="020F0502020204030204" pitchFamily="34" charset="0"/>
              </a:rPr>
              <a:t>Heder</a:t>
            </a:r>
            <a:r>
              <a:rPr lang="sv-SE"/>
              <a:t> Malmö</a:t>
            </a:r>
          </a:p>
        </p:txBody>
      </p:sp>
      <p:sp>
        <p:nvSpPr>
          <p:cNvPr id="3" name="Platshållare för innehåll 2">
            <a:extLst>
              <a:ext uri="{FF2B5EF4-FFF2-40B4-BE49-F238E27FC236}">
                <a16:creationId xmlns:a16="http://schemas.microsoft.com/office/drawing/2014/main" id="{F4A90F9A-9B7A-5D39-CCE7-CD779143D36A}"/>
              </a:ext>
            </a:extLst>
          </p:cNvPr>
          <p:cNvSpPr>
            <a:spLocks noGrp="1"/>
          </p:cNvSpPr>
          <p:nvPr>
            <p:ph idx="1"/>
          </p:nvPr>
        </p:nvSpPr>
        <p:spPr>
          <a:xfrm>
            <a:off x="4133588" y="1600200"/>
            <a:ext cx="7146987" cy="4439547"/>
          </a:xfrm>
        </p:spPr>
        <p:txBody>
          <a:bodyPr vert="horz" lIns="91440" tIns="45720" rIns="91440" bIns="45720" rtlCol="0" anchor="t">
            <a:normAutofit/>
          </a:bodyPr>
          <a:lstStyle/>
          <a:p>
            <a:pPr marL="0" indent="0">
              <a:buNone/>
            </a:pPr>
            <a:r>
              <a:rPr lang="sv-SE" sz="2400" b="1">
                <a:ea typeface="+mn-lt"/>
                <a:cs typeface="+mn-lt"/>
              </a:rPr>
              <a:t>Nadja Sjölin</a:t>
            </a:r>
            <a:br>
              <a:rPr lang="sv-SE" sz="2800">
                <a:ea typeface="+mn-lt"/>
                <a:cs typeface="+mn-lt"/>
              </a:rPr>
            </a:br>
            <a:r>
              <a:rPr lang="sv-SE" sz="2400">
                <a:ea typeface="+mn-lt"/>
                <a:cs typeface="+mn-lt"/>
              </a:rPr>
              <a:t>Barnmorska Familjecentralen Lindängen</a:t>
            </a:r>
            <a:br>
              <a:rPr lang="sv-SE" sz="2400">
                <a:ea typeface="+mn-lt"/>
                <a:cs typeface="+mn-lt"/>
              </a:rPr>
            </a:br>
            <a:r>
              <a:rPr lang="sv-SE" sz="2400">
                <a:ea typeface="+mn-lt"/>
                <a:cs typeface="+mn-lt"/>
              </a:rPr>
              <a:t>Samordnare</a:t>
            </a:r>
            <a:endParaRPr lang="sv-SE" sz="2400" b="1">
              <a:ea typeface="+mn-lt"/>
              <a:cs typeface="+mn-lt"/>
            </a:endParaRPr>
          </a:p>
          <a:p>
            <a:pPr marL="0" indent="0">
              <a:buNone/>
            </a:pPr>
            <a:r>
              <a:rPr lang="sv-SE" sz="2400" b="1">
                <a:ea typeface="+mn-lt"/>
                <a:cs typeface="+mn-lt"/>
              </a:rPr>
              <a:t>Josefine Liljequist</a:t>
            </a:r>
            <a:br>
              <a:rPr lang="sv-SE" sz="2800">
                <a:ea typeface="+mn-lt"/>
                <a:cs typeface="+mn-lt"/>
              </a:rPr>
            </a:br>
            <a:r>
              <a:rPr lang="sv-SE" sz="2400">
                <a:ea typeface="+mn-lt"/>
                <a:cs typeface="+mn-lt"/>
              </a:rPr>
              <a:t>Socialsekreterare Resursteam Heder</a:t>
            </a:r>
            <a:br>
              <a:rPr lang="sv-SE" sz="2400">
                <a:ea typeface="+mn-lt"/>
                <a:cs typeface="+mn-lt"/>
              </a:rPr>
            </a:br>
            <a:r>
              <a:rPr lang="sv-SE" sz="2400">
                <a:ea typeface="+mn-lt"/>
                <a:cs typeface="+mn-lt"/>
              </a:rPr>
              <a:t>Utvecklingsledare</a:t>
            </a:r>
          </a:p>
          <a:p>
            <a:pPr marL="0" indent="0">
              <a:buNone/>
            </a:pPr>
            <a:r>
              <a:rPr lang="sv-SE" sz="2400" b="1">
                <a:ea typeface="+mn-lt"/>
                <a:cs typeface="+mn-lt"/>
              </a:rPr>
              <a:t>Johanna Olander</a:t>
            </a:r>
            <a:br>
              <a:rPr lang="sv-SE" sz="2800">
                <a:ea typeface="+mn-lt"/>
                <a:cs typeface="+mn-lt"/>
              </a:rPr>
            </a:br>
            <a:r>
              <a:rPr lang="sv-SE" sz="2400">
                <a:ea typeface="+mn-lt"/>
                <a:cs typeface="+mn-lt"/>
              </a:rPr>
              <a:t>Utvecklingssekreterare IFO</a:t>
            </a:r>
            <a:br>
              <a:rPr lang="sv-SE" sz="2400">
                <a:ea typeface="+mn-lt"/>
                <a:cs typeface="+mn-lt"/>
              </a:rPr>
            </a:br>
            <a:endParaRPr lang="sv-SE" sz="2400">
              <a:ea typeface="+mn-lt"/>
              <a:cs typeface="+mn-lt"/>
            </a:endParaRPr>
          </a:p>
        </p:txBody>
      </p:sp>
      <p:pic>
        <p:nvPicPr>
          <p:cNvPr id="4" name="Bildobjekt 3">
            <a:extLst>
              <a:ext uri="{FF2B5EF4-FFF2-40B4-BE49-F238E27FC236}">
                <a16:creationId xmlns:a16="http://schemas.microsoft.com/office/drawing/2014/main" id="{D7016D6C-1821-49C3-811B-0D14920BF160}"/>
              </a:ext>
            </a:extLst>
          </p:cNvPr>
          <p:cNvPicPr>
            <a:picLocks noChangeAspect="1"/>
          </p:cNvPicPr>
          <p:nvPr/>
        </p:nvPicPr>
        <p:blipFill>
          <a:blip r:embed="rId3"/>
          <a:stretch>
            <a:fillRect/>
          </a:stretch>
        </p:blipFill>
        <p:spPr>
          <a:xfrm>
            <a:off x="10122235" y="6003023"/>
            <a:ext cx="1158340" cy="621846"/>
          </a:xfrm>
          <a:prstGeom prst="rect">
            <a:avLst/>
          </a:prstGeom>
        </p:spPr>
      </p:pic>
    </p:spTree>
    <p:extLst>
      <p:ext uri="{BB962C8B-B14F-4D97-AF65-F5344CB8AC3E}">
        <p14:creationId xmlns:p14="http://schemas.microsoft.com/office/powerpoint/2010/main" val="1856108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lödesschema: Uppehåll 8">
            <a:extLst>
              <a:ext uri="{FF2B5EF4-FFF2-40B4-BE49-F238E27FC236}">
                <a16:creationId xmlns:a16="http://schemas.microsoft.com/office/drawing/2014/main" id="{52750445-249D-41E7-8A9E-74C2521E9297}"/>
              </a:ext>
            </a:extLst>
          </p:cNvPr>
          <p:cNvSpPr/>
          <p:nvPr/>
        </p:nvSpPr>
        <p:spPr>
          <a:xfrm>
            <a:off x="0" y="0"/>
            <a:ext cx="3840481" cy="6858000"/>
          </a:xfrm>
          <a:prstGeom prst="flowChartDelay">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32B1BCD8-390D-5B5C-7534-9F1391719997}"/>
              </a:ext>
            </a:extLst>
          </p:cNvPr>
          <p:cNvSpPr>
            <a:spLocks noGrp="1"/>
          </p:cNvSpPr>
          <p:nvPr>
            <p:ph type="title"/>
          </p:nvPr>
        </p:nvSpPr>
        <p:spPr/>
        <p:txBody>
          <a:bodyPr/>
          <a:lstStyle/>
          <a:p>
            <a:pPr algn="ctr"/>
            <a:r>
              <a:rPr lang="sv-SE">
                <a:ea typeface="Calibri Light"/>
                <a:cs typeface="Calibri Light"/>
              </a:rPr>
              <a:t>TSI Heder Malmö</a:t>
            </a:r>
            <a:endParaRPr lang="sv-SE"/>
          </a:p>
        </p:txBody>
      </p:sp>
      <p:sp>
        <p:nvSpPr>
          <p:cNvPr id="3" name="Platshållare för innehåll 2">
            <a:extLst>
              <a:ext uri="{FF2B5EF4-FFF2-40B4-BE49-F238E27FC236}">
                <a16:creationId xmlns:a16="http://schemas.microsoft.com/office/drawing/2014/main" id="{F601787A-3B8A-5E72-7983-FD789E6DFB3B}"/>
              </a:ext>
            </a:extLst>
          </p:cNvPr>
          <p:cNvSpPr>
            <a:spLocks noGrp="1"/>
          </p:cNvSpPr>
          <p:nvPr>
            <p:ph idx="1"/>
          </p:nvPr>
        </p:nvSpPr>
        <p:spPr>
          <a:xfrm>
            <a:off x="4076700" y="1554480"/>
            <a:ext cx="6967656" cy="4439547"/>
          </a:xfrm>
        </p:spPr>
        <p:txBody>
          <a:bodyPr vert="horz" lIns="91440" tIns="45720" rIns="91440" bIns="45720" rtlCol="0" anchor="t">
            <a:normAutofit/>
          </a:bodyPr>
          <a:lstStyle/>
          <a:p>
            <a:r>
              <a:rPr lang="en-US" sz="2400" err="1">
                <a:ea typeface="+mn-lt"/>
                <a:cs typeface="+mn-lt"/>
              </a:rPr>
              <a:t>Samverkansprojekt</a:t>
            </a:r>
            <a:r>
              <a:rPr lang="en-US" sz="2400">
                <a:ea typeface="+mn-lt"/>
                <a:cs typeface="+mn-lt"/>
              </a:rPr>
              <a:t> </a:t>
            </a:r>
            <a:r>
              <a:rPr lang="en-US" sz="2400" err="1">
                <a:ea typeface="+mn-lt"/>
                <a:cs typeface="+mn-lt"/>
              </a:rPr>
              <a:t>mellan</a:t>
            </a:r>
            <a:r>
              <a:rPr lang="en-US" sz="2400">
                <a:ea typeface="+mn-lt"/>
                <a:cs typeface="+mn-lt"/>
              </a:rPr>
              <a:t> </a:t>
            </a:r>
            <a:r>
              <a:rPr lang="en-US" sz="2400" err="1">
                <a:ea typeface="+mn-lt"/>
                <a:cs typeface="+mn-lt"/>
              </a:rPr>
              <a:t>socialtjänst</a:t>
            </a:r>
            <a:r>
              <a:rPr lang="en-US" sz="2400">
                <a:ea typeface="+mn-lt"/>
                <a:cs typeface="+mn-lt"/>
              </a:rPr>
              <a:t>, </a:t>
            </a:r>
            <a:r>
              <a:rPr lang="en-US" sz="2400" err="1">
                <a:ea typeface="+mn-lt"/>
                <a:cs typeface="+mn-lt"/>
              </a:rPr>
              <a:t>skola</a:t>
            </a:r>
            <a:r>
              <a:rPr lang="en-US" sz="2400">
                <a:ea typeface="+mn-lt"/>
                <a:cs typeface="+mn-lt"/>
              </a:rPr>
              <a:t> och </a:t>
            </a:r>
            <a:r>
              <a:rPr lang="en-US" sz="2400" err="1">
                <a:ea typeface="+mn-lt"/>
                <a:cs typeface="+mn-lt"/>
              </a:rPr>
              <a:t>hälso</a:t>
            </a:r>
            <a:r>
              <a:rPr lang="en-US" sz="2400">
                <a:ea typeface="+mn-lt"/>
                <a:cs typeface="+mn-lt"/>
              </a:rPr>
              <a:t>- &amp; </a:t>
            </a:r>
            <a:r>
              <a:rPr lang="en-US" sz="2400" err="1">
                <a:ea typeface="+mn-lt"/>
                <a:cs typeface="+mn-lt"/>
              </a:rPr>
              <a:t>sjukvård</a:t>
            </a:r>
            <a:endParaRPr lang="en-US" sz="2400">
              <a:ea typeface="+mn-lt"/>
              <a:cs typeface="+mn-lt"/>
            </a:endParaRPr>
          </a:p>
          <a:p>
            <a:r>
              <a:rPr lang="en-US" sz="2400" err="1">
                <a:ea typeface="+mn-lt"/>
                <a:cs typeface="+mn-lt"/>
              </a:rPr>
              <a:t>Satsning</a:t>
            </a:r>
            <a:r>
              <a:rPr lang="en-US" sz="2400">
                <a:ea typeface="+mn-lt"/>
                <a:cs typeface="+mn-lt"/>
              </a:rPr>
              <a:t> </a:t>
            </a:r>
            <a:r>
              <a:rPr lang="en-US" sz="2400" err="1">
                <a:ea typeface="+mn-lt"/>
                <a:cs typeface="+mn-lt"/>
              </a:rPr>
              <a:t>för</a:t>
            </a:r>
            <a:r>
              <a:rPr lang="en-US" sz="2400">
                <a:ea typeface="+mn-lt"/>
                <a:cs typeface="+mn-lt"/>
              </a:rPr>
              <a:t> </a:t>
            </a:r>
            <a:r>
              <a:rPr lang="en-US" sz="2400" err="1">
                <a:ea typeface="+mn-lt"/>
                <a:cs typeface="+mn-lt"/>
              </a:rPr>
              <a:t>att</a:t>
            </a:r>
            <a:r>
              <a:rPr lang="en-US" sz="2400">
                <a:ea typeface="+mn-lt"/>
                <a:cs typeface="+mn-lt"/>
              </a:rPr>
              <a:t> </a:t>
            </a:r>
            <a:r>
              <a:rPr lang="en-US" sz="2400" err="1">
                <a:ea typeface="+mn-lt"/>
                <a:cs typeface="+mn-lt"/>
              </a:rPr>
              <a:t>förebygga</a:t>
            </a:r>
            <a:r>
              <a:rPr lang="en-US" sz="2400">
                <a:ea typeface="+mn-lt"/>
                <a:cs typeface="+mn-lt"/>
              </a:rPr>
              <a:t> </a:t>
            </a:r>
            <a:r>
              <a:rPr lang="en-US" sz="2400" err="1">
                <a:ea typeface="+mn-lt"/>
                <a:cs typeface="+mn-lt"/>
              </a:rPr>
              <a:t>hedersrelaterat</a:t>
            </a:r>
            <a:r>
              <a:rPr lang="en-US" sz="2400">
                <a:ea typeface="+mn-lt"/>
                <a:cs typeface="+mn-lt"/>
              </a:rPr>
              <a:t> </a:t>
            </a:r>
            <a:r>
              <a:rPr lang="en-US" sz="2400" err="1">
                <a:ea typeface="+mn-lt"/>
                <a:cs typeface="+mn-lt"/>
              </a:rPr>
              <a:t>våld</a:t>
            </a:r>
            <a:r>
              <a:rPr lang="en-US" sz="2400">
                <a:ea typeface="+mn-lt"/>
                <a:cs typeface="+mn-lt"/>
              </a:rPr>
              <a:t> och </a:t>
            </a:r>
            <a:r>
              <a:rPr lang="en-US" sz="2400" err="1">
                <a:ea typeface="+mn-lt"/>
                <a:cs typeface="+mn-lt"/>
              </a:rPr>
              <a:t>förtryck</a:t>
            </a:r>
            <a:endParaRPr lang="en-US" sz="2400">
              <a:ea typeface="+mn-lt"/>
              <a:cs typeface="+mn-lt"/>
            </a:endParaRPr>
          </a:p>
          <a:p>
            <a:r>
              <a:rPr lang="en-US" sz="2400" err="1">
                <a:ea typeface="+mn-lt"/>
                <a:cs typeface="+mn-lt"/>
              </a:rPr>
              <a:t>Familjecentralen</a:t>
            </a:r>
            <a:r>
              <a:rPr lang="en-US" sz="2400">
                <a:ea typeface="+mn-lt"/>
                <a:cs typeface="+mn-lt"/>
              </a:rPr>
              <a:t> </a:t>
            </a:r>
            <a:r>
              <a:rPr lang="en-US" sz="2400" err="1">
                <a:ea typeface="+mn-lt"/>
                <a:cs typeface="+mn-lt"/>
              </a:rPr>
              <a:t>Lindängen</a:t>
            </a:r>
            <a:r>
              <a:rPr lang="en-US" sz="2400">
                <a:ea typeface="+mn-lt"/>
                <a:cs typeface="+mn-lt"/>
              </a:rPr>
              <a:t> med </a:t>
            </a:r>
            <a:r>
              <a:rPr lang="en-US" sz="2400" err="1">
                <a:ea typeface="+mn-lt"/>
                <a:cs typeface="+mn-lt"/>
              </a:rPr>
              <a:t>stöd</a:t>
            </a:r>
            <a:r>
              <a:rPr lang="en-US" sz="2400">
                <a:ea typeface="+mn-lt"/>
                <a:cs typeface="+mn-lt"/>
              </a:rPr>
              <a:t> av Resursteam Heder</a:t>
            </a:r>
          </a:p>
          <a:p>
            <a:r>
              <a:rPr lang="en-US" sz="2400" err="1">
                <a:ea typeface="+mn-lt"/>
                <a:cs typeface="+mn-lt"/>
              </a:rPr>
              <a:t>Arbetssätt</a:t>
            </a:r>
            <a:r>
              <a:rPr lang="en-US" sz="2400">
                <a:ea typeface="+mn-lt"/>
                <a:cs typeface="+mn-lt"/>
              </a:rPr>
              <a:t> och </a:t>
            </a:r>
            <a:r>
              <a:rPr lang="en-US" sz="2400" err="1">
                <a:ea typeface="+mn-lt"/>
                <a:cs typeface="+mn-lt"/>
              </a:rPr>
              <a:t>rutiner</a:t>
            </a:r>
            <a:r>
              <a:rPr lang="en-US" sz="2400">
                <a:ea typeface="+mn-lt"/>
                <a:cs typeface="+mn-lt"/>
              </a:rPr>
              <a:t> </a:t>
            </a:r>
            <a:r>
              <a:rPr lang="en-US" sz="2400" err="1">
                <a:ea typeface="+mn-lt"/>
                <a:cs typeface="+mn-lt"/>
              </a:rPr>
              <a:t>för</a:t>
            </a:r>
            <a:r>
              <a:rPr lang="en-US" sz="2400">
                <a:ea typeface="+mn-lt"/>
                <a:cs typeface="+mn-lt"/>
              </a:rPr>
              <a:t> </a:t>
            </a:r>
            <a:r>
              <a:rPr lang="en-US" sz="2400" err="1">
                <a:ea typeface="+mn-lt"/>
                <a:cs typeface="+mn-lt"/>
              </a:rPr>
              <a:t>att</a:t>
            </a:r>
            <a:r>
              <a:rPr lang="en-US" sz="2400">
                <a:ea typeface="+mn-lt"/>
                <a:cs typeface="+mn-lt"/>
              </a:rPr>
              <a:t> </a:t>
            </a:r>
            <a:r>
              <a:rPr lang="en-US" sz="2400" err="1">
                <a:ea typeface="+mn-lt"/>
                <a:cs typeface="+mn-lt"/>
              </a:rPr>
              <a:t>upptäcka</a:t>
            </a:r>
            <a:r>
              <a:rPr lang="en-US" sz="2400">
                <a:ea typeface="+mn-lt"/>
                <a:cs typeface="+mn-lt"/>
              </a:rPr>
              <a:t> och </a:t>
            </a:r>
            <a:r>
              <a:rPr lang="en-US" sz="2400" err="1">
                <a:ea typeface="+mn-lt"/>
                <a:cs typeface="+mn-lt"/>
              </a:rPr>
              <a:t>agera</a:t>
            </a:r>
            <a:endParaRPr lang="en-US" sz="2400">
              <a:ea typeface="+mn-lt"/>
              <a:cs typeface="+mn-lt"/>
            </a:endParaRPr>
          </a:p>
          <a:p>
            <a:endParaRPr lang="en-US">
              <a:ea typeface="+mn-lt"/>
              <a:cs typeface="+mn-lt"/>
            </a:endParaRPr>
          </a:p>
        </p:txBody>
      </p:sp>
      <p:pic>
        <p:nvPicPr>
          <p:cNvPr id="4" name="Bildobjekt 3">
            <a:extLst>
              <a:ext uri="{FF2B5EF4-FFF2-40B4-BE49-F238E27FC236}">
                <a16:creationId xmlns:a16="http://schemas.microsoft.com/office/drawing/2014/main" id="{876F5D5B-EBCF-47A5-BB4F-54F4F73B0E91}"/>
              </a:ext>
            </a:extLst>
          </p:cNvPr>
          <p:cNvPicPr>
            <a:picLocks noChangeAspect="1"/>
          </p:cNvPicPr>
          <p:nvPr/>
        </p:nvPicPr>
        <p:blipFill>
          <a:blip r:embed="rId3"/>
          <a:stretch>
            <a:fillRect/>
          </a:stretch>
        </p:blipFill>
        <p:spPr>
          <a:xfrm>
            <a:off x="10122235" y="5994027"/>
            <a:ext cx="1158340" cy="621846"/>
          </a:xfrm>
          <a:prstGeom prst="rect">
            <a:avLst/>
          </a:prstGeom>
        </p:spPr>
      </p:pic>
    </p:spTree>
    <p:extLst>
      <p:ext uri="{BB962C8B-B14F-4D97-AF65-F5344CB8AC3E}">
        <p14:creationId xmlns:p14="http://schemas.microsoft.com/office/powerpoint/2010/main" val="3171449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lödesschema: Uppehåll 8">
            <a:extLst>
              <a:ext uri="{FF2B5EF4-FFF2-40B4-BE49-F238E27FC236}">
                <a16:creationId xmlns:a16="http://schemas.microsoft.com/office/drawing/2014/main" id="{52750445-249D-41E7-8A9E-74C2521E9297}"/>
              </a:ext>
            </a:extLst>
          </p:cNvPr>
          <p:cNvSpPr/>
          <p:nvPr/>
        </p:nvSpPr>
        <p:spPr>
          <a:xfrm>
            <a:off x="0" y="0"/>
            <a:ext cx="3840481" cy="6858000"/>
          </a:xfrm>
          <a:prstGeom prst="flowChartDelay">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32B1BCD8-390D-5B5C-7534-9F1391719997}"/>
              </a:ext>
            </a:extLst>
          </p:cNvPr>
          <p:cNvSpPr>
            <a:spLocks noGrp="1"/>
          </p:cNvSpPr>
          <p:nvPr>
            <p:ph type="title"/>
          </p:nvPr>
        </p:nvSpPr>
        <p:spPr/>
        <p:txBody>
          <a:bodyPr/>
          <a:lstStyle/>
          <a:p>
            <a:pPr algn="ctr"/>
            <a:r>
              <a:rPr lang="sv-SE">
                <a:ea typeface="Calibri Light"/>
                <a:cs typeface="Calibri Light"/>
              </a:rPr>
              <a:t>			  </a:t>
            </a:r>
            <a:r>
              <a:rPr lang="sv-SE">
                <a:latin typeface="Calibri" panose="020F0502020204030204" pitchFamily="34" charset="0"/>
                <a:ea typeface="Calibri Light"/>
                <a:cs typeface="Calibri" panose="020F0502020204030204" pitchFamily="34" charset="0"/>
              </a:rPr>
              <a:t>Hedersrelaterat</a:t>
            </a:r>
            <a:r>
              <a:rPr lang="sv-SE">
                <a:ea typeface="Calibri Light"/>
                <a:cs typeface="Calibri Light"/>
              </a:rPr>
              <a:t> våld och förtryck</a:t>
            </a:r>
            <a:endParaRPr lang="sv-SE"/>
          </a:p>
        </p:txBody>
      </p:sp>
      <p:sp>
        <p:nvSpPr>
          <p:cNvPr id="3" name="Platshållare för innehåll 2">
            <a:extLst>
              <a:ext uri="{FF2B5EF4-FFF2-40B4-BE49-F238E27FC236}">
                <a16:creationId xmlns:a16="http://schemas.microsoft.com/office/drawing/2014/main" id="{F601787A-3B8A-5E72-7983-FD789E6DFB3B}"/>
              </a:ext>
            </a:extLst>
          </p:cNvPr>
          <p:cNvSpPr>
            <a:spLocks noGrp="1"/>
          </p:cNvSpPr>
          <p:nvPr>
            <p:ph idx="1"/>
          </p:nvPr>
        </p:nvSpPr>
        <p:spPr>
          <a:xfrm>
            <a:off x="4076700" y="1554480"/>
            <a:ext cx="6967656" cy="4439547"/>
          </a:xfrm>
        </p:spPr>
        <p:txBody>
          <a:bodyPr vert="horz" lIns="91440" tIns="45720" rIns="91440" bIns="45720" rtlCol="0" anchor="t">
            <a:normAutofit/>
          </a:bodyPr>
          <a:lstStyle/>
          <a:p>
            <a:r>
              <a:rPr lang="en-US" sz="2400" err="1">
                <a:ea typeface="+mn-lt"/>
                <a:cs typeface="+mn-lt"/>
              </a:rPr>
              <a:t>Upprätthållande</a:t>
            </a:r>
            <a:r>
              <a:rPr lang="en-US" sz="2400">
                <a:ea typeface="+mn-lt"/>
                <a:cs typeface="+mn-lt"/>
              </a:rPr>
              <a:t> av </a:t>
            </a:r>
            <a:r>
              <a:rPr lang="en-US" sz="2400" err="1">
                <a:ea typeface="+mn-lt"/>
                <a:cs typeface="+mn-lt"/>
              </a:rPr>
              <a:t>kollektivets</a:t>
            </a:r>
            <a:r>
              <a:rPr lang="en-US" sz="2400">
                <a:ea typeface="+mn-lt"/>
                <a:cs typeface="+mn-lt"/>
              </a:rPr>
              <a:t> </a:t>
            </a:r>
            <a:r>
              <a:rPr lang="en-US" sz="2400" err="1">
                <a:ea typeface="+mn-lt"/>
                <a:cs typeface="+mn-lt"/>
              </a:rPr>
              <a:t>gemensamma</a:t>
            </a:r>
            <a:r>
              <a:rPr lang="en-US" sz="2400">
                <a:ea typeface="+mn-lt"/>
                <a:cs typeface="+mn-lt"/>
              </a:rPr>
              <a:t> </a:t>
            </a:r>
            <a:r>
              <a:rPr lang="en-US" sz="2400" err="1">
                <a:ea typeface="+mn-lt"/>
                <a:cs typeface="+mn-lt"/>
              </a:rPr>
              <a:t>normer</a:t>
            </a:r>
            <a:r>
              <a:rPr lang="en-US" sz="2400">
                <a:ea typeface="+mn-lt"/>
                <a:cs typeface="+mn-lt"/>
              </a:rPr>
              <a:t> &amp; </a:t>
            </a:r>
            <a:r>
              <a:rPr lang="en-US" sz="2400" err="1">
                <a:ea typeface="+mn-lt"/>
                <a:cs typeface="+mn-lt"/>
              </a:rPr>
              <a:t>återupprättande</a:t>
            </a:r>
            <a:r>
              <a:rPr lang="en-US" sz="2400">
                <a:ea typeface="+mn-lt"/>
                <a:cs typeface="+mn-lt"/>
              </a:rPr>
              <a:t> av </a:t>
            </a:r>
            <a:r>
              <a:rPr lang="en-US" sz="2400" err="1">
                <a:ea typeface="+mn-lt"/>
                <a:cs typeface="+mn-lt"/>
              </a:rPr>
              <a:t>kollektivets</a:t>
            </a:r>
            <a:r>
              <a:rPr lang="en-US" sz="2400">
                <a:ea typeface="+mn-lt"/>
                <a:cs typeface="+mn-lt"/>
              </a:rPr>
              <a:t> </a:t>
            </a:r>
            <a:r>
              <a:rPr lang="en-US" sz="2400" err="1">
                <a:ea typeface="+mn-lt"/>
                <a:cs typeface="+mn-lt"/>
              </a:rPr>
              <a:t>anseende</a:t>
            </a:r>
            <a:endParaRPr lang="en-US" sz="2400">
              <a:ea typeface="+mn-lt"/>
              <a:cs typeface="+mn-lt"/>
            </a:endParaRPr>
          </a:p>
          <a:p>
            <a:r>
              <a:rPr lang="en-US" sz="2400" err="1">
                <a:ea typeface="+mn-lt"/>
                <a:cs typeface="+mn-lt"/>
              </a:rPr>
              <a:t>Stereotypa</a:t>
            </a:r>
            <a:r>
              <a:rPr lang="en-US" sz="2400">
                <a:ea typeface="+mn-lt"/>
                <a:cs typeface="+mn-lt"/>
              </a:rPr>
              <a:t> </a:t>
            </a:r>
            <a:r>
              <a:rPr lang="en-US" sz="2400" err="1">
                <a:ea typeface="+mn-lt"/>
                <a:cs typeface="+mn-lt"/>
              </a:rPr>
              <a:t>normer</a:t>
            </a:r>
            <a:r>
              <a:rPr lang="en-US" sz="2400">
                <a:ea typeface="+mn-lt"/>
                <a:cs typeface="+mn-lt"/>
              </a:rPr>
              <a:t> om </a:t>
            </a:r>
            <a:r>
              <a:rPr lang="en-US" sz="2400" err="1">
                <a:ea typeface="+mn-lt"/>
                <a:cs typeface="+mn-lt"/>
              </a:rPr>
              <a:t>kön</a:t>
            </a:r>
            <a:r>
              <a:rPr lang="en-US" sz="2400">
                <a:ea typeface="+mn-lt"/>
                <a:cs typeface="+mn-lt"/>
              </a:rPr>
              <a:t> och </a:t>
            </a:r>
            <a:r>
              <a:rPr lang="en-US" sz="2400" err="1">
                <a:ea typeface="+mn-lt"/>
                <a:cs typeface="+mn-lt"/>
              </a:rPr>
              <a:t>sexualitet</a:t>
            </a:r>
            <a:r>
              <a:rPr lang="en-US" sz="2400">
                <a:ea typeface="+mn-lt"/>
                <a:cs typeface="+mn-lt"/>
              </a:rPr>
              <a:t> </a:t>
            </a:r>
            <a:r>
              <a:rPr lang="en-US" sz="2400" err="1">
                <a:ea typeface="+mn-lt"/>
                <a:cs typeface="+mn-lt"/>
              </a:rPr>
              <a:t>är</a:t>
            </a:r>
            <a:r>
              <a:rPr lang="en-US" sz="2400">
                <a:ea typeface="+mn-lt"/>
                <a:cs typeface="+mn-lt"/>
              </a:rPr>
              <a:t> </a:t>
            </a:r>
            <a:r>
              <a:rPr lang="en-US" sz="2400" err="1">
                <a:ea typeface="+mn-lt"/>
                <a:cs typeface="+mn-lt"/>
              </a:rPr>
              <a:t>centrala</a:t>
            </a:r>
            <a:endParaRPr lang="en-US" sz="2400">
              <a:ea typeface="+mn-lt"/>
              <a:cs typeface="+mn-lt"/>
            </a:endParaRPr>
          </a:p>
          <a:p>
            <a:r>
              <a:rPr lang="en-US" sz="2400" err="1">
                <a:ea typeface="+mn-lt"/>
                <a:cs typeface="+mn-lt"/>
              </a:rPr>
              <a:t>Kollektivet</a:t>
            </a:r>
            <a:r>
              <a:rPr lang="en-US" sz="2400">
                <a:ea typeface="+mn-lt"/>
                <a:cs typeface="+mn-lt"/>
              </a:rPr>
              <a:t> </a:t>
            </a:r>
            <a:r>
              <a:rPr lang="en-US" sz="2400" err="1">
                <a:ea typeface="+mn-lt"/>
                <a:cs typeface="+mn-lt"/>
              </a:rPr>
              <a:t>överordnat</a:t>
            </a:r>
            <a:r>
              <a:rPr lang="en-US" sz="2400">
                <a:ea typeface="+mn-lt"/>
                <a:cs typeface="+mn-lt"/>
              </a:rPr>
              <a:t> </a:t>
            </a:r>
            <a:r>
              <a:rPr lang="en-US" sz="2400" err="1">
                <a:ea typeface="+mn-lt"/>
                <a:cs typeface="+mn-lt"/>
              </a:rPr>
              <a:t>individen</a:t>
            </a:r>
            <a:r>
              <a:rPr lang="en-US" sz="2400">
                <a:ea typeface="+mn-lt"/>
                <a:cs typeface="+mn-lt"/>
              </a:rPr>
              <a:t> &amp; </a:t>
            </a:r>
            <a:r>
              <a:rPr lang="en-US" sz="2400" err="1">
                <a:ea typeface="+mn-lt"/>
                <a:cs typeface="+mn-lt"/>
              </a:rPr>
              <a:t>mannen</a:t>
            </a:r>
            <a:r>
              <a:rPr lang="en-US" sz="2400">
                <a:ea typeface="+mn-lt"/>
                <a:cs typeface="+mn-lt"/>
              </a:rPr>
              <a:t> </a:t>
            </a:r>
            <a:r>
              <a:rPr lang="en-US" sz="2400" err="1">
                <a:ea typeface="+mn-lt"/>
                <a:cs typeface="+mn-lt"/>
              </a:rPr>
              <a:t>överordnad</a:t>
            </a:r>
            <a:r>
              <a:rPr lang="en-US" sz="2400">
                <a:ea typeface="+mn-lt"/>
                <a:cs typeface="+mn-lt"/>
              </a:rPr>
              <a:t> </a:t>
            </a:r>
            <a:r>
              <a:rPr lang="en-US" sz="2400" err="1">
                <a:ea typeface="+mn-lt"/>
                <a:cs typeface="+mn-lt"/>
              </a:rPr>
              <a:t>kvinnan</a:t>
            </a:r>
            <a:endParaRPr lang="en-US" sz="2400">
              <a:ea typeface="+mn-lt"/>
              <a:cs typeface="+mn-lt"/>
            </a:endParaRPr>
          </a:p>
          <a:p>
            <a:r>
              <a:rPr lang="en-US" sz="2400" err="1">
                <a:ea typeface="+mn-lt"/>
                <a:cs typeface="+mn-lt"/>
              </a:rPr>
              <a:t>Kontroll</a:t>
            </a:r>
            <a:r>
              <a:rPr lang="en-US" sz="2400">
                <a:ea typeface="+mn-lt"/>
                <a:cs typeface="+mn-lt"/>
              </a:rPr>
              <a:t> &amp; </a:t>
            </a:r>
            <a:r>
              <a:rPr lang="en-US" sz="2400" err="1">
                <a:ea typeface="+mn-lt"/>
                <a:cs typeface="+mn-lt"/>
              </a:rPr>
              <a:t>begränsningar</a:t>
            </a:r>
            <a:r>
              <a:rPr lang="en-US" sz="2400">
                <a:ea typeface="+mn-lt"/>
                <a:cs typeface="+mn-lt"/>
              </a:rPr>
              <a:t> -&gt; </a:t>
            </a:r>
            <a:r>
              <a:rPr lang="en-US" sz="2400" err="1">
                <a:ea typeface="+mn-lt"/>
                <a:cs typeface="+mn-lt"/>
              </a:rPr>
              <a:t>potentiellt</a:t>
            </a:r>
            <a:r>
              <a:rPr lang="en-US" sz="2400">
                <a:ea typeface="+mn-lt"/>
                <a:cs typeface="+mn-lt"/>
              </a:rPr>
              <a:t> </a:t>
            </a:r>
            <a:r>
              <a:rPr lang="en-US" sz="2400" err="1">
                <a:ea typeface="+mn-lt"/>
                <a:cs typeface="+mn-lt"/>
              </a:rPr>
              <a:t>dödligt</a:t>
            </a:r>
            <a:r>
              <a:rPr lang="en-US" sz="2400">
                <a:ea typeface="+mn-lt"/>
                <a:cs typeface="+mn-lt"/>
              </a:rPr>
              <a:t> </a:t>
            </a:r>
            <a:r>
              <a:rPr lang="en-US" sz="2400" err="1">
                <a:ea typeface="+mn-lt"/>
                <a:cs typeface="+mn-lt"/>
              </a:rPr>
              <a:t>våld</a:t>
            </a:r>
            <a:endParaRPr lang="en-US" sz="2400">
              <a:ea typeface="+mn-lt"/>
              <a:cs typeface="+mn-lt"/>
            </a:endParaRPr>
          </a:p>
        </p:txBody>
      </p:sp>
      <p:pic>
        <p:nvPicPr>
          <p:cNvPr id="4" name="Bildobjekt 3">
            <a:extLst>
              <a:ext uri="{FF2B5EF4-FFF2-40B4-BE49-F238E27FC236}">
                <a16:creationId xmlns:a16="http://schemas.microsoft.com/office/drawing/2014/main" id="{4EF9E8A6-CED6-4FD1-92B3-5E1517D0DFB2}"/>
              </a:ext>
            </a:extLst>
          </p:cNvPr>
          <p:cNvPicPr>
            <a:picLocks noChangeAspect="1"/>
          </p:cNvPicPr>
          <p:nvPr/>
        </p:nvPicPr>
        <p:blipFill>
          <a:blip r:embed="rId3"/>
          <a:stretch>
            <a:fillRect/>
          </a:stretch>
        </p:blipFill>
        <p:spPr>
          <a:xfrm>
            <a:off x="10122235" y="5994027"/>
            <a:ext cx="1158340" cy="621846"/>
          </a:xfrm>
          <a:prstGeom prst="rect">
            <a:avLst/>
          </a:prstGeom>
        </p:spPr>
      </p:pic>
    </p:spTree>
    <p:extLst>
      <p:ext uri="{BB962C8B-B14F-4D97-AF65-F5344CB8AC3E}">
        <p14:creationId xmlns:p14="http://schemas.microsoft.com/office/powerpoint/2010/main" val="1652517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ödesschema: Uppehåll 3">
            <a:extLst>
              <a:ext uri="{FF2B5EF4-FFF2-40B4-BE49-F238E27FC236}">
                <a16:creationId xmlns:a16="http://schemas.microsoft.com/office/drawing/2014/main" id="{8364E47E-D9E8-4D39-B252-248F7AA3F76A}"/>
              </a:ext>
            </a:extLst>
          </p:cNvPr>
          <p:cNvSpPr/>
          <p:nvPr/>
        </p:nvSpPr>
        <p:spPr>
          <a:xfrm>
            <a:off x="-1" y="0"/>
            <a:ext cx="3840481" cy="6858000"/>
          </a:xfrm>
          <a:prstGeom prst="flowChartDelay">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474492DC-CDD9-130B-3025-39721B853303}"/>
              </a:ext>
            </a:extLst>
          </p:cNvPr>
          <p:cNvSpPr>
            <a:spLocks noGrp="1"/>
          </p:cNvSpPr>
          <p:nvPr>
            <p:ph type="title"/>
          </p:nvPr>
        </p:nvSpPr>
        <p:spPr/>
        <p:txBody>
          <a:bodyPr/>
          <a:lstStyle/>
          <a:p>
            <a:pPr algn="ctr"/>
            <a:r>
              <a:rPr lang="sv-SE">
                <a:latin typeface="Calibri"/>
                <a:cs typeface="Calibri"/>
              </a:rPr>
              <a:t>		Familjecentralen Lindängen</a:t>
            </a:r>
            <a:endParaRPr lang="sv-SE"/>
          </a:p>
        </p:txBody>
      </p:sp>
      <p:sp>
        <p:nvSpPr>
          <p:cNvPr id="3" name="Platshållare för innehåll 2">
            <a:extLst>
              <a:ext uri="{FF2B5EF4-FFF2-40B4-BE49-F238E27FC236}">
                <a16:creationId xmlns:a16="http://schemas.microsoft.com/office/drawing/2014/main" id="{2D423EF0-AC1F-D74D-328D-38D9CA1139BE}"/>
              </a:ext>
            </a:extLst>
          </p:cNvPr>
          <p:cNvSpPr>
            <a:spLocks noGrp="1"/>
          </p:cNvSpPr>
          <p:nvPr>
            <p:ph idx="1"/>
          </p:nvPr>
        </p:nvSpPr>
        <p:spPr/>
        <p:txBody>
          <a:bodyPr vert="horz" lIns="91440" tIns="45720" rIns="91440" bIns="45720" rtlCol="0" anchor="t">
            <a:normAutofit fontScale="25000" lnSpcReduction="20000"/>
          </a:bodyPr>
          <a:lstStyle/>
          <a:p>
            <a:pPr marL="0" indent="0">
              <a:lnSpc>
                <a:spcPct val="120000"/>
              </a:lnSpc>
              <a:buNone/>
            </a:pPr>
            <a:r>
              <a:rPr lang="sv-SE" sz="12800" b="1">
                <a:cs typeface="Arial"/>
              </a:rPr>
              <a:t>			       </a:t>
            </a:r>
            <a:r>
              <a:rPr lang="sv-SE" sz="11200" b="1">
                <a:cs typeface="Arial"/>
              </a:rPr>
              <a:t>Verksamheten</a:t>
            </a:r>
            <a:endParaRPr lang="sv-SE" sz="12800" b="1">
              <a:cs typeface="Arial"/>
            </a:endParaRPr>
          </a:p>
          <a:p>
            <a:pPr lvl="7">
              <a:lnSpc>
                <a:spcPct val="120000"/>
              </a:lnSpc>
            </a:pPr>
            <a:r>
              <a:rPr lang="sv-SE" sz="9600">
                <a:cs typeface="Arial"/>
              </a:rPr>
              <a:t>BVC Bambino, Barnmorskorna Malmö, Öppna förskolan &amp; Föräldrarådgivarna (Malmö Stad)</a:t>
            </a:r>
          </a:p>
          <a:p>
            <a:pPr lvl="7">
              <a:lnSpc>
                <a:spcPct val="120000"/>
              </a:lnSpc>
            </a:pPr>
            <a:r>
              <a:rPr lang="sv-SE" sz="9600">
                <a:cs typeface="Arial"/>
              </a:rPr>
              <a:t>15 medarbetare</a:t>
            </a:r>
          </a:p>
          <a:p>
            <a:pPr marL="0" indent="0">
              <a:lnSpc>
                <a:spcPct val="120000"/>
              </a:lnSpc>
              <a:buNone/>
            </a:pPr>
            <a:r>
              <a:rPr lang="sv-SE" sz="9600" b="1">
                <a:cs typeface="Arial"/>
              </a:rPr>
              <a:t>			          </a:t>
            </a:r>
            <a:r>
              <a:rPr lang="sv-SE" sz="11200" b="1">
                <a:cs typeface="Arial"/>
              </a:rPr>
              <a:t>Förutsättningar</a:t>
            </a:r>
            <a:endParaRPr lang="sv-SE" sz="9600">
              <a:cs typeface="Arial"/>
            </a:endParaRPr>
          </a:p>
          <a:p>
            <a:pPr lvl="7">
              <a:lnSpc>
                <a:spcPct val="120000"/>
              </a:lnSpc>
            </a:pPr>
            <a:r>
              <a:rPr lang="sv-SE" sz="9600">
                <a:cs typeface="Arial"/>
              </a:rPr>
              <a:t>Tidig kontakt</a:t>
            </a:r>
          </a:p>
          <a:p>
            <a:pPr lvl="7">
              <a:lnSpc>
                <a:spcPct val="120000"/>
              </a:lnSpc>
            </a:pPr>
            <a:r>
              <a:rPr lang="sv-SE" sz="9600">
                <a:cs typeface="Arial"/>
              </a:rPr>
              <a:t>Stöd och rådgivning kring centrala livsområden </a:t>
            </a:r>
          </a:p>
          <a:p>
            <a:pPr lvl="7">
              <a:lnSpc>
                <a:spcPct val="120000"/>
              </a:lnSpc>
            </a:pPr>
            <a:r>
              <a:rPr lang="sv-SE" sz="9600">
                <a:cs typeface="Arial"/>
              </a:rPr>
              <a:t>Samlokalisering</a:t>
            </a:r>
          </a:p>
          <a:p>
            <a:endParaRPr lang="sv-SE"/>
          </a:p>
        </p:txBody>
      </p:sp>
      <p:pic>
        <p:nvPicPr>
          <p:cNvPr id="5" name="Bildobjekt 4">
            <a:extLst>
              <a:ext uri="{FF2B5EF4-FFF2-40B4-BE49-F238E27FC236}">
                <a16:creationId xmlns:a16="http://schemas.microsoft.com/office/drawing/2014/main" id="{68049100-5E58-4061-884D-60EFD2A118AE}"/>
              </a:ext>
            </a:extLst>
          </p:cNvPr>
          <p:cNvPicPr>
            <a:picLocks noChangeAspect="1"/>
          </p:cNvPicPr>
          <p:nvPr/>
        </p:nvPicPr>
        <p:blipFill>
          <a:blip r:embed="rId3"/>
          <a:stretch>
            <a:fillRect/>
          </a:stretch>
        </p:blipFill>
        <p:spPr>
          <a:xfrm>
            <a:off x="10122236" y="5961516"/>
            <a:ext cx="1158340" cy="621846"/>
          </a:xfrm>
          <a:prstGeom prst="rect">
            <a:avLst/>
          </a:prstGeom>
        </p:spPr>
      </p:pic>
    </p:spTree>
    <p:extLst>
      <p:ext uri="{BB962C8B-B14F-4D97-AF65-F5344CB8AC3E}">
        <p14:creationId xmlns:p14="http://schemas.microsoft.com/office/powerpoint/2010/main" val="1816393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ödesschema: Uppehåll 3">
            <a:extLst>
              <a:ext uri="{FF2B5EF4-FFF2-40B4-BE49-F238E27FC236}">
                <a16:creationId xmlns:a16="http://schemas.microsoft.com/office/drawing/2014/main" id="{8364E47E-D9E8-4D39-B252-248F7AA3F76A}"/>
              </a:ext>
            </a:extLst>
          </p:cNvPr>
          <p:cNvSpPr/>
          <p:nvPr/>
        </p:nvSpPr>
        <p:spPr>
          <a:xfrm>
            <a:off x="0" y="0"/>
            <a:ext cx="3840481" cy="6858000"/>
          </a:xfrm>
          <a:prstGeom prst="flowChartDelay">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474492DC-CDD9-130B-3025-39721B853303}"/>
              </a:ext>
            </a:extLst>
          </p:cNvPr>
          <p:cNvSpPr>
            <a:spLocks noGrp="1"/>
          </p:cNvSpPr>
          <p:nvPr>
            <p:ph type="title"/>
          </p:nvPr>
        </p:nvSpPr>
        <p:spPr/>
        <p:txBody>
          <a:bodyPr/>
          <a:lstStyle/>
          <a:p>
            <a:pPr algn="ctr"/>
            <a:r>
              <a:rPr lang="sv-SE">
                <a:latin typeface="Calibri"/>
                <a:cs typeface="Calibri"/>
              </a:rPr>
              <a:t>Utvecklingsarbetet</a:t>
            </a:r>
            <a:endParaRPr lang="sv-SE"/>
          </a:p>
        </p:txBody>
      </p:sp>
      <p:sp>
        <p:nvSpPr>
          <p:cNvPr id="3" name="Platshållare för innehåll 2">
            <a:extLst>
              <a:ext uri="{FF2B5EF4-FFF2-40B4-BE49-F238E27FC236}">
                <a16:creationId xmlns:a16="http://schemas.microsoft.com/office/drawing/2014/main" id="{2D423EF0-AC1F-D74D-328D-38D9CA1139BE}"/>
              </a:ext>
            </a:extLst>
          </p:cNvPr>
          <p:cNvSpPr>
            <a:spLocks noGrp="1"/>
          </p:cNvSpPr>
          <p:nvPr>
            <p:ph idx="1"/>
          </p:nvPr>
        </p:nvSpPr>
        <p:spPr>
          <a:xfrm>
            <a:off x="993643" y="1417638"/>
            <a:ext cx="10286933" cy="5021262"/>
          </a:xfrm>
        </p:spPr>
        <p:txBody>
          <a:bodyPr vert="horz" lIns="91440" tIns="45720" rIns="91440" bIns="45720" rtlCol="0" anchor="t">
            <a:normAutofit lnSpcReduction="10000"/>
          </a:bodyPr>
          <a:lstStyle/>
          <a:p>
            <a:pPr marL="3200400" lvl="7" indent="0">
              <a:buNone/>
            </a:pPr>
            <a:r>
              <a:rPr lang="sv-SE" sz="2800" b="1"/>
              <a:t> Vad har vi gjort?</a:t>
            </a:r>
          </a:p>
          <a:p>
            <a:pPr marL="3371850" lvl="7"/>
            <a:r>
              <a:rPr lang="sv-SE" sz="2400"/>
              <a:t>Behovsinventering i verksamheten</a:t>
            </a:r>
          </a:p>
          <a:p>
            <a:pPr marL="3371850" lvl="7"/>
            <a:r>
              <a:rPr lang="sv-SE" sz="2400"/>
              <a:t>Kompetenshöjning av personal</a:t>
            </a:r>
          </a:p>
          <a:p>
            <a:pPr marL="3143250" lvl="7" indent="0">
              <a:buNone/>
            </a:pPr>
            <a:endParaRPr lang="sv-SE" sz="2400"/>
          </a:p>
          <a:p>
            <a:pPr marL="3143250" lvl="7" indent="0">
              <a:buNone/>
            </a:pPr>
            <a:r>
              <a:rPr lang="sv-SE" sz="2800" b="1"/>
              <a:t>  Vad gör vi nu?</a:t>
            </a:r>
            <a:endParaRPr lang="sv-SE" sz="2800"/>
          </a:p>
          <a:p>
            <a:pPr marL="3371850" lvl="7"/>
            <a:r>
              <a:rPr lang="sv-SE" sz="2400"/>
              <a:t>Utvecklar arbetssätt &amp; r</a:t>
            </a:r>
            <a:r>
              <a:rPr lang="sv-SE" sz="2400">
                <a:effectLst/>
                <a:ea typeface="Times New Roman" panose="02020603050405020304" pitchFamily="18" charset="0"/>
                <a:cs typeface="Arial" panose="020B0604020202020204" pitchFamily="34" charset="0"/>
              </a:rPr>
              <a:t>utiner</a:t>
            </a:r>
          </a:p>
          <a:p>
            <a:pPr marL="3371850" lvl="7"/>
            <a:r>
              <a:rPr lang="sv-SE" sz="2400">
                <a:ea typeface="Times New Roman" panose="02020603050405020304" pitchFamily="18" charset="0"/>
                <a:cs typeface="Arial" panose="020B0604020202020204" pitchFamily="34" charset="0"/>
              </a:rPr>
              <a:t>Verksamhetsspecifika &amp; samverkansspecifika </a:t>
            </a:r>
          </a:p>
          <a:p>
            <a:pPr marL="3371850" lvl="7"/>
            <a:r>
              <a:rPr lang="sv-SE" sz="2400">
                <a:ea typeface="Times New Roman" panose="02020603050405020304" pitchFamily="18" charset="0"/>
                <a:cs typeface="Arial" panose="020B0604020202020204" pitchFamily="34" charset="0"/>
              </a:rPr>
              <a:t>Handledning</a:t>
            </a:r>
          </a:p>
          <a:p>
            <a:pPr marL="3143250" lvl="7" indent="0">
              <a:buNone/>
            </a:pPr>
            <a:endParaRPr lang="sv-SE" sz="2400">
              <a:ea typeface="Times New Roman" panose="02020603050405020304" pitchFamily="18" charset="0"/>
              <a:cs typeface="Arial" panose="020B0604020202020204" pitchFamily="34" charset="0"/>
            </a:endParaRPr>
          </a:p>
          <a:p>
            <a:pPr marL="3143250" lvl="7" indent="0">
              <a:buNone/>
            </a:pPr>
            <a:r>
              <a:rPr lang="sv-SE" sz="2400">
                <a:ea typeface="Times New Roman" panose="02020603050405020304" pitchFamily="18" charset="0"/>
                <a:cs typeface="Arial" panose="020B0604020202020204" pitchFamily="34" charset="0"/>
              </a:rPr>
              <a:t>  </a:t>
            </a:r>
            <a:r>
              <a:rPr lang="sv-SE" sz="2800" b="1"/>
              <a:t>Vad är nästa steg?</a:t>
            </a:r>
          </a:p>
          <a:p>
            <a:pPr marL="3371850" lvl="7"/>
            <a:r>
              <a:rPr lang="sv-SE" sz="2400">
                <a:ea typeface="Times New Roman" panose="02020603050405020304" pitchFamily="18" charset="0"/>
                <a:cs typeface="Arial" panose="020B0604020202020204" pitchFamily="34" charset="0"/>
              </a:rPr>
              <a:t>Implementering</a:t>
            </a:r>
          </a:p>
        </p:txBody>
      </p:sp>
      <p:pic>
        <p:nvPicPr>
          <p:cNvPr id="5" name="Bildobjekt 4">
            <a:extLst>
              <a:ext uri="{FF2B5EF4-FFF2-40B4-BE49-F238E27FC236}">
                <a16:creationId xmlns:a16="http://schemas.microsoft.com/office/drawing/2014/main" id="{624C9403-BD9B-4CA6-88B5-CF8C0F8A7A0B}"/>
              </a:ext>
            </a:extLst>
          </p:cNvPr>
          <p:cNvPicPr>
            <a:picLocks noChangeAspect="1"/>
          </p:cNvPicPr>
          <p:nvPr/>
        </p:nvPicPr>
        <p:blipFill>
          <a:blip r:embed="rId3"/>
          <a:stretch>
            <a:fillRect/>
          </a:stretch>
        </p:blipFill>
        <p:spPr>
          <a:xfrm>
            <a:off x="10122236" y="6026604"/>
            <a:ext cx="1158340" cy="621846"/>
          </a:xfrm>
          <a:prstGeom prst="rect">
            <a:avLst/>
          </a:prstGeom>
        </p:spPr>
      </p:pic>
    </p:spTree>
    <p:extLst>
      <p:ext uri="{BB962C8B-B14F-4D97-AF65-F5344CB8AC3E}">
        <p14:creationId xmlns:p14="http://schemas.microsoft.com/office/powerpoint/2010/main" val="431972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Flödesschema: Uppehåll 3">
            <a:extLst>
              <a:ext uri="{FF2B5EF4-FFF2-40B4-BE49-F238E27FC236}">
                <a16:creationId xmlns:a16="http://schemas.microsoft.com/office/drawing/2014/main" id="{481BDB15-2C8B-4E06-BD2A-FC00FB8CA732}"/>
              </a:ext>
            </a:extLst>
          </p:cNvPr>
          <p:cNvSpPr/>
          <p:nvPr/>
        </p:nvSpPr>
        <p:spPr>
          <a:xfrm>
            <a:off x="-1" y="0"/>
            <a:ext cx="3840481" cy="6858000"/>
          </a:xfrm>
          <a:prstGeom prst="flowChartDelay">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Rubrik 4">
            <a:extLst>
              <a:ext uri="{FF2B5EF4-FFF2-40B4-BE49-F238E27FC236}">
                <a16:creationId xmlns:a16="http://schemas.microsoft.com/office/drawing/2014/main" id="{8A3E3E99-C3FC-498E-B3DE-F852D598ED83}"/>
              </a:ext>
            </a:extLst>
          </p:cNvPr>
          <p:cNvSpPr>
            <a:spLocks noGrp="1"/>
          </p:cNvSpPr>
          <p:nvPr>
            <p:ph type="title"/>
          </p:nvPr>
        </p:nvSpPr>
        <p:spPr/>
        <p:txBody>
          <a:bodyPr/>
          <a:lstStyle/>
          <a:p>
            <a:pPr algn="ctr"/>
            <a:r>
              <a:rPr lang="sv-SE"/>
              <a:t>			</a:t>
            </a:r>
            <a:r>
              <a:rPr lang="sv-SE">
                <a:latin typeface="Calibri" panose="020F0502020204030204" pitchFamily="34" charset="0"/>
                <a:cs typeface="Calibri" panose="020F0502020204030204" pitchFamily="34" charset="0"/>
              </a:rPr>
              <a:t>Verksamhetsspecifika rutiner</a:t>
            </a:r>
          </a:p>
        </p:txBody>
      </p:sp>
      <p:sp>
        <p:nvSpPr>
          <p:cNvPr id="9" name="Rektangel: rundade hörn 8">
            <a:extLst>
              <a:ext uri="{FF2B5EF4-FFF2-40B4-BE49-F238E27FC236}">
                <a16:creationId xmlns:a16="http://schemas.microsoft.com/office/drawing/2014/main" id="{04615459-3648-4EA9-853B-21B8C7EADECC}"/>
              </a:ext>
            </a:extLst>
          </p:cNvPr>
          <p:cNvSpPr/>
          <p:nvPr/>
        </p:nvSpPr>
        <p:spPr>
          <a:xfrm>
            <a:off x="4353994" y="3555417"/>
            <a:ext cx="3206534" cy="1483479"/>
          </a:xfrm>
          <a:prstGeom prst="roundRect">
            <a:avLst/>
          </a:prstGeom>
          <a:solidFill>
            <a:schemeClr val="accent3">
              <a:lumMod val="60000"/>
              <a:lumOff val="4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2400">
                <a:solidFill>
                  <a:schemeClr val="tx1"/>
                </a:solidFill>
              </a:rPr>
              <a:t>Öppna förskolan</a:t>
            </a:r>
          </a:p>
        </p:txBody>
      </p:sp>
      <p:sp>
        <p:nvSpPr>
          <p:cNvPr id="11" name="Rektangel: rundade hörn 10">
            <a:extLst>
              <a:ext uri="{FF2B5EF4-FFF2-40B4-BE49-F238E27FC236}">
                <a16:creationId xmlns:a16="http://schemas.microsoft.com/office/drawing/2014/main" id="{23405764-FBEE-4071-BACE-8CDA6A1E066A}"/>
              </a:ext>
            </a:extLst>
          </p:cNvPr>
          <p:cNvSpPr/>
          <p:nvPr/>
        </p:nvSpPr>
        <p:spPr>
          <a:xfrm>
            <a:off x="7694580" y="3555417"/>
            <a:ext cx="3206534" cy="1483479"/>
          </a:xfrm>
          <a:prstGeom prst="roundRect">
            <a:avLst/>
          </a:prstGeom>
          <a:solidFill>
            <a:schemeClr val="accent3">
              <a:lumMod val="60000"/>
              <a:lumOff val="4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2400">
                <a:solidFill>
                  <a:schemeClr val="tx1"/>
                </a:solidFill>
              </a:rPr>
              <a:t>Föräldrarådgivarna</a:t>
            </a:r>
          </a:p>
        </p:txBody>
      </p:sp>
      <p:sp>
        <p:nvSpPr>
          <p:cNvPr id="12" name="Rektangel: rundade hörn 11">
            <a:extLst>
              <a:ext uri="{FF2B5EF4-FFF2-40B4-BE49-F238E27FC236}">
                <a16:creationId xmlns:a16="http://schemas.microsoft.com/office/drawing/2014/main" id="{8615680C-9190-4129-B10B-4FFC678BA3EE}"/>
              </a:ext>
            </a:extLst>
          </p:cNvPr>
          <p:cNvSpPr/>
          <p:nvPr/>
        </p:nvSpPr>
        <p:spPr>
          <a:xfrm>
            <a:off x="4353994" y="1945521"/>
            <a:ext cx="3206534" cy="1483481"/>
          </a:xfrm>
          <a:prstGeom prst="roundRect">
            <a:avLst/>
          </a:prstGeom>
          <a:solidFill>
            <a:schemeClr val="accent3">
              <a:lumMod val="60000"/>
              <a:lumOff val="4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2400">
                <a:solidFill>
                  <a:schemeClr val="tx1"/>
                </a:solidFill>
              </a:rPr>
              <a:t>Barnmorskorna Malmö</a:t>
            </a:r>
          </a:p>
        </p:txBody>
      </p:sp>
      <p:sp>
        <p:nvSpPr>
          <p:cNvPr id="13" name="Rektangel: rundade hörn 12">
            <a:extLst>
              <a:ext uri="{FF2B5EF4-FFF2-40B4-BE49-F238E27FC236}">
                <a16:creationId xmlns:a16="http://schemas.microsoft.com/office/drawing/2014/main" id="{FB95BD49-C4F5-4362-9543-645FBBB339B9}"/>
              </a:ext>
            </a:extLst>
          </p:cNvPr>
          <p:cNvSpPr/>
          <p:nvPr/>
        </p:nvSpPr>
        <p:spPr>
          <a:xfrm>
            <a:off x="7694580" y="1945521"/>
            <a:ext cx="3206534" cy="1483479"/>
          </a:xfrm>
          <a:prstGeom prst="roundRect">
            <a:avLst/>
          </a:prstGeom>
          <a:solidFill>
            <a:schemeClr val="accent3">
              <a:lumMod val="60000"/>
              <a:lumOff val="4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2400">
                <a:solidFill>
                  <a:schemeClr val="tx1"/>
                </a:solidFill>
              </a:rPr>
              <a:t>BVC Bambino</a:t>
            </a:r>
          </a:p>
        </p:txBody>
      </p:sp>
      <p:pic>
        <p:nvPicPr>
          <p:cNvPr id="2" name="Bildobjekt 1">
            <a:extLst>
              <a:ext uri="{FF2B5EF4-FFF2-40B4-BE49-F238E27FC236}">
                <a16:creationId xmlns:a16="http://schemas.microsoft.com/office/drawing/2014/main" id="{CBC8185B-5D61-48D6-B697-CB5BAD6457BB}"/>
              </a:ext>
            </a:extLst>
          </p:cNvPr>
          <p:cNvPicPr>
            <a:picLocks noChangeAspect="1"/>
          </p:cNvPicPr>
          <p:nvPr/>
        </p:nvPicPr>
        <p:blipFill>
          <a:blip r:embed="rId3"/>
          <a:stretch>
            <a:fillRect/>
          </a:stretch>
        </p:blipFill>
        <p:spPr>
          <a:xfrm>
            <a:off x="10122236" y="6024310"/>
            <a:ext cx="1158340" cy="621846"/>
          </a:xfrm>
          <a:prstGeom prst="rect">
            <a:avLst/>
          </a:prstGeom>
        </p:spPr>
      </p:pic>
    </p:spTree>
    <p:extLst>
      <p:ext uri="{BB962C8B-B14F-4D97-AF65-F5344CB8AC3E}">
        <p14:creationId xmlns:p14="http://schemas.microsoft.com/office/powerpoint/2010/main" val="3628389710"/>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Flödesschema: Uppehåll 3">
            <a:extLst>
              <a:ext uri="{FF2B5EF4-FFF2-40B4-BE49-F238E27FC236}">
                <a16:creationId xmlns:a16="http://schemas.microsoft.com/office/drawing/2014/main" id="{481BDB15-2C8B-4E06-BD2A-FC00FB8CA732}"/>
              </a:ext>
            </a:extLst>
          </p:cNvPr>
          <p:cNvSpPr/>
          <p:nvPr/>
        </p:nvSpPr>
        <p:spPr>
          <a:xfrm>
            <a:off x="0" y="0"/>
            <a:ext cx="3840481" cy="6858000"/>
          </a:xfrm>
          <a:prstGeom prst="flowChartDelay">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Rubrik 4">
            <a:extLst>
              <a:ext uri="{FF2B5EF4-FFF2-40B4-BE49-F238E27FC236}">
                <a16:creationId xmlns:a16="http://schemas.microsoft.com/office/drawing/2014/main" id="{8A3E3E99-C3FC-498E-B3DE-F852D598ED83}"/>
              </a:ext>
            </a:extLst>
          </p:cNvPr>
          <p:cNvSpPr>
            <a:spLocks noGrp="1"/>
          </p:cNvSpPr>
          <p:nvPr>
            <p:ph type="title"/>
          </p:nvPr>
        </p:nvSpPr>
        <p:spPr/>
        <p:txBody>
          <a:bodyPr>
            <a:normAutofit/>
          </a:bodyPr>
          <a:lstStyle/>
          <a:p>
            <a:pPr algn="ctr"/>
            <a:r>
              <a:rPr lang="sv-SE"/>
              <a:t>		</a:t>
            </a:r>
          </a:p>
        </p:txBody>
      </p:sp>
      <p:sp>
        <p:nvSpPr>
          <p:cNvPr id="7" name="Ellips 6">
            <a:extLst>
              <a:ext uri="{FF2B5EF4-FFF2-40B4-BE49-F238E27FC236}">
                <a16:creationId xmlns:a16="http://schemas.microsoft.com/office/drawing/2014/main" id="{72FD3674-457D-46A1-9243-8EAA45DD02B2}"/>
              </a:ext>
            </a:extLst>
          </p:cNvPr>
          <p:cNvSpPr/>
          <p:nvPr/>
        </p:nvSpPr>
        <p:spPr>
          <a:xfrm>
            <a:off x="318594" y="274638"/>
            <a:ext cx="6082206" cy="3803586"/>
          </a:xfrm>
          <a:prstGeom prst="ellipse">
            <a:avLst/>
          </a:prstGeom>
          <a:solidFill>
            <a:schemeClr val="accent3">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sv-SE" sz="2000" i="1">
                <a:solidFill>
                  <a:schemeClr val="tx1"/>
                </a:solidFill>
                <a:ea typeface="+mn-lt"/>
                <a:cs typeface="+mn-lt"/>
              </a:rPr>
              <a:t>”En del kvinnor vi träffar berättar att de inte har det bra i sin relation -  det kan handla om att de känner sig kontrollerade av sin partner, att de inte tillåts göra saker som de vill, eller att de tvingas göra saker som de inte vill - är det något som du känner igen dig i?”</a:t>
            </a:r>
            <a:endParaRPr lang="sv-SE" sz="2000" i="1">
              <a:solidFill>
                <a:schemeClr val="tx1"/>
              </a:solidFill>
              <a:cs typeface="Calibri"/>
            </a:endParaRPr>
          </a:p>
        </p:txBody>
      </p:sp>
      <p:sp>
        <p:nvSpPr>
          <p:cNvPr id="2" name="Ellips 1">
            <a:extLst>
              <a:ext uri="{FF2B5EF4-FFF2-40B4-BE49-F238E27FC236}">
                <a16:creationId xmlns:a16="http://schemas.microsoft.com/office/drawing/2014/main" id="{0DD4943B-CF27-43BF-8C2D-022C9CF5927E}"/>
              </a:ext>
            </a:extLst>
          </p:cNvPr>
          <p:cNvSpPr/>
          <p:nvPr/>
        </p:nvSpPr>
        <p:spPr>
          <a:xfrm>
            <a:off x="2615184" y="3429000"/>
            <a:ext cx="6082206" cy="3154362"/>
          </a:xfrm>
          <a:prstGeom prst="ellipse">
            <a:avLst/>
          </a:prstGeom>
          <a:solidFill>
            <a:schemeClr val="accent3">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pPr>
            <a:endParaRPr lang="sv-SE" sz="2000" i="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lvl="0" algn="ctr">
              <a:lnSpc>
                <a:spcPct val="107000"/>
              </a:lnSpc>
            </a:pPr>
            <a:r>
              <a:rPr lang="sv-SE" sz="20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”Hur tänker du och din partner kring fördelningen av ansvaret för barnet?”</a:t>
            </a:r>
          </a:p>
          <a:p>
            <a:pPr lvl="0" algn="ctr">
              <a:lnSpc>
                <a:spcPct val="107000"/>
              </a:lnSpc>
            </a:pPr>
            <a:endParaRPr lang="sv-SE" sz="2000" i="1">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lvl="0" algn="ctr">
              <a:lnSpc>
                <a:spcPct val="107000"/>
              </a:lnSpc>
            </a:pPr>
            <a:r>
              <a:rPr lang="sv-SE" sz="20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”Hur tänker du och din partner kring föräldraledighet? </a:t>
            </a:r>
            <a:r>
              <a:rPr lang="sv-SE" sz="2000" i="1">
                <a:solidFill>
                  <a:schemeClr val="tx1"/>
                </a:solidFill>
                <a:latin typeface="Calibri" panose="020F0502020204030204" pitchFamily="34" charset="0"/>
                <a:ea typeface="Calibri" panose="020F0502020204030204" pitchFamily="34" charset="0"/>
                <a:cs typeface="Times New Roman" panose="02020603050405020304" pitchFamily="18" charset="0"/>
              </a:rPr>
              <a:t>- har</a:t>
            </a:r>
            <a:r>
              <a:rPr lang="sv-SE" sz="20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ni bestämt hur ni ska fördela denna?”</a:t>
            </a:r>
          </a:p>
          <a:p>
            <a:pPr algn="ctr"/>
            <a:endParaRPr lang="sv-SE"/>
          </a:p>
        </p:txBody>
      </p:sp>
      <p:sp>
        <p:nvSpPr>
          <p:cNvPr id="13" name="Ellips 12">
            <a:extLst>
              <a:ext uri="{FF2B5EF4-FFF2-40B4-BE49-F238E27FC236}">
                <a16:creationId xmlns:a16="http://schemas.microsoft.com/office/drawing/2014/main" id="{CBAB40A1-B7D3-4D8E-BE7E-14F43C272F21}"/>
              </a:ext>
            </a:extLst>
          </p:cNvPr>
          <p:cNvSpPr/>
          <p:nvPr/>
        </p:nvSpPr>
        <p:spPr>
          <a:xfrm>
            <a:off x="6631732" y="274638"/>
            <a:ext cx="5241674" cy="4242498"/>
          </a:xfrm>
          <a:prstGeom prst="ellipse">
            <a:avLst/>
          </a:prstGeom>
          <a:solidFill>
            <a:schemeClr val="accent3">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sv-SE" sz="2000" i="1">
                <a:solidFill>
                  <a:schemeClr val="tx1"/>
                </a:solidFill>
                <a:latin typeface="Calibri"/>
                <a:ea typeface="Calibri"/>
                <a:cs typeface="Calibri"/>
              </a:rPr>
              <a:t>”Jag vet att det är vanligt att unga flickor blir omskurna i det landet du kommer ifrån/i dina föräldrars ursprungsland - är det något som har hänt dig?” </a:t>
            </a:r>
          </a:p>
          <a:p>
            <a:pPr algn="ctr"/>
            <a:endParaRPr lang="sv-SE" sz="2000" i="1">
              <a:solidFill>
                <a:schemeClr val="tx1"/>
              </a:solidFill>
              <a:latin typeface="Calibri"/>
              <a:ea typeface="Calibri"/>
              <a:cs typeface="Calibri"/>
            </a:endParaRPr>
          </a:p>
          <a:p>
            <a:pPr algn="ctr"/>
            <a:r>
              <a:rPr lang="sv-SE" sz="2000" i="1">
                <a:solidFill>
                  <a:schemeClr val="tx1"/>
                </a:solidFill>
                <a:ea typeface="+mn-lt"/>
                <a:cs typeface="+mn-lt"/>
              </a:rPr>
              <a:t>”Vad tänker du om den traditionen i relation till ditt eget väntade barn?” </a:t>
            </a:r>
            <a:endParaRPr lang="sv-SE" sz="2000">
              <a:solidFill>
                <a:schemeClr val="tx1"/>
              </a:solidFill>
              <a:cs typeface="Calibri"/>
            </a:endParaRPr>
          </a:p>
        </p:txBody>
      </p:sp>
      <p:pic>
        <p:nvPicPr>
          <p:cNvPr id="3" name="Bildobjekt 2">
            <a:extLst>
              <a:ext uri="{FF2B5EF4-FFF2-40B4-BE49-F238E27FC236}">
                <a16:creationId xmlns:a16="http://schemas.microsoft.com/office/drawing/2014/main" id="{75008C77-69DC-4B77-ABD9-66F24B76491C}"/>
              </a:ext>
            </a:extLst>
          </p:cNvPr>
          <p:cNvPicPr>
            <a:picLocks noChangeAspect="1"/>
          </p:cNvPicPr>
          <p:nvPr/>
        </p:nvPicPr>
        <p:blipFill>
          <a:blip r:embed="rId3"/>
          <a:stretch>
            <a:fillRect/>
          </a:stretch>
        </p:blipFill>
        <p:spPr>
          <a:xfrm>
            <a:off x="10122236" y="6017221"/>
            <a:ext cx="1158340" cy="621846"/>
          </a:xfrm>
          <a:prstGeom prst="rect">
            <a:avLst/>
          </a:prstGeom>
        </p:spPr>
      </p:pic>
    </p:spTree>
    <p:extLst>
      <p:ext uri="{BB962C8B-B14F-4D97-AF65-F5344CB8AC3E}">
        <p14:creationId xmlns:p14="http://schemas.microsoft.com/office/powerpoint/2010/main" val="113930178"/>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ödesschema: Uppehåll 3">
            <a:extLst>
              <a:ext uri="{FF2B5EF4-FFF2-40B4-BE49-F238E27FC236}">
                <a16:creationId xmlns:a16="http://schemas.microsoft.com/office/drawing/2014/main" id="{24C56A09-8C14-46B2-965A-761AC56E3AE7}"/>
              </a:ext>
            </a:extLst>
          </p:cNvPr>
          <p:cNvSpPr/>
          <p:nvPr/>
        </p:nvSpPr>
        <p:spPr>
          <a:xfrm>
            <a:off x="-1" y="0"/>
            <a:ext cx="3840481" cy="6858000"/>
          </a:xfrm>
          <a:prstGeom prst="flowChartDelay">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C1741E42-0624-6051-5C72-202D0EE0F268}"/>
              </a:ext>
            </a:extLst>
          </p:cNvPr>
          <p:cNvSpPr>
            <a:spLocks noGrp="1"/>
          </p:cNvSpPr>
          <p:nvPr>
            <p:ph type="title"/>
          </p:nvPr>
        </p:nvSpPr>
        <p:spPr/>
        <p:txBody>
          <a:bodyPr/>
          <a:lstStyle/>
          <a:p>
            <a:pPr algn="ctr"/>
            <a:r>
              <a:rPr lang="sv-SE">
                <a:latin typeface="Calibri" panose="020F0502020204030204" pitchFamily="34" charset="0"/>
                <a:ea typeface="Calibri Light"/>
                <a:cs typeface="Calibri" panose="020F0502020204030204" pitchFamily="34" charset="0"/>
              </a:rPr>
              <a:t>			  Samverkansrutiner</a:t>
            </a:r>
            <a:endParaRPr lang="sv-SE">
              <a:latin typeface="Calibri" panose="020F0502020204030204" pitchFamily="34" charset="0"/>
              <a:cs typeface="Calibri" panose="020F0502020204030204" pitchFamily="34" charset="0"/>
            </a:endParaRPr>
          </a:p>
        </p:txBody>
      </p:sp>
      <p:sp>
        <p:nvSpPr>
          <p:cNvPr id="3" name="Rektangel: rundade hörn 2">
            <a:extLst>
              <a:ext uri="{FF2B5EF4-FFF2-40B4-BE49-F238E27FC236}">
                <a16:creationId xmlns:a16="http://schemas.microsoft.com/office/drawing/2014/main" id="{61EC0F1E-231A-4FCD-8684-64667427299A}"/>
              </a:ext>
            </a:extLst>
          </p:cNvPr>
          <p:cNvSpPr/>
          <p:nvPr/>
        </p:nvSpPr>
        <p:spPr>
          <a:xfrm>
            <a:off x="4364007" y="1658093"/>
            <a:ext cx="3129023" cy="1044521"/>
          </a:xfrm>
          <a:prstGeom prst="roundRect">
            <a:avLst/>
          </a:prstGeom>
          <a:solidFill>
            <a:schemeClr val="accent3">
              <a:lumMod val="60000"/>
              <a:lumOff val="4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2400">
                <a:solidFill>
                  <a:schemeClr val="tx1"/>
                </a:solidFill>
              </a:rPr>
              <a:t>Handlingsplan</a:t>
            </a:r>
            <a:endParaRPr lang="sv-SE">
              <a:solidFill>
                <a:schemeClr val="tx1"/>
              </a:solidFill>
            </a:endParaRPr>
          </a:p>
        </p:txBody>
      </p:sp>
      <p:sp>
        <p:nvSpPr>
          <p:cNvPr id="17" name="Rektangel: rundade hörn 16">
            <a:extLst>
              <a:ext uri="{FF2B5EF4-FFF2-40B4-BE49-F238E27FC236}">
                <a16:creationId xmlns:a16="http://schemas.microsoft.com/office/drawing/2014/main" id="{3EFF4D46-C8E4-4B1D-97D9-D29AC9277022}"/>
              </a:ext>
            </a:extLst>
          </p:cNvPr>
          <p:cNvSpPr/>
          <p:nvPr/>
        </p:nvSpPr>
        <p:spPr>
          <a:xfrm>
            <a:off x="7718489" y="1658092"/>
            <a:ext cx="3129023" cy="1044523"/>
          </a:xfrm>
          <a:prstGeom prst="roundRect">
            <a:avLst/>
          </a:prstGeom>
          <a:solidFill>
            <a:schemeClr val="accent3">
              <a:lumMod val="60000"/>
              <a:lumOff val="4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2400">
                <a:solidFill>
                  <a:schemeClr val="tx1"/>
                </a:solidFill>
              </a:rPr>
              <a:t>Föräldrastödsgrupper</a:t>
            </a:r>
            <a:endParaRPr lang="sv-SE">
              <a:solidFill>
                <a:schemeClr val="tx1"/>
              </a:solidFill>
            </a:endParaRPr>
          </a:p>
        </p:txBody>
      </p:sp>
      <p:sp>
        <p:nvSpPr>
          <p:cNvPr id="18" name="Rektangel: rundade hörn 17">
            <a:extLst>
              <a:ext uri="{FF2B5EF4-FFF2-40B4-BE49-F238E27FC236}">
                <a16:creationId xmlns:a16="http://schemas.microsoft.com/office/drawing/2014/main" id="{F6EDFBF2-9042-4E65-A863-02EECD99B950}"/>
              </a:ext>
            </a:extLst>
          </p:cNvPr>
          <p:cNvSpPr/>
          <p:nvPr/>
        </p:nvSpPr>
        <p:spPr>
          <a:xfrm>
            <a:off x="4364006" y="3372035"/>
            <a:ext cx="3129022" cy="555534"/>
          </a:xfrm>
          <a:prstGeom prst="roundRect">
            <a:avLst/>
          </a:prstGeom>
          <a:solidFill>
            <a:schemeClr val="accent3">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2000">
                <a:solidFill>
                  <a:schemeClr val="tx1"/>
                </a:solidFill>
              </a:rPr>
              <a:t>Samtalsguide</a:t>
            </a:r>
            <a:endParaRPr lang="sv-SE">
              <a:solidFill>
                <a:schemeClr val="tx1"/>
              </a:solidFill>
            </a:endParaRPr>
          </a:p>
        </p:txBody>
      </p:sp>
      <p:sp>
        <p:nvSpPr>
          <p:cNvPr id="19" name="Rektangel: rundade hörn 18">
            <a:extLst>
              <a:ext uri="{FF2B5EF4-FFF2-40B4-BE49-F238E27FC236}">
                <a16:creationId xmlns:a16="http://schemas.microsoft.com/office/drawing/2014/main" id="{19FC8E42-A0F7-47DE-BF89-49C4B259C2B0}"/>
              </a:ext>
            </a:extLst>
          </p:cNvPr>
          <p:cNvSpPr/>
          <p:nvPr/>
        </p:nvSpPr>
        <p:spPr>
          <a:xfrm>
            <a:off x="4364006" y="3964600"/>
            <a:ext cx="3129022" cy="555534"/>
          </a:xfrm>
          <a:prstGeom prst="roundRect">
            <a:avLst/>
          </a:prstGeom>
          <a:solidFill>
            <a:schemeClr val="accent3">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2000">
                <a:solidFill>
                  <a:schemeClr val="tx1"/>
                </a:solidFill>
              </a:rPr>
              <a:t>Kontaktlista</a:t>
            </a:r>
            <a:endParaRPr lang="sv-SE" sz="2400">
              <a:solidFill>
                <a:schemeClr val="tx1"/>
              </a:solidFill>
            </a:endParaRPr>
          </a:p>
        </p:txBody>
      </p:sp>
      <p:sp>
        <p:nvSpPr>
          <p:cNvPr id="20" name="Rektangel: rundade hörn 19">
            <a:extLst>
              <a:ext uri="{FF2B5EF4-FFF2-40B4-BE49-F238E27FC236}">
                <a16:creationId xmlns:a16="http://schemas.microsoft.com/office/drawing/2014/main" id="{0F5DB89B-08F1-44C0-817E-22BB808706C3}"/>
              </a:ext>
            </a:extLst>
          </p:cNvPr>
          <p:cNvSpPr/>
          <p:nvPr/>
        </p:nvSpPr>
        <p:spPr>
          <a:xfrm>
            <a:off x="4364006" y="4572766"/>
            <a:ext cx="3129022" cy="545540"/>
          </a:xfrm>
          <a:prstGeom prst="roundRect">
            <a:avLst/>
          </a:prstGeom>
          <a:solidFill>
            <a:schemeClr val="accent3">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2000">
                <a:solidFill>
                  <a:schemeClr val="tx1"/>
                </a:solidFill>
              </a:rPr>
              <a:t>Rutin för kodord, tid, rum</a:t>
            </a:r>
          </a:p>
        </p:txBody>
      </p:sp>
      <p:sp>
        <p:nvSpPr>
          <p:cNvPr id="21" name="Rektangel: rundade hörn 20">
            <a:extLst>
              <a:ext uri="{FF2B5EF4-FFF2-40B4-BE49-F238E27FC236}">
                <a16:creationId xmlns:a16="http://schemas.microsoft.com/office/drawing/2014/main" id="{49D05C8E-F61C-4DBB-A4E6-FF3CC1618D64}"/>
              </a:ext>
            </a:extLst>
          </p:cNvPr>
          <p:cNvSpPr/>
          <p:nvPr/>
        </p:nvSpPr>
        <p:spPr>
          <a:xfrm>
            <a:off x="4364006" y="2754479"/>
            <a:ext cx="3129023" cy="553358"/>
          </a:xfrm>
          <a:prstGeom prst="roundRect">
            <a:avLst/>
          </a:prstGeom>
          <a:solidFill>
            <a:schemeClr val="accent3">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2000">
                <a:solidFill>
                  <a:schemeClr val="tx1"/>
                </a:solidFill>
              </a:rPr>
              <a:t>Flödesschema</a:t>
            </a:r>
            <a:endParaRPr lang="sv-SE" sz="1600">
              <a:solidFill>
                <a:schemeClr val="tx1"/>
              </a:solidFill>
            </a:endParaRPr>
          </a:p>
        </p:txBody>
      </p:sp>
      <p:sp>
        <p:nvSpPr>
          <p:cNvPr id="22" name="Rektangel: rundade hörn 21">
            <a:extLst>
              <a:ext uri="{FF2B5EF4-FFF2-40B4-BE49-F238E27FC236}">
                <a16:creationId xmlns:a16="http://schemas.microsoft.com/office/drawing/2014/main" id="{45EFC2DE-BEC8-454D-B732-597E9F96E99A}"/>
              </a:ext>
            </a:extLst>
          </p:cNvPr>
          <p:cNvSpPr/>
          <p:nvPr/>
        </p:nvSpPr>
        <p:spPr>
          <a:xfrm>
            <a:off x="4364006" y="5170938"/>
            <a:ext cx="3129022" cy="555858"/>
          </a:xfrm>
          <a:prstGeom prst="roundRect">
            <a:avLst/>
          </a:prstGeom>
          <a:solidFill>
            <a:schemeClr val="accent3">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2000">
                <a:solidFill>
                  <a:schemeClr val="tx1"/>
                </a:solidFill>
              </a:rPr>
              <a:t>Rutin för tolk, sekretess, uppföljning</a:t>
            </a:r>
          </a:p>
        </p:txBody>
      </p:sp>
      <p:sp>
        <p:nvSpPr>
          <p:cNvPr id="23" name="Rektangel: rundade hörn 22">
            <a:extLst>
              <a:ext uri="{FF2B5EF4-FFF2-40B4-BE49-F238E27FC236}">
                <a16:creationId xmlns:a16="http://schemas.microsoft.com/office/drawing/2014/main" id="{DF05F667-D8F7-4DFB-89F0-450A39709470}"/>
              </a:ext>
            </a:extLst>
          </p:cNvPr>
          <p:cNvSpPr/>
          <p:nvPr/>
        </p:nvSpPr>
        <p:spPr>
          <a:xfrm>
            <a:off x="7718518" y="2769885"/>
            <a:ext cx="3128994" cy="553358"/>
          </a:xfrm>
          <a:prstGeom prst="roundRect">
            <a:avLst/>
          </a:prstGeom>
          <a:solidFill>
            <a:schemeClr val="accent3">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2000">
                <a:solidFill>
                  <a:schemeClr val="tx1"/>
                </a:solidFill>
              </a:rPr>
              <a:t>Dialog</a:t>
            </a:r>
            <a:endParaRPr lang="sv-SE">
              <a:solidFill>
                <a:schemeClr val="tx1"/>
              </a:solidFill>
            </a:endParaRPr>
          </a:p>
        </p:txBody>
      </p:sp>
      <p:sp>
        <p:nvSpPr>
          <p:cNvPr id="24" name="Rektangel: rundade hörn 23">
            <a:extLst>
              <a:ext uri="{FF2B5EF4-FFF2-40B4-BE49-F238E27FC236}">
                <a16:creationId xmlns:a16="http://schemas.microsoft.com/office/drawing/2014/main" id="{7BFE04A5-8A26-4601-8EF8-89FD3AF9E1F4}"/>
              </a:ext>
            </a:extLst>
          </p:cNvPr>
          <p:cNvSpPr/>
          <p:nvPr/>
        </p:nvSpPr>
        <p:spPr>
          <a:xfrm>
            <a:off x="7718489" y="3975163"/>
            <a:ext cx="3129022" cy="555534"/>
          </a:xfrm>
          <a:prstGeom prst="roundRect">
            <a:avLst/>
          </a:prstGeom>
          <a:solidFill>
            <a:schemeClr val="accent3">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2000">
                <a:solidFill>
                  <a:schemeClr val="tx1"/>
                </a:solidFill>
              </a:rPr>
              <a:t>Reflektion</a:t>
            </a:r>
            <a:endParaRPr lang="sv-SE">
              <a:solidFill>
                <a:schemeClr val="tx1"/>
              </a:solidFill>
            </a:endParaRPr>
          </a:p>
        </p:txBody>
      </p:sp>
      <p:sp>
        <p:nvSpPr>
          <p:cNvPr id="25" name="Rektangel: rundade hörn 24">
            <a:extLst>
              <a:ext uri="{FF2B5EF4-FFF2-40B4-BE49-F238E27FC236}">
                <a16:creationId xmlns:a16="http://schemas.microsoft.com/office/drawing/2014/main" id="{8730E4C6-2AF1-4516-BC24-4E3FB2422F82}"/>
              </a:ext>
            </a:extLst>
          </p:cNvPr>
          <p:cNvSpPr/>
          <p:nvPr/>
        </p:nvSpPr>
        <p:spPr>
          <a:xfrm>
            <a:off x="7718489" y="4572766"/>
            <a:ext cx="3129022" cy="555534"/>
          </a:xfrm>
          <a:prstGeom prst="roundRect">
            <a:avLst/>
          </a:prstGeom>
          <a:solidFill>
            <a:schemeClr val="accent3">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2000">
                <a:solidFill>
                  <a:schemeClr val="tx1"/>
                </a:solidFill>
              </a:rPr>
              <a:t>Teman</a:t>
            </a:r>
            <a:endParaRPr lang="sv-SE">
              <a:solidFill>
                <a:schemeClr val="tx1"/>
              </a:solidFill>
            </a:endParaRPr>
          </a:p>
        </p:txBody>
      </p:sp>
      <p:sp>
        <p:nvSpPr>
          <p:cNvPr id="26" name="Rektangel: rundade hörn 25">
            <a:extLst>
              <a:ext uri="{FF2B5EF4-FFF2-40B4-BE49-F238E27FC236}">
                <a16:creationId xmlns:a16="http://schemas.microsoft.com/office/drawing/2014/main" id="{C02C431F-AD45-4726-82F3-082920DE95F9}"/>
              </a:ext>
            </a:extLst>
          </p:cNvPr>
          <p:cNvSpPr/>
          <p:nvPr/>
        </p:nvSpPr>
        <p:spPr>
          <a:xfrm>
            <a:off x="7718518" y="3377561"/>
            <a:ext cx="3128994" cy="555534"/>
          </a:xfrm>
          <a:prstGeom prst="roundRect">
            <a:avLst/>
          </a:prstGeom>
          <a:solidFill>
            <a:schemeClr val="accent3">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2000">
                <a:solidFill>
                  <a:schemeClr val="tx1"/>
                </a:solidFill>
              </a:rPr>
              <a:t>Information</a:t>
            </a:r>
            <a:endParaRPr lang="sv-SE">
              <a:solidFill>
                <a:schemeClr val="tx1"/>
              </a:solidFill>
            </a:endParaRPr>
          </a:p>
        </p:txBody>
      </p:sp>
      <p:sp>
        <p:nvSpPr>
          <p:cNvPr id="27" name="Rektangel: rundade hörn 26">
            <a:extLst>
              <a:ext uri="{FF2B5EF4-FFF2-40B4-BE49-F238E27FC236}">
                <a16:creationId xmlns:a16="http://schemas.microsoft.com/office/drawing/2014/main" id="{C206E749-8CA0-4FDA-B5B7-D003C6A7F078}"/>
              </a:ext>
            </a:extLst>
          </p:cNvPr>
          <p:cNvSpPr/>
          <p:nvPr/>
        </p:nvSpPr>
        <p:spPr>
          <a:xfrm>
            <a:off x="7718489" y="5171262"/>
            <a:ext cx="3129022" cy="555534"/>
          </a:xfrm>
          <a:prstGeom prst="roundRect">
            <a:avLst/>
          </a:prstGeom>
          <a:solidFill>
            <a:schemeClr val="accent3">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2000">
                <a:solidFill>
                  <a:schemeClr val="tx1"/>
                </a:solidFill>
              </a:rPr>
              <a:t>Kunskapsspridning</a:t>
            </a:r>
            <a:endParaRPr lang="sv-SE">
              <a:solidFill>
                <a:schemeClr val="tx1"/>
              </a:solidFill>
            </a:endParaRPr>
          </a:p>
        </p:txBody>
      </p:sp>
      <p:pic>
        <p:nvPicPr>
          <p:cNvPr id="28" name="Bildobjekt 27">
            <a:extLst>
              <a:ext uri="{FF2B5EF4-FFF2-40B4-BE49-F238E27FC236}">
                <a16:creationId xmlns:a16="http://schemas.microsoft.com/office/drawing/2014/main" id="{246123D7-A8D6-429D-9713-81F852615928}"/>
              </a:ext>
            </a:extLst>
          </p:cNvPr>
          <p:cNvPicPr>
            <a:picLocks noChangeAspect="1"/>
          </p:cNvPicPr>
          <p:nvPr/>
        </p:nvPicPr>
        <p:blipFill>
          <a:blip r:embed="rId3"/>
          <a:stretch>
            <a:fillRect/>
          </a:stretch>
        </p:blipFill>
        <p:spPr>
          <a:xfrm>
            <a:off x="10122236" y="6017221"/>
            <a:ext cx="1158340" cy="621846"/>
          </a:xfrm>
          <a:prstGeom prst="rect">
            <a:avLst/>
          </a:prstGeom>
        </p:spPr>
      </p:pic>
    </p:spTree>
    <p:extLst>
      <p:ext uri="{BB962C8B-B14F-4D97-AF65-F5344CB8AC3E}">
        <p14:creationId xmlns:p14="http://schemas.microsoft.com/office/powerpoint/2010/main" val="1130087454"/>
      </p:ext>
    </p:extLst>
  </p:cSld>
  <p:clrMapOvr>
    <a:masterClrMapping/>
  </p:clrMapOvr>
</p:sld>
</file>

<file path=ppt/theme/theme1.xml><?xml version="1.0" encoding="utf-8"?>
<a:theme xmlns:a="http://schemas.openxmlformats.org/drawingml/2006/main" name="White">
  <a:themeElements>
    <a:clrScheme name="Pap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Malmö Stad">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it.pptx" id="{4CA2DA81-8514-48F8-A32D-CE81EABEA5AA}" vid="{F24E0E9E-49C8-4C5F-81D4-3D20D038A98C}"/>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32D4916668DB314783EB2D60C9053FF4" ma:contentTypeVersion="6" ma:contentTypeDescription="Skapa ett nytt dokument." ma:contentTypeScope="" ma:versionID="bfd68436d8b20cc0862b205c42c1bb34">
  <xsd:schema xmlns:xsd="http://www.w3.org/2001/XMLSchema" xmlns:xs="http://www.w3.org/2001/XMLSchema" xmlns:p="http://schemas.microsoft.com/office/2006/metadata/properties" xmlns:ns2="f8da4b14-fef2-4b89-97de-0058c9a9863f" xmlns:ns3="1d584b55-13bf-4063-a53d-20c2ae8d419f" targetNamespace="http://schemas.microsoft.com/office/2006/metadata/properties" ma:root="true" ma:fieldsID="8a869c88500dd0cae915020b7cfb0a1d" ns2:_="" ns3:_="">
    <xsd:import namespace="f8da4b14-fef2-4b89-97de-0058c9a9863f"/>
    <xsd:import namespace="1d584b55-13bf-4063-a53d-20c2ae8d419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8da4b14-fef2-4b89-97de-0058c9a9863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d584b55-13bf-4063-a53d-20c2ae8d419f" elementFormDefault="qualified">
    <xsd:import namespace="http://schemas.microsoft.com/office/2006/documentManagement/types"/>
    <xsd:import namespace="http://schemas.microsoft.com/office/infopath/2007/PartnerControls"/>
    <xsd:element name="SharedWithUsers" ma:index="10"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at med informa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980650E-1740-4F96-ADE6-E559912A9BCC}">
  <ds:schemaRefs>
    <ds:schemaRef ds:uri="http://schemas.microsoft.com/sharepoint/v3/contenttype/forms"/>
  </ds:schemaRefs>
</ds:datastoreItem>
</file>

<file path=customXml/itemProps2.xml><?xml version="1.0" encoding="utf-8"?>
<ds:datastoreItem xmlns:ds="http://schemas.openxmlformats.org/officeDocument/2006/customXml" ds:itemID="{83981F06-9083-435D-A7C4-B78201DE119C}">
  <ds:schemaRefs>
    <ds:schemaRef ds:uri="1d584b55-13bf-4063-a53d-20c2ae8d419f"/>
    <ds:schemaRef ds:uri="f8da4b14-fef2-4b89-97de-0058c9a9863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0FA02965-AFA1-46DE-A79C-0E83A72B985D}">
  <ds:schemaRefs>
    <ds:schemaRef ds:uri="f8da4b14-fef2-4b89-97de-0058c9a9863f"/>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1d584b55-13bf-4063-a53d-20c2ae8d419f"/>
    <ds:schemaRef ds:uri="http://purl.org/dc/elements/1.1/"/>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Vit</Template>
  <TotalTime>1</TotalTime>
  <Words>457</Words>
  <Application>Microsoft Office PowerPoint</Application>
  <PresentationFormat>Bredbild</PresentationFormat>
  <Paragraphs>94</Paragraphs>
  <Slides>12</Slides>
  <Notes>12</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12</vt:i4>
      </vt:variant>
    </vt:vector>
  </HeadingPairs>
  <TitlesOfParts>
    <vt:vector size="18" baseType="lpstr">
      <vt:lpstr>Arial</vt:lpstr>
      <vt:lpstr>Calibri</vt:lpstr>
      <vt:lpstr>Garamond</vt:lpstr>
      <vt:lpstr>Times New Roman</vt:lpstr>
      <vt:lpstr>Wingdings 2</vt:lpstr>
      <vt:lpstr>White</vt:lpstr>
      <vt:lpstr>TSI Heder Malmö  Tidiga samordnade insatser för att förebygga hedersrelaterat våld och förtryck</vt:lpstr>
      <vt:lpstr>       TSI Heder Malmö</vt:lpstr>
      <vt:lpstr>TSI Heder Malmö</vt:lpstr>
      <vt:lpstr>     Hedersrelaterat våld och förtryck</vt:lpstr>
      <vt:lpstr>  Familjecentralen Lindängen</vt:lpstr>
      <vt:lpstr>Utvecklingsarbetet</vt:lpstr>
      <vt:lpstr>   Verksamhetsspecifika rutiner</vt:lpstr>
      <vt:lpstr>  </vt:lpstr>
      <vt:lpstr>     Samverkansrutiner</vt:lpstr>
      <vt:lpstr>            Resultat</vt:lpstr>
      <vt:lpstr>PowerPoint-presentation</vt:lpstr>
      <vt:lpstr>           Kontakt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Johanna Olander</dc:creator>
  <cp:lastModifiedBy>Linda Berntsson</cp:lastModifiedBy>
  <cp:revision>9</cp:revision>
  <dcterms:created xsi:type="dcterms:W3CDTF">2022-04-14T09:31:57Z</dcterms:created>
  <dcterms:modified xsi:type="dcterms:W3CDTF">2022-06-14T07:36:42Z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0x01010032D4916668DB314783EB2D60C9053FF4</vt:lpwstr>
  </property>
</Properties>
</file>