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sldIdLst>
    <p:sldId id="265" r:id="rId5"/>
    <p:sldId id="422" r:id="rId6"/>
    <p:sldId id="417" r:id="rId7"/>
    <p:sldId id="421" r:id="rId8"/>
    <p:sldId id="419" r:id="rId9"/>
    <p:sldId id="420" r:id="rId10"/>
    <p:sldId id="423" r:id="rId11"/>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Harborg" initials="AH" lastIdx="1" clrIdx="0">
    <p:extLst>
      <p:ext uri="{19B8F6BF-5375-455C-9EA6-DF929625EA0E}">
        <p15:presenceInfo xmlns:p15="http://schemas.microsoft.com/office/powerpoint/2012/main" userId="Anna Harb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B02A"/>
    <a:srgbClr val="FF8200"/>
    <a:srgbClr val="00B5E2"/>
    <a:srgbClr val="D79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74056" autoAdjust="0"/>
  </p:normalViewPr>
  <p:slideViewPr>
    <p:cSldViewPr showGuides="1">
      <p:cViewPr varScale="1">
        <p:scale>
          <a:sx n="56" d="100"/>
          <a:sy n="56" d="100"/>
        </p:scale>
        <p:origin x="201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commentAuthors" Target="commen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80C7FF-CDB0-4DBF-8404-A05DBD1A368A}" type="datetimeFigureOut">
              <a:rPr lang="sv-SE" smtClean="0"/>
              <a:t>2022-06-14</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1A21331-E1B0-4DCC-B230-C7FF1840031C}" type="slidenum">
              <a:rPr lang="sv-SE" smtClean="0"/>
              <a:t>‹#›</a:t>
            </a:fld>
            <a:endParaRPr lang="sv-SE"/>
          </a:p>
        </p:txBody>
      </p:sp>
    </p:spTree>
    <p:extLst>
      <p:ext uri="{BB962C8B-B14F-4D97-AF65-F5344CB8AC3E}">
        <p14:creationId xmlns:p14="http://schemas.microsoft.com/office/powerpoint/2010/main" val="919198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Hedersproblematik kan komma till uttryck i olika delar av samhället, i alla samhällsgrupper och därför även i Malmö stads förskolor.</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Det är mycket viktigt att vi i förskolan arbetar med frågor som berör normer och värden – och därmed även hedersproblematik – framför allt för barnens bästa. Det är förskolans uppdrag enligt läroplanen att arbete med värdegrundsfrågor.</a:t>
            </a:r>
          </a:p>
          <a:p>
            <a:endParaRPr lang="sv-SE" dirty="0"/>
          </a:p>
        </p:txBody>
      </p:sp>
      <p:sp>
        <p:nvSpPr>
          <p:cNvPr id="4" name="Platshållare för bildnummer 3"/>
          <p:cNvSpPr>
            <a:spLocks noGrp="1"/>
          </p:cNvSpPr>
          <p:nvPr>
            <p:ph type="sldNum" sz="quarter" idx="10"/>
          </p:nvPr>
        </p:nvSpPr>
        <p:spPr/>
        <p:txBody>
          <a:bodyPr/>
          <a:lstStyle/>
          <a:p>
            <a:fld id="{81A21331-E1B0-4DCC-B230-C7FF1840031C}" type="slidenum">
              <a:rPr lang="sv-SE" smtClean="0"/>
              <a:t>1</a:t>
            </a:fld>
            <a:endParaRPr lang="sv-SE"/>
          </a:p>
        </p:txBody>
      </p:sp>
    </p:spTree>
    <p:extLst>
      <p:ext uri="{BB962C8B-B14F-4D97-AF65-F5344CB8AC3E}">
        <p14:creationId xmlns:p14="http://schemas.microsoft.com/office/powerpoint/2010/main" val="105165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2018 Kommunstyrelsen ger stadskontoret, i samarbete med den befintliga arbetsgruppen kring arbetet mot hedersrelaterat våld och förtryck, i uppdrag att ta fram en nulägesbild över befintliga insatser i staden samt ett förslag på hur det fortsatta arbetet kan bedrivas.</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2019 publicerades rapporten ”Heder och samhälle” baserad på en kartläggning genomförd i Sveriges tre största städer. Undersökningen visade bland annat att en stor andel av Malmös ungdomar utsätts för begränsande normer och våld i hederns namn. Kartläggningens slutsatser har legat till grund för en strategisk process på olika fronter, och utifrån de rekommendationer som särskilt berör området barn och skola har Malmö stads kommunfullmäktige gett i uppdrag till alla</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utbildningsförvaltningar att ta fram en plan för kompetensutveckling inom området.</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p:txBody>
      </p:sp>
    </p:spTree>
    <p:extLst>
      <p:ext uri="{BB962C8B-B14F-4D97-AF65-F5344CB8AC3E}">
        <p14:creationId xmlns:p14="http://schemas.microsoft.com/office/powerpoint/2010/main" val="195475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a:t>Utifrån </a:t>
            </a:r>
            <a:r>
              <a:rPr lang="sv-SE" dirty="0"/>
              <a:t>en filmad föreläsning, med utgångspunkt i resultaten från Malmökartläggningen men med specifikt </a:t>
            </a:r>
            <a:r>
              <a:rPr lang="sv-SE" dirty="0" err="1"/>
              <a:t>förskolefokus</a:t>
            </a:r>
            <a:r>
              <a:rPr lang="sv-SE" dirty="0"/>
              <a:t>, skapas diskussion under ett möte med stöd av förberedda frågeställningar. Syftet är att undersöka upplevelser av problematiken samt behov och önskemål för att stärka kompetensen och beredskapen i arbetet. </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b="1" dirty="0"/>
              <a:t>Vad möter vi? </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b="1" dirty="0"/>
              <a:t>Vad behöver vi? </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Barnen </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Vårdnadshavarna</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Personalen</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Övrigt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p:txBody>
      </p:sp>
    </p:spTree>
    <p:extLst>
      <p:ext uri="{BB962C8B-B14F-4D97-AF65-F5344CB8AC3E}">
        <p14:creationId xmlns:p14="http://schemas.microsoft.com/office/powerpoint/2010/main" val="38430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Inventeringen är ingen kartläggning, så den säger inget om hur stort problemet är. Men den visar på exempel på hur hedersproblematik kan ta sig uttryck på förskolan.</a:t>
            </a:r>
          </a:p>
          <a:p>
            <a:pPr marL="171450" lvl="0" indent="-171450">
              <a:buFont typeface="Arial" panose="020B0604020202020204" pitchFamily="34" charset="0"/>
              <a:buChar char="•"/>
            </a:pPr>
            <a:r>
              <a:rPr lang="sv-SE" sz="1200" kern="1200" dirty="0">
                <a:solidFill>
                  <a:schemeClr val="tx1"/>
                </a:solidFill>
                <a:effectLst/>
                <a:latin typeface="+mn-lt"/>
                <a:ea typeface="+mn-ea"/>
                <a:cs typeface="+mn-cs"/>
              </a:rPr>
              <a:t>Inventeringen är uppdelad på uttryck för hedersproblematik som vi möter bland barnen, bland vårdnadshavarna och bland medarbetarna. Denna uppdelning har en funktion, eftersom det krävs olika slags insatser för olika grupper och olika situationer.</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u="sng" dirty="0"/>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b="1" u="none" dirty="0"/>
              <a:t>Vad möter vi?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Barnen – traditionella och stereotypa könsrollsmönster och </a:t>
            </a:r>
            <a:r>
              <a:rPr lang="sv-SE" dirty="0" err="1"/>
              <a:t>familjenormer</a:t>
            </a:r>
            <a:r>
              <a:rPr lang="sv-SE" dirty="0"/>
              <a:t>, regler och begränsningar kring kropp och kläder, könssegregation, våld och kontroll, religiösa normer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VH – styr över både barnens och personalens handlingsutrymme på förskolan. Ifrågasätter manlig personal. Annan syn på våld. Maktspel. Ojämställdhet i familjerna. Svårt att få kontakt och god relation med vissa.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Personalen – upprätthållare av och utsatta för begränsande normer. Vikarieproblemet. Vågar inte ta konflikter med VH. Bildas allianser baserat på språk, kultur, etnicitet, religion.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Övrigt – frånvarande ledning, saknas stöd. Rasism inom förskolan.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b="1" u="none" dirty="0"/>
              <a:t>Vad behöver vi? </a:t>
            </a:r>
          </a:p>
          <a:p>
            <a:r>
              <a:rPr lang="sv-SE" dirty="0"/>
              <a:t>Barnen – gemensamt material med utgångspunkt i BK för att få igång diskussioner. B</a:t>
            </a:r>
            <a:r>
              <a:rPr lang="sv-SE" sz="1200" kern="1200" dirty="0">
                <a:solidFill>
                  <a:schemeClr val="tx1"/>
                </a:solidFill>
                <a:effectLst/>
                <a:latin typeface="+mn-lt"/>
                <a:ea typeface="+mn-ea"/>
                <a:cs typeface="+mn-cs"/>
              </a:rPr>
              <a:t>rett utbud av film, teater, bildstöd, litteratur, skapande och lek. Fortsätta uppmuntra och utmana, ”alla kan och får!”. Fortsätta arbeta normkritiskt och försöka ”injicera goda värderingar”. </a:t>
            </a:r>
            <a:endParaRPr lang="sv-SE" dirty="0"/>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VH – Inskolningen: skriftligt material och film. Kontinuerlig dialog. Samtalscirklar och kurser. </a:t>
            </a: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Personalen – Allmän kunskapshöjning. Ledningsnivån betonas: ”sätter tonen”. Bakgrundskunskaper om heder men också praktisk beredskap. Föreläsningar men också återkommande samtal på arbetsplatserna. Praktiskt görande med workshops och övningar. Skriftligt material och film. Processtöd och handledning. </a:t>
            </a:r>
            <a:r>
              <a:rPr lang="sv-SE" sz="1200" kern="1200" dirty="0">
                <a:solidFill>
                  <a:schemeClr val="tx1"/>
                </a:solidFill>
                <a:effectLst/>
                <a:latin typeface="+mn-lt"/>
                <a:ea typeface="+mn-ea"/>
                <a:cs typeface="+mn-cs"/>
              </a:rPr>
              <a:t>Jobba med egna föreställningar och värderingar, utmana sig själva och varandra i det som är svårt. </a:t>
            </a:r>
            <a:r>
              <a:rPr lang="sv-SE" dirty="0"/>
              <a:t>Vikarierna lyfts särskilt. Behöver veta ”hur vi jobbar”. Bättre </a:t>
            </a:r>
            <a:r>
              <a:rPr lang="sv-SE" sz="1200" kern="1200" dirty="0">
                <a:solidFill>
                  <a:schemeClr val="tx1"/>
                </a:solidFill>
                <a:effectLst/>
                <a:latin typeface="+mn-lt"/>
                <a:ea typeface="+mn-ea"/>
                <a:cs typeface="+mn-cs"/>
              </a:rPr>
              <a:t>koll på rutiner och ärendegång vid anmälan. </a:t>
            </a:r>
            <a:endParaRPr lang="sv-SE" dirty="0"/>
          </a:p>
          <a:p>
            <a:r>
              <a:rPr lang="sv-SE" dirty="0"/>
              <a:t>Övrigt – Önskar dialog med förvaltningen som borde </a:t>
            </a:r>
            <a:r>
              <a:rPr lang="sv-SE" sz="1200" kern="1200" dirty="0">
                <a:solidFill>
                  <a:schemeClr val="tx1"/>
                </a:solidFill>
                <a:effectLst/>
                <a:latin typeface="+mn-lt"/>
                <a:ea typeface="+mn-ea"/>
                <a:cs typeface="+mn-cs"/>
              </a:rPr>
              <a:t>bjuda in till träffar och möten för att ”dela kunskap med oss, barn och vårdnadshavare, inspirera och skapa diskussioner”. Nyfikenhet kring hur andra gör; samverkan mellan förskolor.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p:txBody>
      </p:sp>
    </p:spTree>
    <p:extLst>
      <p:ext uri="{BB962C8B-B14F-4D97-AF65-F5344CB8AC3E}">
        <p14:creationId xmlns:p14="http://schemas.microsoft.com/office/powerpoint/2010/main" val="1810046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Vissa saker känner vi igen från andra diskussioner: könsrollsnormer, migrationsrelaterade värderingskrockar eller kommunikationssvårigheter, religiöst grundade synpunkter osv. Vi vet också att det förekommer våld mot barn i familjer av olika slag. En del exempel sticker dock ut som mer specifika för just den hedersrelaterade problematiken. Bland barnen syns det särskilt i tanken om könssegregation; att pojkar och flickor ska hållas åtskilda i verksamhetens olika delar. (Får inte hålla hand, sova bredvid varandra på vilan…) Det syns också i att den nakna kroppen får en stark laddning även hos mycket små barn. (Får inte byta om tillsammans med andra barn, får inte ta av sig när det är varmt på sommaren osv.) </a:t>
            </a:r>
            <a:br>
              <a:rPr lang="sv-SE" dirty="0"/>
            </a:br>
            <a:r>
              <a:rPr lang="sv-SE" dirty="0"/>
              <a:t>På personalnivå märks hedersnormerna dels genom att en del anställda ger uttryck för dem i relation till barnen eller till kollegor, dels genom att en del kvinnor som arbetar i förskolan själva lever med starka begränsningar som motiveras med heder.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r>
              <a:rPr lang="sv-SE" dirty="0"/>
              <a:t>När det gäller vårdnadshavare och familjer så kan det märkas på hur situationen är mellan föräldrarna och för äldre syskon. </a:t>
            </a:r>
            <a:br>
              <a:rPr lang="sv-SE" dirty="0"/>
            </a:br>
            <a:r>
              <a:rPr lang="sv-SE" dirty="0"/>
              <a:t>Ett fåtal mycket konkreta och specifika exempel ges också som gäller t ex könsstympning eller förutbestämda äktenskap mellan barn på förskolan.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p:txBody>
      </p:sp>
    </p:spTree>
    <p:extLst>
      <p:ext uri="{BB962C8B-B14F-4D97-AF65-F5344CB8AC3E}">
        <p14:creationId xmlns:p14="http://schemas.microsoft.com/office/powerpoint/2010/main" val="16411281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Svårt för barn med motsättningen mellan hemmet och förskolan – det som är OK här bestraffas där och vice versa.  </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Barnen får ta stort ansvar och bli normbrytare alt. ”offra sig” </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Personal står inte upp för de normer och värden som ska genomsyra förskolan. Vågar inte ta jobbiga diskussioner. Saknar stöd från ledning i dessa situationer. </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Barnperspektivet saknas</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Hur vet vi vad som är heder? Risk för </a:t>
            </a:r>
            <a:r>
              <a:rPr lang="sv-SE" sz="1200" dirty="0" err="1">
                <a:latin typeface="Arial" panose="020B0604020202020204" pitchFamily="34" charset="0"/>
                <a:cs typeface="Arial" panose="020B0604020202020204" pitchFamily="34" charset="0"/>
              </a:rPr>
              <a:t>kulturalisering</a:t>
            </a:r>
            <a:r>
              <a:rPr lang="sv-SE" sz="1200" dirty="0">
                <a:latin typeface="Arial" panose="020B0604020202020204" pitchFamily="34" charset="0"/>
                <a:cs typeface="Arial" panose="020B0604020202020204" pitchFamily="34" charset="0"/>
              </a:rPr>
              <a:t>. Finns annan typ av press och krav och begränsande normer på alla förskolor</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Rädsla för att kränka – allt med kultur och religion blir superkänsligt vs nolltolerans, ”detta gäller i Sverige” och vill ha kontrakt med VH </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Förskolans uppdrag ”dubbeltydigt och svårt att förhålla sig till” – man ska vara inkluderande och respektfull, stärka kultur och identitet samtidigt som förskolan har ett uppdrag och ett barnperspektiv som bygger på ”svenska” värderingar som kan gå emot allt detta. </a:t>
            </a:r>
          </a:p>
          <a:p>
            <a:pPr marL="342900" indent="-342900">
              <a:buFont typeface="Arial" panose="020B0604020202020204" pitchFamily="34" charset="0"/>
              <a:buChar char="•"/>
            </a:pPr>
            <a:r>
              <a:rPr lang="sv-SE" sz="1200" dirty="0">
                <a:latin typeface="Arial" panose="020B0604020202020204" pitchFamily="34" charset="0"/>
                <a:cs typeface="Arial" panose="020B0604020202020204" pitchFamily="34" charset="0"/>
              </a:rPr>
              <a:t>Barnen som vi inte ens möter för att de aldrig börjar i den kommunala förskolan. Risk för ”utpressning” på grund av detta alternativ. </a:t>
            </a:r>
          </a:p>
          <a:p>
            <a:pPr marL="0" marR="0" indent="0" defTabSz="914400" eaLnBrk="1" fontAlgn="auto" latinLnBrk="0" hangingPunct="1">
              <a:lnSpc>
                <a:spcPct val="90000"/>
              </a:lnSpc>
              <a:spcBef>
                <a:spcPts val="300"/>
              </a:spcBef>
              <a:spcAft>
                <a:spcPts val="0"/>
              </a:spcAft>
              <a:buClrTx/>
              <a:buSzTx/>
              <a:buFont typeface="Arial" panose="020B0604020202020204" pitchFamily="34" charset="0"/>
              <a:buNone/>
              <a:tabLst/>
              <a:defRPr/>
            </a:pPr>
            <a:endParaRPr lang="sv-SE" dirty="0"/>
          </a:p>
        </p:txBody>
      </p:sp>
    </p:spTree>
    <p:extLst>
      <p:ext uri="{BB962C8B-B14F-4D97-AF65-F5344CB8AC3E}">
        <p14:creationId xmlns:p14="http://schemas.microsoft.com/office/powerpoint/2010/main" val="3238084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917575" y="744538"/>
            <a:ext cx="4962525" cy="3722687"/>
          </a:xfrm>
        </p:spPr>
      </p:sp>
      <p:sp>
        <p:nvSpPr>
          <p:cNvPr id="3" name="Platshållare för anteckningar 2"/>
          <p:cNvSpPr>
            <a:spLocks noGrp="1"/>
          </p:cNvSpPr>
          <p:nvPr>
            <p:ph type="body" idx="1"/>
          </p:nvPr>
        </p:nvSpPr>
        <p:spPr/>
        <p:txBody>
          <a:bodyPr/>
          <a:lstStyle/>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Material för kompetensutveckling</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Riktad kompetensutveckling</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Dialog</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Integrera det i pågående arbete</a:t>
            </a:r>
          </a:p>
          <a:p>
            <a:pPr marL="171450" marR="0" indent="-171450" defTabSz="914400" eaLnBrk="1" fontAlgn="auto" latinLnBrk="0" hangingPunct="1">
              <a:lnSpc>
                <a:spcPct val="90000"/>
              </a:lnSpc>
              <a:spcBef>
                <a:spcPts val="300"/>
              </a:spcBef>
              <a:spcAft>
                <a:spcPts val="0"/>
              </a:spcAft>
              <a:buClrTx/>
              <a:buSzTx/>
              <a:buFont typeface="Arial" panose="020B0604020202020204" pitchFamily="34" charset="0"/>
              <a:buChar char="•"/>
              <a:tabLst/>
              <a:defRPr/>
            </a:pPr>
            <a:r>
              <a:rPr lang="sv-SE" dirty="0"/>
              <a:t>Uppföljning</a:t>
            </a:r>
          </a:p>
        </p:txBody>
      </p:sp>
    </p:spTree>
    <p:extLst>
      <p:ext uri="{BB962C8B-B14F-4D97-AF65-F5344CB8AC3E}">
        <p14:creationId xmlns:p14="http://schemas.microsoft.com/office/powerpoint/2010/main" val="3899754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827584" y="737121"/>
            <a:ext cx="7630616" cy="1470025"/>
          </a:xfrm>
        </p:spPr>
        <p:txBody>
          <a:bodyPr/>
          <a:lstStyle/>
          <a:p>
            <a:r>
              <a:rPr lang="sv-SE"/>
              <a:t>Klicka här för att ändra format</a:t>
            </a:r>
            <a:endParaRPr lang="sv-SE" dirty="0"/>
          </a:p>
        </p:txBody>
      </p:sp>
      <p:sp>
        <p:nvSpPr>
          <p:cNvPr id="3" name="Underrubrik 2"/>
          <p:cNvSpPr>
            <a:spLocks noGrp="1"/>
          </p:cNvSpPr>
          <p:nvPr>
            <p:ph type="subTitle" idx="1"/>
          </p:nvPr>
        </p:nvSpPr>
        <p:spPr>
          <a:xfrm>
            <a:off x="1403648" y="2492896"/>
            <a:ext cx="6616824"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Tree>
    <p:extLst>
      <p:ext uri="{BB962C8B-B14F-4D97-AF65-F5344CB8AC3E}">
        <p14:creationId xmlns:p14="http://schemas.microsoft.com/office/powerpoint/2010/main" val="4135788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a:xfrm>
            <a:off x="539552" y="1600201"/>
            <a:ext cx="8147248" cy="442108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80400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9"/>
            <a:ext cx="2057400" cy="5746650"/>
          </a:xfrm>
        </p:spPr>
        <p:txBody>
          <a:bodyPr vert="eaVert"/>
          <a:lstStyle/>
          <a:p>
            <a:r>
              <a:rPr lang="sv-SE"/>
              <a:t>Klicka här för att ändra format</a:t>
            </a:r>
            <a:endParaRPr lang="sv-SE" dirty="0"/>
          </a:p>
        </p:txBody>
      </p:sp>
      <p:sp>
        <p:nvSpPr>
          <p:cNvPr id="3" name="Platshållare för lodrät text 2"/>
          <p:cNvSpPr>
            <a:spLocks noGrp="1"/>
          </p:cNvSpPr>
          <p:nvPr>
            <p:ph type="body" orient="vert" idx="1"/>
          </p:nvPr>
        </p:nvSpPr>
        <p:spPr>
          <a:xfrm>
            <a:off x="467544" y="274639"/>
            <a:ext cx="6009456" cy="5746650"/>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1701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Standardformgivn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6408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45232" y="274638"/>
            <a:ext cx="7715200" cy="1143000"/>
          </a:xfrm>
        </p:spPr>
        <p:txBody>
          <a:bodyPr/>
          <a:lstStyle/>
          <a:p>
            <a:r>
              <a:rPr lang="sv-SE"/>
              <a:t>Klicka här för att ändra format</a:t>
            </a:r>
          </a:p>
        </p:txBody>
      </p:sp>
      <p:sp>
        <p:nvSpPr>
          <p:cNvPr id="3" name="Platshållare för innehåll 2"/>
          <p:cNvSpPr>
            <a:spLocks noGrp="1"/>
          </p:cNvSpPr>
          <p:nvPr>
            <p:ph idx="1"/>
          </p:nvPr>
        </p:nvSpPr>
        <p:spPr>
          <a:xfrm>
            <a:off x="745232" y="1600200"/>
            <a:ext cx="7715200" cy="443954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77175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27584" y="4406900"/>
            <a:ext cx="7451105" cy="1362075"/>
          </a:xfrm>
        </p:spPr>
        <p:txBody>
          <a:bodyPr anchor="t"/>
          <a:lstStyle>
            <a:lvl1pPr algn="l">
              <a:defRPr sz="4000" b="1" cap="all"/>
            </a:lvl1pPr>
          </a:lstStyle>
          <a:p>
            <a:r>
              <a:rPr lang="sv-SE"/>
              <a:t>Klicka här för att ändra format</a:t>
            </a:r>
            <a:endParaRPr lang="sv-SE" dirty="0"/>
          </a:p>
        </p:txBody>
      </p:sp>
      <p:sp>
        <p:nvSpPr>
          <p:cNvPr id="3" name="Platshållare för text 2"/>
          <p:cNvSpPr>
            <a:spLocks noGrp="1"/>
          </p:cNvSpPr>
          <p:nvPr>
            <p:ph type="body" idx="1"/>
          </p:nvPr>
        </p:nvSpPr>
        <p:spPr>
          <a:xfrm>
            <a:off x="827584" y="2906713"/>
            <a:ext cx="7451105"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Tree>
    <p:extLst>
      <p:ext uri="{BB962C8B-B14F-4D97-AF65-F5344CB8AC3E}">
        <p14:creationId xmlns:p14="http://schemas.microsoft.com/office/powerpoint/2010/main" val="2893920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vå innehållsdelar">
    <p:spTree>
      <p:nvGrpSpPr>
        <p:cNvPr id="1" name=""/>
        <p:cNvGrpSpPr/>
        <p:nvPr/>
      </p:nvGrpSpPr>
      <p:grpSpPr>
        <a:xfrm>
          <a:off x="0" y="0"/>
          <a:ext cx="0" cy="0"/>
          <a:chOff x="0" y="0"/>
          <a:chExt cx="0" cy="0"/>
        </a:xfrm>
      </p:grpSpPr>
      <p:sp>
        <p:nvSpPr>
          <p:cNvPr id="3" name="Platshållare för innehåll 2"/>
          <p:cNvSpPr>
            <a:spLocks noGrp="1"/>
          </p:cNvSpPr>
          <p:nvPr>
            <p:ph sz="half" idx="1"/>
          </p:nvPr>
        </p:nvSpPr>
        <p:spPr>
          <a:xfrm>
            <a:off x="323528" y="1600200"/>
            <a:ext cx="39604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4716016" y="1600200"/>
            <a:ext cx="3970784"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Rubrik 4"/>
          <p:cNvSpPr>
            <a:spLocks noGrp="1"/>
          </p:cNvSpPr>
          <p:nvPr>
            <p:ph type="title"/>
          </p:nvPr>
        </p:nvSpPr>
        <p:spPr>
          <a:xfrm>
            <a:off x="323528" y="274638"/>
            <a:ext cx="8363272" cy="1143000"/>
          </a:xfrm>
        </p:spPr>
        <p:txBody>
          <a:bodyPr/>
          <a:lstStyle/>
          <a:p>
            <a:r>
              <a:rPr lang="sv-SE"/>
              <a:t>Klicka här för att ändra format</a:t>
            </a:r>
          </a:p>
        </p:txBody>
      </p:sp>
    </p:spTree>
    <p:extLst>
      <p:ext uri="{BB962C8B-B14F-4D97-AF65-F5344CB8AC3E}">
        <p14:creationId xmlns:p14="http://schemas.microsoft.com/office/powerpoint/2010/main" val="321135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539552" y="1535113"/>
            <a:ext cx="39604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539552" y="2174875"/>
            <a:ext cx="3960440"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4788024" y="1535113"/>
            <a:ext cx="389877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788024" y="2174875"/>
            <a:ext cx="3898776" cy="38464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213883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74095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243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539553" y="273050"/>
            <a:ext cx="3312368" cy="1162050"/>
          </a:xfrm>
        </p:spPr>
        <p:txBody>
          <a:bodyPr anchor="b"/>
          <a:lstStyle>
            <a:lvl1pPr algn="l">
              <a:defRPr sz="2000" b="1"/>
            </a:lvl1pPr>
          </a:lstStyle>
          <a:p>
            <a:r>
              <a:rPr lang="sv-SE"/>
              <a:t>Klicka här för att ändra format</a:t>
            </a:r>
            <a:endParaRPr lang="sv-SE" dirty="0"/>
          </a:p>
        </p:txBody>
      </p:sp>
      <p:sp>
        <p:nvSpPr>
          <p:cNvPr id="3" name="Platshållare för innehåll 2"/>
          <p:cNvSpPr>
            <a:spLocks noGrp="1"/>
          </p:cNvSpPr>
          <p:nvPr>
            <p:ph idx="1"/>
          </p:nvPr>
        </p:nvSpPr>
        <p:spPr>
          <a:xfrm>
            <a:off x="3851920" y="273051"/>
            <a:ext cx="4834880" cy="57482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text 3"/>
          <p:cNvSpPr>
            <a:spLocks noGrp="1"/>
          </p:cNvSpPr>
          <p:nvPr>
            <p:ph type="body" sz="half" idx="2"/>
          </p:nvPr>
        </p:nvSpPr>
        <p:spPr>
          <a:xfrm>
            <a:off x="539553" y="1435101"/>
            <a:ext cx="3312368" cy="45861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1314023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043608" y="4800600"/>
            <a:ext cx="6696744"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043608" y="612775"/>
            <a:ext cx="6696744"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Klicka på ikonen för att lägga till en bild</a:t>
            </a:r>
          </a:p>
        </p:txBody>
      </p:sp>
      <p:sp>
        <p:nvSpPr>
          <p:cNvPr id="4" name="Platshållare för text 3"/>
          <p:cNvSpPr>
            <a:spLocks noGrp="1"/>
          </p:cNvSpPr>
          <p:nvPr>
            <p:ph type="body" sz="half" idx="2"/>
          </p:nvPr>
        </p:nvSpPr>
        <p:spPr>
          <a:xfrm>
            <a:off x="1043608" y="5367338"/>
            <a:ext cx="6696744"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Tree>
    <p:extLst>
      <p:ext uri="{BB962C8B-B14F-4D97-AF65-F5344CB8AC3E}">
        <p14:creationId xmlns:p14="http://schemas.microsoft.com/office/powerpoint/2010/main" val="46667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e19457f0-7884-4344-825b-9116774c08fc"/>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8388424" y="5922944"/>
            <a:ext cx="504056" cy="672074"/>
          </a:xfrm>
          <a:prstGeom prst="rect">
            <a:avLst/>
          </a:prstGeom>
          <a:noFill/>
          <a:ln w="9525">
            <a:noFill/>
            <a:miter lim="800000"/>
            <a:headEnd/>
            <a:tailEnd/>
          </a:ln>
        </p:spPr>
      </p:pic>
      <p:sp>
        <p:nvSpPr>
          <p:cNvPr id="2" name="Platshållare för rubrik 1"/>
          <p:cNvSpPr>
            <a:spLocks noGrp="1"/>
          </p:cNvSpPr>
          <p:nvPr>
            <p:ph type="title"/>
          </p:nvPr>
        </p:nvSpPr>
        <p:spPr>
          <a:xfrm>
            <a:off x="539552" y="274638"/>
            <a:ext cx="8147248" cy="1143000"/>
          </a:xfrm>
          <a:prstGeom prst="rect">
            <a:avLst/>
          </a:prstGeom>
        </p:spPr>
        <p:txBody>
          <a:bodyPr vert="horz" lIns="91440" tIns="45720" rIns="91440" bIns="45720" rtlCol="0" anchor="ctr">
            <a:normAutofit/>
          </a:bodyPr>
          <a:lstStyle/>
          <a:p>
            <a:r>
              <a:rPr lang="sv-SE" dirty="0"/>
              <a:t>Klicka här för att ändra format</a:t>
            </a:r>
          </a:p>
        </p:txBody>
      </p:sp>
      <p:sp>
        <p:nvSpPr>
          <p:cNvPr id="3" name="Platshållare för text 2"/>
          <p:cNvSpPr>
            <a:spLocks noGrp="1"/>
          </p:cNvSpPr>
          <p:nvPr>
            <p:ph type="body" idx="1"/>
          </p:nvPr>
        </p:nvSpPr>
        <p:spPr>
          <a:xfrm>
            <a:off x="539552" y="1600200"/>
            <a:ext cx="8147248" cy="4525963"/>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4855881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p:cNvSpPr txBox="1">
            <a:spLocks/>
          </p:cNvSpPr>
          <p:nvPr/>
        </p:nvSpPr>
        <p:spPr>
          <a:xfrm>
            <a:off x="1258011" y="1484785"/>
            <a:ext cx="6627977" cy="3528392"/>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algn="l">
              <a:lnSpc>
                <a:spcPct val="120000"/>
              </a:lnSpc>
            </a:pPr>
            <a:endParaRPr lang="sv-SE" sz="3200" dirty="0"/>
          </a:p>
        </p:txBody>
      </p:sp>
      <p:sp>
        <p:nvSpPr>
          <p:cNvPr id="9" name="Platshållare för innehåll 2"/>
          <p:cNvSpPr txBox="1">
            <a:spLocks/>
          </p:cNvSpPr>
          <p:nvPr/>
        </p:nvSpPr>
        <p:spPr>
          <a:xfrm>
            <a:off x="971600" y="3717032"/>
            <a:ext cx="4968552"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dirty="0"/>
          </a:p>
        </p:txBody>
      </p:sp>
      <p:pic>
        <p:nvPicPr>
          <p:cNvPr id="5" name="Bildobjekt 4">
            <a:extLst>
              <a:ext uri="{FF2B5EF4-FFF2-40B4-BE49-F238E27FC236}">
                <a16:creationId xmlns:a16="http://schemas.microsoft.com/office/drawing/2014/main" id="{B1B4C4BF-D37A-481F-AF76-2DDB4377CA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2320" y="332656"/>
            <a:ext cx="1512168" cy="1512168"/>
          </a:xfrm>
          <a:prstGeom prst="rect">
            <a:avLst/>
          </a:prstGeom>
        </p:spPr>
      </p:pic>
      <p:cxnSp>
        <p:nvCxnSpPr>
          <p:cNvPr id="6" name="Rak 14">
            <a:extLst>
              <a:ext uri="{FF2B5EF4-FFF2-40B4-BE49-F238E27FC236}">
                <a16:creationId xmlns:a16="http://schemas.microsoft.com/office/drawing/2014/main" id="{17B71C94-D413-4BFA-B2B3-C56C1221AE42}"/>
              </a:ext>
            </a:extLst>
          </p:cNvPr>
          <p:cNvCxnSpPr/>
          <p:nvPr/>
        </p:nvCxnSpPr>
        <p:spPr>
          <a:xfrm flipV="1">
            <a:off x="7308304" y="-243408"/>
            <a:ext cx="0" cy="1872208"/>
          </a:xfrm>
          <a:prstGeom prst="line">
            <a:avLst/>
          </a:prstGeom>
          <a:ln w="44450">
            <a:solidFill>
              <a:srgbClr val="43B02A"/>
            </a:solidFill>
          </a:ln>
        </p:spPr>
        <p:style>
          <a:lnRef idx="1">
            <a:schemeClr val="accent2"/>
          </a:lnRef>
          <a:fillRef idx="0">
            <a:schemeClr val="accent2"/>
          </a:fillRef>
          <a:effectRef idx="0">
            <a:schemeClr val="accent2"/>
          </a:effectRef>
          <a:fontRef idx="minor">
            <a:schemeClr val="tx1"/>
          </a:fontRef>
        </p:style>
      </p:cxnSp>
      <p:cxnSp>
        <p:nvCxnSpPr>
          <p:cNvPr id="7" name="Rak 12">
            <a:extLst>
              <a:ext uri="{FF2B5EF4-FFF2-40B4-BE49-F238E27FC236}">
                <a16:creationId xmlns:a16="http://schemas.microsoft.com/office/drawing/2014/main" id="{B11F215F-786E-4DC2-8152-66D9469D8A3A}"/>
              </a:ext>
            </a:extLst>
          </p:cNvPr>
          <p:cNvCxnSpPr/>
          <p:nvPr/>
        </p:nvCxnSpPr>
        <p:spPr>
          <a:xfrm flipV="1">
            <a:off x="7164288" y="-243408"/>
            <a:ext cx="0" cy="1872208"/>
          </a:xfrm>
          <a:prstGeom prst="line">
            <a:avLst/>
          </a:prstGeom>
          <a:ln w="4445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8" name="Rak 15">
            <a:extLst>
              <a:ext uri="{FF2B5EF4-FFF2-40B4-BE49-F238E27FC236}">
                <a16:creationId xmlns:a16="http://schemas.microsoft.com/office/drawing/2014/main" id="{AC156253-4300-4C98-86D8-A5A3E29F1955}"/>
              </a:ext>
            </a:extLst>
          </p:cNvPr>
          <p:cNvCxnSpPr/>
          <p:nvPr/>
        </p:nvCxnSpPr>
        <p:spPr>
          <a:xfrm flipV="1">
            <a:off x="7236296" y="-243408"/>
            <a:ext cx="0" cy="1872208"/>
          </a:xfrm>
          <a:prstGeom prst="line">
            <a:avLst/>
          </a:prstGeom>
          <a:ln w="44450">
            <a:solidFill>
              <a:srgbClr val="00B0F0"/>
            </a:solidFill>
          </a:ln>
        </p:spPr>
        <p:style>
          <a:lnRef idx="1">
            <a:schemeClr val="accent2"/>
          </a:lnRef>
          <a:fillRef idx="0">
            <a:schemeClr val="accent2"/>
          </a:fillRef>
          <a:effectRef idx="0">
            <a:schemeClr val="accent2"/>
          </a:effectRef>
          <a:fontRef idx="minor">
            <a:schemeClr val="tx1"/>
          </a:fontRef>
        </p:style>
      </p:cxnSp>
      <p:sp>
        <p:nvSpPr>
          <p:cNvPr id="10" name="Rektangel 9">
            <a:extLst>
              <a:ext uri="{FF2B5EF4-FFF2-40B4-BE49-F238E27FC236}">
                <a16:creationId xmlns:a16="http://schemas.microsoft.com/office/drawing/2014/main" id="{93B061A2-833F-451D-A9D8-B02E0B0DE3C6}"/>
              </a:ext>
            </a:extLst>
          </p:cNvPr>
          <p:cNvSpPr/>
          <p:nvPr/>
        </p:nvSpPr>
        <p:spPr>
          <a:xfrm>
            <a:off x="323528" y="5467706"/>
            <a:ext cx="8064896" cy="992579"/>
          </a:xfrm>
          <a:prstGeom prst="rect">
            <a:avLst/>
          </a:prstGeom>
        </p:spPr>
        <p:txBody>
          <a:bodyPr wrap="square">
            <a:spAutoFit/>
          </a:bodyPr>
          <a:lstStyle/>
          <a:p>
            <a:endParaRPr lang="sv-SE" sz="1050" dirty="0">
              <a:solidFill>
                <a:srgbClr val="000000"/>
              </a:solidFill>
              <a:latin typeface="Myriad Pro" panose="020B0503030403020204" pitchFamily="34" charset="0"/>
            </a:endParaRPr>
          </a:p>
          <a:p>
            <a:r>
              <a:rPr lang="sv-SE" sz="3200" b="1" dirty="0">
                <a:solidFill>
                  <a:srgbClr val="000000"/>
                </a:solidFill>
                <a:latin typeface="Arial" panose="020B0604020202020204" pitchFamily="34" charset="0"/>
                <a:cs typeface="Arial" panose="020B0604020202020204" pitchFamily="34" charset="0"/>
              </a:rPr>
              <a:t>Hedersrelaterad problematik i förskolan</a:t>
            </a:r>
          </a:p>
          <a:p>
            <a:endParaRPr lang="sv-SE" sz="1600" dirty="0">
              <a:latin typeface="Arial" panose="020B0604020202020204" pitchFamily="34" charset="0"/>
              <a:cs typeface="Arial" panose="020B0604020202020204" pitchFamily="34" charset="0"/>
            </a:endParaRPr>
          </a:p>
        </p:txBody>
      </p:sp>
      <p:pic>
        <p:nvPicPr>
          <p:cNvPr id="2" name="Bildobjekt 1">
            <a:extLst>
              <a:ext uri="{FF2B5EF4-FFF2-40B4-BE49-F238E27FC236}">
                <a16:creationId xmlns:a16="http://schemas.microsoft.com/office/drawing/2014/main" id="{3E42B811-CAFC-481D-B853-68FC4852B412}"/>
              </a:ext>
            </a:extLst>
          </p:cNvPr>
          <p:cNvPicPr>
            <a:picLocks noChangeAspect="1"/>
          </p:cNvPicPr>
          <p:nvPr/>
        </p:nvPicPr>
        <p:blipFill rotWithShape="1">
          <a:blip r:embed="rId4"/>
          <a:srcRect l="28738" t="22001" r="32675" b="9400"/>
          <a:stretch/>
        </p:blipFill>
        <p:spPr>
          <a:xfrm>
            <a:off x="1391596" y="166158"/>
            <a:ext cx="5351075" cy="5351075"/>
          </a:xfrm>
          <a:prstGeom prst="rect">
            <a:avLst/>
          </a:prstGeom>
        </p:spPr>
      </p:pic>
    </p:spTree>
    <p:extLst>
      <p:ext uri="{BB962C8B-B14F-4D97-AF65-F5344CB8AC3E}">
        <p14:creationId xmlns:p14="http://schemas.microsoft.com/office/powerpoint/2010/main" val="296242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BE9315B8-EF96-4F8F-9CAF-DA3D0B37EE2A}"/>
              </a:ext>
            </a:extLst>
          </p:cNvPr>
          <p:cNvPicPr>
            <a:picLocks noChangeAspect="1"/>
          </p:cNvPicPr>
          <p:nvPr/>
        </p:nvPicPr>
        <p:blipFill rotWithShape="1">
          <a:blip r:embed="rId3"/>
          <a:srcRect l="28738" t="19599" r="31887" b="10800"/>
          <a:stretch/>
        </p:blipFill>
        <p:spPr>
          <a:xfrm>
            <a:off x="158626" y="1700808"/>
            <a:ext cx="4263364" cy="4239010"/>
          </a:xfrm>
          <a:prstGeom prst="rect">
            <a:avLst/>
          </a:prstGeom>
        </p:spPr>
      </p:pic>
      <p:grpSp>
        <p:nvGrpSpPr>
          <p:cNvPr id="11" name="Grupp 10">
            <a:extLst>
              <a:ext uri="{FF2B5EF4-FFF2-40B4-BE49-F238E27FC236}">
                <a16:creationId xmlns:a16="http://schemas.microsoft.com/office/drawing/2014/main" id="{B2E686ED-6174-4DDB-A726-A453B30F4F32}"/>
              </a:ext>
            </a:extLst>
          </p:cNvPr>
          <p:cNvGrpSpPr/>
          <p:nvPr/>
        </p:nvGrpSpPr>
        <p:grpSpPr>
          <a:xfrm>
            <a:off x="8493666" y="-99392"/>
            <a:ext cx="360040" cy="5544616"/>
            <a:chOff x="8493666" y="-99392"/>
            <a:chExt cx="360040" cy="5544616"/>
          </a:xfrm>
        </p:grpSpPr>
        <p:cxnSp>
          <p:nvCxnSpPr>
            <p:cNvPr id="5" name="Rak 4"/>
            <p:cNvCxnSpPr/>
            <p:nvPr/>
          </p:nvCxnSpPr>
          <p:spPr>
            <a:xfrm>
              <a:off x="8684865" y="-99392"/>
              <a:ext cx="0" cy="5544616"/>
            </a:xfrm>
            <a:prstGeom prst="line">
              <a:avLst/>
            </a:prstGeom>
            <a:ln w="10160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6" name="Rak 5"/>
            <p:cNvCxnSpPr/>
            <p:nvPr/>
          </p:nvCxnSpPr>
          <p:spPr>
            <a:xfrm>
              <a:off x="8853706" y="-99392"/>
              <a:ext cx="0" cy="5544616"/>
            </a:xfrm>
            <a:prstGeom prst="line">
              <a:avLst/>
            </a:prstGeom>
            <a:ln w="101600">
              <a:solidFill>
                <a:srgbClr val="00B5E2"/>
              </a:solidFill>
            </a:ln>
          </p:spPr>
          <p:style>
            <a:lnRef idx="1">
              <a:schemeClr val="accent2"/>
            </a:lnRef>
            <a:fillRef idx="0">
              <a:schemeClr val="accent2"/>
            </a:fillRef>
            <a:effectRef idx="0">
              <a:schemeClr val="accent2"/>
            </a:effectRef>
            <a:fontRef idx="minor">
              <a:schemeClr val="tx1"/>
            </a:fontRef>
          </p:style>
        </p:cxnSp>
        <p:cxnSp>
          <p:nvCxnSpPr>
            <p:cNvPr id="7" name="Rak 6"/>
            <p:cNvCxnSpPr/>
            <p:nvPr/>
          </p:nvCxnSpPr>
          <p:spPr>
            <a:xfrm>
              <a:off x="8493666" y="-99392"/>
              <a:ext cx="0" cy="5544616"/>
            </a:xfrm>
            <a:prstGeom prst="line">
              <a:avLst/>
            </a:prstGeom>
            <a:ln w="101600">
              <a:solidFill>
                <a:srgbClr val="43B02A"/>
              </a:solidFill>
            </a:ln>
          </p:spPr>
          <p:style>
            <a:lnRef idx="1">
              <a:schemeClr val="accent2"/>
            </a:lnRef>
            <a:fillRef idx="0">
              <a:schemeClr val="accent2"/>
            </a:fillRef>
            <a:effectRef idx="0">
              <a:schemeClr val="accent2"/>
            </a:effectRef>
            <a:fontRef idx="minor">
              <a:schemeClr val="tx1"/>
            </a:fontRef>
          </p:style>
        </p:cxnSp>
      </p:grpSp>
      <p:sp>
        <p:nvSpPr>
          <p:cNvPr id="9" name="Platshållare för innehåll 2">
            <a:extLst>
              <a:ext uri="{FF2B5EF4-FFF2-40B4-BE49-F238E27FC236}">
                <a16:creationId xmlns:a16="http://schemas.microsoft.com/office/drawing/2014/main" id="{234A2032-5BD3-4DB6-BAB8-E8FCC2B98DB8}"/>
              </a:ext>
            </a:extLst>
          </p:cNvPr>
          <p:cNvSpPr txBox="1">
            <a:spLocks/>
          </p:cNvSpPr>
          <p:nvPr/>
        </p:nvSpPr>
        <p:spPr>
          <a:xfrm>
            <a:off x="290293" y="2060848"/>
            <a:ext cx="6201095"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sv-SE" sz="2200" b="0" i="0" u="none" strike="noStrike" kern="1200" cap="none" spc="0" normalizeH="0" baseline="0" noProof="0" dirty="0">
              <a:ln>
                <a:noFill/>
              </a:ln>
              <a:solidFill>
                <a:srgbClr val="000000"/>
              </a:solidFill>
              <a:effectLst/>
              <a:uLnTx/>
              <a:uFillTx/>
            </a:endParaRPr>
          </a:p>
        </p:txBody>
      </p:sp>
      <p:sp>
        <p:nvSpPr>
          <p:cNvPr id="10" name="Rubrik 1">
            <a:extLst>
              <a:ext uri="{FF2B5EF4-FFF2-40B4-BE49-F238E27FC236}">
                <a16:creationId xmlns:a16="http://schemas.microsoft.com/office/drawing/2014/main" id="{7A89C596-B52A-4B9D-BC01-C7009D3A8E92}"/>
              </a:ext>
            </a:extLst>
          </p:cNvPr>
          <p:cNvSpPr txBox="1">
            <a:spLocks/>
          </p:cNvSpPr>
          <p:nvPr/>
        </p:nvSpPr>
        <p:spPr>
          <a:xfrm>
            <a:off x="446232" y="436440"/>
            <a:ext cx="794241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lvl="0" algn="l">
              <a:defRPr/>
            </a:pPr>
            <a:r>
              <a:rPr lang="sv-SE" sz="3200" dirty="0">
                <a:solidFill>
                  <a:srgbClr val="000000">
                    <a:lumMod val="85000"/>
                    <a:lumOff val="15000"/>
                  </a:srgbClr>
                </a:solidFill>
              </a:rPr>
              <a:t>Bakgrund</a:t>
            </a:r>
          </a:p>
        </p:txBody>
      </p:sp>
      <p:cxnSp>
        <p:nvCxnSpPr>
          <p:cNvPr id="8" name="Rak 7">
            <a:extLst>
              <a:ext uri="{FF2B5EF4-FFF2-40B4-BE49-F238E27FC236}">
                <a16:creationId xmlns:a16="http://schemas.microsoft.com/office/drawing/2014/main" id="{C33175C5-AED7-425A-AA34-F4953A7F2E8E}"/>
              </a:ext>
            </a:extLst>
          </p:cNvPr>
          <p:cNvCxnSpPr>
            <a:cxnSpLocks/>
          </p:cNvCxnSpPr>
          <p:nvPr/>
        </p:nvCxnSpPr>
        <p:spPr>
          <a:xfrm>
            <a:off x="343396" y="1425260"/>
            <a:ext cx="7625697" cy="0"/>
          </a:xfrm>
          <a:prstGeom prst="line">
            <a:avLst/>
          </a:prstGeom>
          <a:ln w="508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textruta 1">
            <a:extLst>
              <a:ext uri="{FF2B5EF4-FFF2-40B4-BE49-F238E27FC236}">
                <a16:creationId xmlns:a16="http://schemas.microsoft.com/office/drawing/2014/main" id="{58E2A3CC-0F50-4548-815A-51DCCF0F94ED}"/>
              </a:ext>
            </a:extLst>
          </p:cNvPr>
          <p:cNvSpPr txBox="1"/>
          <p:nvPr/>
        </p:nvSpPr>
        <p:spPr>
          <a:xfrm>
            <a:off x="4387235" y="2414081"/>
            <a:ext cx="4106431" cy="1815882"/>
          </a:xfrm>
          <a:prstGeom prst="rect">
            <a:avLst/>
          </a:prstGeom>
          <a:noFill/>
        </p:spPr>
        <p:txBody>
          <a:bodyPr wrap="square" rtlCol="0">
            <a:spAutoFit/>
          </a:bodyPr>
          <a:lstStyle/>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Uppdrag i staden</a:t>
            </a: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Riktade uppdrag till bla. utbildningsförvaltningarna</a:t>
            </a:r>
          </a:p>
        </p:txBody>
      </p:sp>
    </p:spTree>
    <p:extLst>
      <p:ext uri="{BB962C8B-B14F-4D97-AF65-F5344CB8AC3E}">
        <p14:creationId xmlns:p14="http://schemas.microsoft.com/office/powerpoint/2010/main" val="14796075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p:cNvCxnSpPr/>
          <p:nvPr/>
        </p:nvCxnSpPr>
        <p:spPr>
          <a:xfrm>
            <a:off x="8684865" y="-99392"/>
            <a:ext cx="0" cy="5544616"/>
          </a:xfrm>
          <a:prstGeom prst="line">
            <a:avLst/>
          </a:prstGeom>
          <a:ln w="10160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6" name="Rak 5"/>
          <p:cNvCxnSpPr/>
          <p:nvPr/>
        </p:nvCxnSpPr>
        <p:spPr>
          <a:xfrm>
            <a:off x="8853706" y="-99392"/>
            <a:ext cx="0" cy="5544616"/>
          </a:xfrm>
          <a:prstGeom prst="line">
            <a:avLst/>
          </a:prstGeom>
          <a:ln w="101600">
            <a:solidFill>
              <a:srgbClr val="00B5E2"/>
            </a:solidFill>
          </a:ln>
        </p:spPr>
        <p:style>
          <a:lnRef idx="1">
            <a:schemeClr val="accent2"/>
          </a:lnRef>
          <a:fillRef idx="0">
            <a:schemeClr val="accent2"/>
          </a:fillRef>
          <a:effectRef idx="0">
            <a:schemeClr val="accent2"/>
          </a:effectRef>
          <a:fontRef idx="minor">
            <a:schemeClr val="tx1"/>
          </a:fontRef>
        </p:style>
      </p:cxnSp>
      <p:cxnSp>
        <p:nvCxnSpPr>
          <p:cNvPr id="7" name="Rak 6"/>
          <p:cNvCxnSpPr/>
          <p:nvPr/>
        </p:nvCxnSpPr>
        <p:spPr>
          <a:xfrm>
            <a:off x="8493666" y="-99392"/>
            <a:ext cx="0" cy="5544616"/>
          </a:xfrm>
          <a:prstGeom prst="line">
            <a:avLst/>
          </a:prstGeom>
          <a:ln w="101600">
            <a:solidFill>
              <a:srgbClr val="43B02A"/>
            </a:solidFill>
          </a:ln>
        </p:spPr>
        <p:style>
          <a:lnRef idx="1">
            <a:schemeClr val="accent2"/>
          </a:lnRef>
          <a:fillRef idx="0">
            <a:schemeClr val="accent2"/>
          </a:fillRef>
          <a:effectRef idx="0">
            <a:schemeClr val="accent2"/>
          </a:effectRef>
          <a:fontRef idx="minor">
            <a:schemeClr val="tx1"/>
          </a:fontRef>
        </p:style>
      </p:cxnSp>
      <p:sp>
        <p:nvSpPr>
          <p:cNvPr id="9" name="Platshållare för innehåll 2">
            <a:extLst>
              <a:ext uri="{FF2B5EF4-FFF2-40B4-BE49-F238E27FC236}">
                <a16:creationId xmlns:a16="http://schemas.microsoft.com/office/drawing/2014/main" id="{234A2032-5BD3-4DB6-BAB8-E8FCC2B98DB8}"/>
              </a:ext>
            </a:extLst>
          </p:cNvPr>
          <p:cNvSpPr txBox="1">
            <a:spLocks/>
          </p:cNvSpPr>
          <p:nvPr/>
        </p:nvSpPr>
        <p:spPr>
          <a:xfrm>
            <a:off x="290293" y="2060848"/>
            <a:ext cx="6201095"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sv-SE" sz="2200" b="0" i="0" u="none" strike="noStrike" kern="1200" cap="none" spc="0" normalizeH="0" baseline="0" noProof="0" dirty="0">
              <a:ln>
                <a:noFill/>
              </a:ln>
              <a:solidFill>
                <a:srgbClr val="000000"/>
              </a:solidFill>
              <a:effectLst/>
              <a:uLnTx/>
              <a:uFillTx/>
            </a:endParaRPr>
          </a:p>
        </p:txBody>
      </p:sp>
      <p:sp>
        <p:nvSpPr>
          <p:cNvPr id="10" name="Rubrik 1">
            <a:extLst>
              <a:ext uri="{FF2B5EF4-FFF2-40B4-BE49-F238E27FC236}">
                <a16:creationId xmlns:a16="http://schemas.microsoft.com/office/drawing/2014/main" id="{7A89C596-B52A-4B9D-BC01-C7009D3A8E92}"/>
              </a:ext>
            </a:extLst>
          </p:cNvPr>
          <p:cNvSpPr txBox="1">
            <a:spLocks/>
          </p:cNvSpPr>
          <p:nvPr/>
        </p:nvSpPr>
        <p:spPr>
          <a:xfrm>
            <a:off x="382398" y="333020"/>
            <a:ext cx="794242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lumMod val="85000"/>
                    <a:lumOff val="15000"/>
                  </a:srgbClr>
                </a:solidFill>
                <a:effectLst/>
                <a:uLnTx/>
                <a:uFillTx/>
                <a:latin typeface="Arial" pitchFamily="34" charset="0"/>
                <a:ea typeface="+mj-ea"/>
                <a:cs typeface="Arial" pitchFamily="34" charset="0"/>
              </a:rPr>
              <a:t>Inventering erfarenheter och behov</a:t>
            </a:r>
          </a:p>
        </p:txBody>
      </p:sp>
      <p:cxnSp>
        <p:nvCxnSpPr>
          <p:cNvPr id="8" name="Rak 7">
            <a:extLst>
              <a:ext uri="{FF2B5EF4-FFF2-40B4-BE49-F238E27FC236}">
                <a16:creationId xmlns:a16="http://schemas.microsoft.com/office/drawing/2014/main" id="{C33175C5-AED7-425A-AA34-F4953A7F2E8E}"/>
              </a:ext>
            </a:extLst>
          </p:cNvPr>
          <p:cNvCxnSpPr>
            <a:cxnSpLocks/>
          </p:cNvCxnSpPr>
          <p:nvPr/>
        </p:nvCxnSpPr>
        <p:spPr>
          <a:xfrm>
            <a:off x="257695" y="1268760"/>
            <a:ext cx="7697705" cy="0"/>
          </a:xfrm>
          <a:prstGeom prst="line">
            <a:avLst/>
          </a:prstGeom>
          <a:ln w="508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textruta 1">
            <a:extLst>
              <a:ext uri="{FF2B5EF4-FFF2-40B4-BE49-F238E27FC236}">
                <a16:creationId xmlns:a16="http://schemas.microsoft.com/office/drawing/2014/main" id="{58E2A3CC-0F50-4548-815A-51DCCF0F94ED}"/>
              </a:ext>
            </a:extLst>
          </p:cNvPr>
          <p:cNvSpPr txBox="1"/>
          <p:nvPr/>
        </p:nvSpPr>
        <p:spPr>
          <a:xfrm>
            <a:off x="4604823" y="2981727"/>
            <a:ext cx="3628123" cy="2185214"/>
          </a:xfrm>
          <a:prstGeom prst="rect">
            <a:avLst/>
          </a:prstGeom>
          <a:noFill/>
        </p:spPr>
        <p:txBody>
          <a:bodyPr wrap="square" rtlCol="0">
            <a:spAutoFit/>
          </a:bodyPr>
          <a:lstStyle/>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13 förskolor</a:t>
            </a: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specialpedagoger</a:t>
            </a: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ledningsgrupper rektorer</a:t>
            </a:r>
          </a:p>
          <a:p>
            <a:pPr marL="342900" indent="-342900">
              <a:buFont typeface="Arial" panose="020B0604020202020204" pitchFamily="34" charset="0"/>
              <a:buChar char="•"/>
            </a:pPr>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id="{7F9868D2-7479-42BE-B6C9-7025CC982ABC}"/>
              </a:ext>
            </a:extLst>
          </p:cNvPr>
          <p:cNvPicPr>
            <a:picLocks noChangeAspect="1"/>
          </p:cNvPicPr>
          <p:nvPr/>
        </p:nvPicPr>
        <p:blipFill rotWithShape="1">
          <a:blip r:embed="rId3"/>
          <a:srcRect l="34250" t="31801" r="38975" b="23400"/>
          <a:stretch/>
        </p:blipFill>
        <p:spPr>
          <a:xfrm>
            <a:off x="180373" y="1507472"/>
            <a:ext cx="4425298" cy="4164984"/>
          </a:xfrm>
          <a:prstGeom prst="rect">
            <a:avLst/>
          </a:prstGeom>
        </p:spPr>
      </p:pic>
    </p:spTree>
    <p:extLst>
      <p:ext uri="{BB962C8B-B14F-4D97-AF65-F5344CB8AC3E}">
        <p14:creationId xmlns:p14="http://schemas.microsoft.com/office/powerpoint/2010/main" val="27539441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p:cNvCxnSpPr/>
          <p:nvPr/>
        </p:nvCxnSpPr>
        <p:spPr>
          <a:xfrm>
            <a:off x="8684865" y="-99392"/>
            <a:ext cx="0" cy="5544616"/>
          </a:xfrm>
          <a:prstGeom prst="line">
            <a:avLst/>
          </a:prstGeom>
          <a:ln w="10160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6" name="Rak 5"/>
          <p:cNvCxnSpPr/>
          <p:nvPr/>
        </p:nvCxnSpPr>
        <p:spPr>
          <a:xfrm>
            <a:off x="8853706" y="-99392"/>
            <a:ext cx="0" cy="5544616"/>
          </a:xfrm>
          <a:prstGeom prst="line">
            <a:avLst/>
          </a:prstGeom>
          <a:ln w="101600">
            <a:solidFill>
              <a:srgbClr val="00B5E2"/>
            </a:solidFill>
          </a:ln>
        </p:spPr>
        <p:style>
          <a:lnRef idx="1">
            <a:schemeClr val="accent2"/>
          </a:lnRef>
          <a:fillRef idx="0">
            <a:schemeClr val="accent2"/>
          </a:fillRef>
          <a:effectRef idx="0">
            <a:schemeClr val="accent2"/>
          </a:effectRef>
          <a:fontRef idx="minor">
            <a:schemeClr val="tx1"/>
          </a:fontRef>
        </p:style>
      </p:cxnSp>
      <p:cxnSp>
        <p:nvCxnSpPr>
          <p:cNvPr id="7" name="Rak 6"/>
          <p:cNvCxnSpPr/>
          <p:nvPr/>
        </p:nvCxnSpPr>
        <p:spPr>
          <a:xfrm>
            <a:off x="8493666" y="-99392"/>
            <a:ext cx="0" cy="5544616"/>
          </a:xfrm>
          <a:prstGeom prst="line">
            <a:avLst/>
          </a:prstGeom>
          <a:ln w="101600">
            <a:solidFill>
              <a:srgbClr val="43B02A"/>
            </a:solidFill>
          </a:ln>
        </p:spPr>
        <p:style>
          <a:lnRef idx="1">
            <a:schemeClr val="accent2"/>
          </a:lnRef>
          <a:fillRef idx="0">
            <a:schemeClr val="accent2"/>
          </a:fillRef>
          <a:effectRef idx="0">
            <a:schemeClr val="accent2"/>
          </a:effectRef>
          <a:fontRef idx="minor">
            <a:schemeClr val="tx1"/>
          </a:fontRef>
        </p:style>
      </p:cxnSp>
      <p:sp>
        <p:nvSpPr>
          <p:cNvPr id="9" name="Platshållare för innehåll 2">
            <a:extLst>
              <a:ext uri="{FF2B5EF4-FFF2-40B4-BE49-F238E27FC236}">
                <a16:creationId xmlns:a16="http://schemas.microsoft.com/office/drawing/2014/main" id="{234A2032-5BD3-4DB6-BAB8-E8FCC2B98DB8}"/>
              </a:ext>
            </a:extLst>
          </p:cNvPr>
          <p:cNvSpPr txBox="1">
            <a:spLocks/>
          </p:cNvSpPr>
          <p:nvPr/>
        </p:nvSpPr>
        <p:spPr>
          <a:xfrm>
            <a:off x="290293" y="2060848"/>
            <a:ext cx="6201095"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sv-SE" sz="2200" b="0" i="0" u="none" strike="noStrike" kern="1200" cap="none" spc="0" normalizeH="0" baseline="0" noProof="0" dirty="0">
              <a:ln>
                <a:noFill/>
              </a:ln>
              <a:solidFill>
                <a:srgbClr val="000000"/>
              </a:solidFill>
              <a:effectLst/>
              <a:uLnTx/>
              <a:uFillTx/>
            </a:endParaRPr>
          </a:p>
        </p:txBody>
      </p:sp>
      <p:sp>
        <p:nvSpPr>
          <p:cNvPr id="10" name="Rubrik 1">
            <a:extLst>
              <a:ext uri="{FF2B5EF4-FFF2-40B4-BE49-F238E27FC236}">
                <a16:creationId xmlns:a16="http://schemas.microsoft.com/office/drawing/2014/main" id="{7A89C596-B52A-4B9D-BC01-C7009D3A8E92}"/>
              </a:ext>
            </a:extLst>
          </p:cNvPr>
          <p:cNvSpPr txBox="1">
            <a:spLocks/>
          </p:cNvSpPr>
          <p:nvPr/>
        </p:nvSpPr>
        <p:spPr>
          <a:xfrm>
            <a:off x="455654" y="382340"/>
            <a:ext cx="794241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lumMod val="85000"/>
                    <a:lumOff val="15000"/>
                  </a:srgbClr>
                </a:solidFill>
                <a:effectLst/>
                <a:uLnTx/>
                <a:uFillTx/>
                <a:latin typeface="Arial" pitchFamily="34" charset="0"/>
                <a:ea typeface="+mj-ea"/>
                <a:cs typeface="Arial" pitchFamily="34" charset="0"/>
              </a:rPr>
              <a:t>Inventering erfarenheter och behov</a:t>
            </a:r>
          </a:p>
        </p:txBody>
      </p:sp>
      <p:cxnSp>
        <p:nvCxnSpPr>
          <p:cNvPr id="8" name="Rak 7">
            <a:extLst>
              <a:ext uri="{FF2B5EF4-FFF2-40B4-BE49-F238E27FC236}">
                <a16:creationId xmlns:a16="http://schemas.microsoft.com/office/drawing/2014/main" id="{C33175C5-AED7-425A-AA34-F4953A7F2E8E}"/>
              </a:ext>
            </a:extLst>
          </p:cNvPr>
          <p:cNvCxnSpPr>
            <a:cxnSpLocks/>
          </p:cNvCxnSpPr>
          <p:nvPr/>
        </p:nvCxnSpPr>
        <p:spPr>
          <a:xfrm>
            <a:off x="277895" y="1268760"/>
            <a:ext cx="7625697" cy="0"/>
          </a:xfrm>
          <a:prstGeom prst="line">
            <a:avLst/>
          </a:prstGeom>
          <a:ln w="508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textruta 1">
            <a:extLst>
              <a:ext uri="{FF2B5EF4-FFF2-40B4-BE49-F238E27FC236}">
                <a16:creationId xmlns:a16="http://schemas.microsoft.com/office/drawing/2014/main" id="{58E2A3CC-0F50-4548-815A-51DCCF0F94ED}"/>
              </a:ext>
            </a:extLst>
          </p:cNvPr>
          <p:cNvSpPr txBox="1"/>
          <p:nvPr/>
        </p:nvSpPr>
        <p:spPr>
          <a:xfrm>
            <a:off x="4792746" y="2996952"/>
            <a:ext cx="3305396" cy="1754326"/>
          </a:xfrm>
          <a:prstGeom prst="rect">
            <a:avLst/>
          </a:prstGeom>
          <a:noFill/>
        </p:spPr>
        <p:txBody>
          <a:bodyPr wrap="square" rtlCol="0">
            <a:spAutoFit/>
          </a:bodyPr>
          <a:lstStyle/>
          <a:p>
            <a:endParaRPr lang="sv-SE"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Vad möter vi?</a:t>
            </a:r>
          </a:p>
          <a:p>
            <a:pPr marL="342900" indent="-342900">
              <a:buFont typeface="Arial" panose="020B0604020202020204" pitchFamily="34" charset="0"/>
              <a:buChar char="•"/>
            </a:pPr>
            <a:r>
              <a:rPr lang="sv-SE" sz="2400" dirty="0">
                <a:latin typeface="Arial" panose="020B0604020202020204" pitchFamily="34" charset="0"/>
                <a:cs typeface="Arial" panose="020B0604020202020204" pitchFamily="34" charset="0"/>
              </a:rPr>
              <a:t>Vad behöver vi?</a:t>
            </a: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pic>
        <p:nvPicPr>
          <p:cNvPr id="3" name="Bildobjekt 2">
            <a:extLst>
              <a:ext uri="{FF2B5EF4-FFF2-40B4-BE49-F238E27FC236}">
                <a16:creationId xmlns:a16="http://schemas.microsoft.com/office/drawing/2014/main" id="{96B449F4-DBB7-410F-B202-85F4ED05AC78}"/>
              </a:ext>
            </a:extLst>
          </p:cNvPr>
          <p:cNvPicPr>
            <a:picLocks noChangeAspect="1"/>
          </p:cNvPicPr>
          <p:nvPr/>
        </p:nvPicPr>
        <p:blipFill rotWithShape="1">
          <a:blip r:embed="rId3"/>
          <a:srcRect l="33463" t="30400" r="38975" b="22001"/>
          <a:stretch/>
        </p:blipFill>
        <p:spPr>
          <a:xfrm>
            <a:off x="290293" y="1556792"/>
            <a:ext cx="4573851" cy="4443168"/>
          </a:xfrm>
          <a:prstGeom prst="rect">
            <a:avLst/>
          </a:prstGeom>
        </p:spPr>
      </p:pic>
    </p:spTree>
    <p:extLst>
      <p:ext uri="{BB962C8B-B14F-4D97-AF65-F5344CB8AC3E}">
        <p14:creationId xmlns:p14="http://schemas.microsoft.com/office/powerpoint/2010/main" val="40670677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p:cNvCxnSpPr/>
          <p:nvPr/>
        </p:nvCxnSpPr>
        <p:spPr>
          <a:xfrm>
            <a:off x="8684865" y="-99392"/>
            <a:ext cx="0" cy="5544616"/>
          </a:xfrm>
          <a:prstGeom prst="line">
            <a:avLst/>
          </a:prstGeom>
          <a:ln w="10160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6" name="Rak 5"/>
          <p:cNvCxnSpPr/>
          <p:nvPr/>
        </p:nvCxnSpPr>
        <p:spPr>
          <a:xfrm>
            <a:off x="8853706" y="-99392"/>
            <a:ext cx="0" cy="5544616"/>
          </a:xfrm>
          <a:prstGeom prst="line">
            <a:avLst/>
          </a:prstGeom>
          <a:ln w="101600">
            <a:solidFill>
              <a:srgbClr val="00B5E2"/>
            </a:solidFill>
          </a:ln>
        </p:spPr>
        <p:style>
          <a:lnRef idx="1">
            <a:schemeClr val="accent2"/>
          </a:lnRef>
          <a:fillRef idx="0">
            <a:schemeClr val="accent2"/>
          </a:fillRef>
          <a:effectRef idx="0">
            <a:schemeClr val="accent2"/>
          </a:effectRef>
          <a:fontRef idx="minor">
            <a:schemeClr val="tx1"/>
          </a:fontRef>
        </p:style>
      </p:cxnSp>
      <p:cxnSp>
        <p:nvCxnSpPr>
          <p:cNvPr id="7" name="Rak 6"/>
          <p:cNvCxnSpPr/>
          <p:nvPr/>
        </p:nvCxnSpPr>
        <p:spPr>
          <a:xfrm>
            <a:off x="8493666" y="-99392"/>
            <a:ext cx="0" cy="5544616"/>
          </a:xfrm>
          <a:prstGeom prst="line">
            <a:avLst/>
          </a:prstGeom>
          <a:ln w="101600">
            <a:solidFill>
              <a:srgbClr val="43B02A"/>
            </a:solidFill>
          </a:ln>
        </p:spPr>
        <p:style>
          <a:lnRef idx="1">
            <a:schemeClr val="accent2"/>
          </a:lnRef>
          <a:fillRef idx="0">
            <a:schemeClr val="accent2"/>
          </a:fillRef>
          <a:effectRef idx="0">
            <a:schemeClr val="accent2"/>
          </a:effectRef>
          <a:fontRef idx="minor">
            <a:schemeClr val="tx1"/>
          </a:fontRef>
        </p:style>
      </p:cxnSp>
      <p:sp>
        <p:nvSpPr>
          <p:cNvPr id="9" name="Platshållare för innehåll 2">
            <a:extLst>
              <a:ext uri="{FF2B5EF4-FFF2-40B4-BE49-F238E27FC236}">
                <a16:creationId xmlns:a16="http://schemas.microsoft.com/office/drawing/2014/main" id="{234A2032-5BD3-4DB6-BAB8-E8FCC2B98DB8}"/>
              </a:ext>
            </a:extLst>
          </p:cNvPr>
          <p:cNvSpPr txBox="1">
            <a:spLocks/>
          </p:cNvSpPr>
          <p:nvPr/>
        </p:nvSpPr>
        <p:spPr>
          <a:xfrm>
            <a:off x="290293" y="2060848"/>
            <a:ext cx="6201095"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sv-SE" sz="2200" b="0" i="0" u="none" strike="noStrike" kern="1200" cap="none" spc="0" normalizeH="0" baseline="0" noProof="0" dirty="0">
              <a:ln>
                <a:noFill/>
              </a:ln>
              <a:solidFill>
                <a:srgbClr val="000000"/>
              </a:solidFill>
              <a:effectLst/>
              <a:uLnTx/>
              <a:uFillTx/>
            </a:endParaRPr>
          </a:p>
        </p:txBody>
      </p:sp>
      <p:sp>
        <p:nvSpPr>
          <p:cNvPr id="10" name="Rubrik 1">
            <a:extLst>
              <a:ext uri="{FF2B5EF4-FFF2-40B4-BE49-F238E27FC236}">
                <a16:creationId xmlns:a16="http://schemas.microsoft.com/office/drawing/2014/main" id="{7A89C596-B52A-4B9D-BC01-C7009D3A8E92}"/>
              </a:ext>
            </a:extLst>
          </p:cNvPr>
          <p:cNvSpPr txBox="1">
            <a:spLocks/>
          </p:cNvSpPr>
          <p:nvPr/>
        </p:nvSpPr>
        <p:spPr>
          <a:xfrm>
            <a:off x="459134" y="723785"/>
            <a:ext cx="8234993"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v-SE" sz="3200" b="1" i="0" u="none" strike="noStrike" kern="1200" cap="none" spc="0" normalizeH="0" baseline="0" noProof="0" dirty="0">
                <a:ln>
                  <a:noFill/>
                </a:ln>
                <a:solidFill>
                  <a:srgbClr val="000000">
                    <a:lumMod val="85000"/>
                    <a:lumOff val="15000"/>
                  </a:srgbClr>
                </a:solidFill>
                <a:effectLst/>
                <a:uLnTx/>
                <a:uFillTx/>
                <a:latin typeface="Arial" pitchFamily="34" charset="0"/>
                <a:ea typeface="+mj-ea"/>
                <a:cs typeface="Arial" pitchFamily="34" charset="0"/>
              </a:rPr>
              <a:t>Vad är hedersrelaterat?</a:t>
            </a:r>
          </a:p>
        </p:txBody>
      </p:sp>
      <p:cxnSp>
        <p:nvCxnSpPr>
          <p:cNvPr id="8" name="Rak 7">
            <a:extLst>
              <a:ext uri="{FF2B5EF4-FFF2-40B4-BE49-F238E27FC236}">
                <a16:creationId xmlns:a16="http://schemas.microsoft.com/office/drawing/2014/main" id="{C33175C5-AED7-425A-AA34-F4953A7F2E8E}"/>
              </a:ext>
            </a:extLst>
          </p:cNvPr>
          <p:cNvCxnSpPr>
            <a:cxnSpLocks/>
          </p:cNvCxnSpPr>
          <p:nvPr/>
        </p:nvCxnSpPr>
        <p:spPr>
          <a:xfrm>
            <a:off x="258671" y="1700808"/>
            <a:ext cx="5940152" cy="0"/>
          </a:xfrm>
          <a:prstGeom prst="line">
            <a:avLst/>
          </a:prstGeom>
          <a:ln w="508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textruta 1">
            <a:extLst>
              <a:ext uri="{FF2B5EF4-FFF2-40B4-BE49-F238E27FC236}">
                <a16:creationId xmlns:a16="http://schemas.microsoft.com/office/drawing/2014/main" id="{58E2A3CC-0F50-4548-815A-51DCCF0F94ED}"/>
              </a:ext>
            </a:extLst>
          </p:cNvPr>
          <p:cNvSpPr txBox="1"/>
          <p:nvPr/>
        </p:nvSpPr>
        <p:spPr>
          <a:xfrm>
            <a:off x="459134" y="2046804"/>
            <a:ext cx="5907551" cy="2616101"/>
          </a:xfrm>
          <a:prstGeom prst="rect">
            <a:avLst/>
          </a:prstGeom>
          <a:noFill/>
        </p:spPr>
        <p:txBody>
          <a:bodyPr wrap="square" rtlCol="0">
            <a:spAutoFit/>
          </a:bodyPr>
          <a:lstStyle/>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Könssegregation</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Tabu kring kropp och sexualitet</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Anställda som lever i hederskontexter </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Hedersnormer i familjerna</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Specifika exempel</a:t>
            </a:r>
          </a:p>
          <a:p>
            <a:pPr marL="342900" indent="-342900">
              <a:buFont typeface="Arial" panose="020B0604020202020204" pitchFamily="34" charset="0"/>
              <a:buChar char="•"/>
            </a:pPr>
            <a:endParaRPr lang="sv-S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4678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p:cNvCxnSpPr/>
          <p:nvPr/>
        </p:nvCxnSpPr>
        <p:spPr>
          <a:xfrm>
            <a:off x="8684865" y="-99392"/>
            <a:ext cx="0" cy="5544616"/>
          </a:xfrm>
          <a:prstGeom prst="line">
            <a:avLst/>
          </a:prstGeom>
          <a:ln w="10160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6" name="Rak 5"/>
          <p:cNvCxnSpPr/>
          <p:nvPr/>
        </p:nvCxnSpPr>
        <p:spPr>
          <a:xfrm>
            <a:off x="8853706" y="-99392"/>
            <a:ext cx="0" cy="5544616"/>
          </a:xfrm>
          <a:prstGeom prst="line">
            <a:avLst/>
          </a:prstGeom>
          <a:ln w="101600">
            <a:solidFill>
              <a:srgbClr val="00B5E2"/>
            </a:solidFill>
          </a:ln>
        </p:spPr>
        <p:style>
          <a:lnRef idx="1">
            <a:schemeClr val="accent2"/>
          </a:lnRef>
          <a:fillRef idx="0">
            <a:schemeClr val="accent2"/>
          </a:fillRef>
          <a:effectRef idx="0">
            <a:schemeClr val="accent2"/>
          </a:effectRef>
          <a:fontRef idx="minor">
            <a:schemeClr val="tx1"/>
          </a:fontRef>
        </p:style>
      </p:cxnSp>
      <p:cxnSp>
        <p:nvCxnSpPr>
          <p:cNvPr id="7" name="Rak 6"/>
          <p:cNvCxnSpPr/>
          <p:nvPr/>
        </p:nvCxnSpPr>
        <p:spPr>
          <a:xfrm>
            <a:off x="8493666" y="-99392"/>
            <a:ext cx="0" cy="5544616"/>
          </a:xfrm>
          <a:prstGeom prst="line">
            <a:avLst/>
          </a:prstGeom>
          <a:ln w="101600">
            <a:solidFill>
              <a:srgbClr val="43B02A"/>
            </a:solidFill>
          </a:ln>
        </p:spPr>
        <p:style>
          <a:lnRef idx="1">
            <a:schemeClr val="accent2"/>
          </a:lnRef>
          <a:fillRef idx="0">
            <a:schemeClr val="accent2"/>
          </a:fillRef>
          <a:effectRef idx="0">
            <a:schemeClr val="accent2"/>
          </a:effectRef>
          <a:fontRef idx="minor">
            <a:schemeClr val="tx1"/>
          </a:fontRef>
        </p:style>
      </p:cxnSp>
      <p:sp>
        <p:nvSpPr>
          <p:cNvPr id="9" name="Platshållare för innehåll 2">
            <a:extLst>
              <a:ext uri="{FF2B5EF4-FFF2-40B4-BE49-F238E27FC236}">
                <a16:creationId xmlns:a16="http://schemas.microsoft.com/office/drawing/2014/main" id="{234A2032-5BD3-4DB6-BAB8-E8FCC2B98DB8}"/>
              </a:ext>
            </a:extLst>
          </p:cNvPr>
          <p:cNvSpPr txBox="1">
            <a:spLocks/>
          </p:cNvSpPr>
          <p:nvPr/>
        </p:nvSpPr>
        <p:spPr>
          <a:xfrm>
            <a:off x="290293" y="2060848"/>
            <a:ext cx="6201095"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sv-SE" sz="2200" b="0" i="0" u="none" strike="noStrike" kern="1200" cap="none" spc="0" normalizeH="0" baseline="0" noProof="0" dirty="0">
              <a:ln>
                <a:noFill/>
              </a:ln>
              <a:solidFill>
                <a:srgbClr val="000000"/>
              </a:solidFill>
              <a:effectLst/>
              <a:uLnTx/>
              <a:uFillTx/>
            </a:endParaRPr>
          </a:p>
        </p:txBody>
      </p:sp>
      <p:sp>
        <p:nvSpPr>
          <p:cNvPr id="10" name="Rubrik 1">
            <a:extLst>
              <a:ext uri="{FF2B5EF4-FFF2-40B4-BE49-F238E27FC236}">
                <a16:creationId xmlns:a16="http://schemas.microsoft.com/office/drawing/2014/main" id="{7A89C596-B52A-4B9D-BC01-C7009D3A8E92}"/>
              </a:ext>
            </a:extLst>
          </p:cNvPr>
          <p:cNvSpPr txBox="1">
            <a:spLocks/>
          </p:cNvSpPr>
          <p:nvPr/>
        </p:nvSpPr>
        <p:spPr>
          <a:xfrm>
            <a:off x="426409" y="764704"/>
            <a:ext cx="6401558"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dirty="0">
                <a:solidFill>
                  <a:srgbClr val="000000">
                    <a:lumMod val="85000"/>
                    <a:lumOff val="15000"/>
                  </a:srgbClr>
                </a:solidFill>
              </a:rPr>
              <a:t>Problem och u</a:t>
            </a:r>
            <a:r>
              <a:rPr kumimoji="0" lang="sv-SE" sz="3200" b="1" i="0" u="none" strike="noStrike" kern="1200" cap="none" spc="0" normalizeH="0" baseline="0" noProof="0" dirty="0" err="1">
                <a:ln>
                  <a:noFill/>
                </a:ln>
                <a:solidFill>
                  <a:srgbClr val="000000">
                    <a:lumMod val="85000"/>
                    <a:lumOff val="15000"/>
                  </a:srgbClr>
                </a:solidFill>
                <a:effectLst/>
                <a:uLnTx/>
                <a:uFillTx/>
                <a:latin typeface="Arial" pitchFamily="34" charset="0"/>
                <a:ea typeface="+mj-ea"/>
                <a:cs typeface="Arial" pitchFamily="34" charset="0"/>
              </a:rPr>
              <a:t>tmaningar</a:t>
            </a:r>
            <a:r>
              <a:rPr kumimoji="0" lang="sv-SE" sz="3200" b="1" i="0" u="none" strike="noStrike" kern="1200" cap="none" spc="0" normalizeH="0" baseline="0" noProof="0" dirty="0">
                <a:ln>
                  <a:noFill/>
                </a:ln>
                <a:solidFill>
                  <a:srgbClr val="000000">
                    <a:lumMod val="85000"/>
                    <a:lumOff val="15000"/>
                  </a:srgbClr>
                </a:solidFill>
                <a:effectLst/>
                <a:uLnTx/>
                <a:uFillTx/>
                <a:latin typeface="Arial" pitchFamily="34" charset="0"/>
                <a:ea typeface="+mj-ea"/>
                <a:cs typeface="Arial" pitchFamily="34" charset="0"/>
              </a:rPr>
              <a:t> </a:t>
            </a:r>
          </a:p>
        </p:txBody>
      </p:sp>
      <p:cxnSp>
        <p:nvCxnSpPr>
          <p:cNvPr id="8" name="Rak 7">
            <a:extLst>
              <a:ext uri="{FF2B5EF4-FFF2-40B4-BE49-F238E27FC236}">
                <a16:creationId xmlns:a16="http://schemas.microsoft.com/office/drawing/2014/main" id="{C33175C5-AED7-425A-AA34-F4953A7F2E8E}"/>
              </a:ext>
            </a:extLst>
          </p:cNvPr>
          <p:cNvCxnSpPr>
            <a:cxnSpLocks/>
          </p:cNvCxnSpPr>
          <p:nvPr/>
        </p:nvCxnSpPr>
        <p:spPr>
          <a:xfrm>
            <a:off x="258671" y="1700808"/>
            <a:ext cx="5940152" cy="0"/>
          </a:xfrm>
          <a:prstGeom prst="line">
            <a:avLst/>
          </a:prstGeom>
          <a:ln w="508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textruta 1">
            <a:extLst>
              <a:ext uri="{FF2B5EF4-FFF2-40B4-BE49-F238E27FC236}">
                <a16:creationId xmlns:a16="http://schemas.microsoft.com/office/drawing/2014/main" id="{58E2A3CC-0F50-4548-815A-51DCCF0F94ED}"/>
              </a:ext>
            </a:extLst>
          </p:cNvPr>
          <p:cNvSpPr txBox="1"/>
          <p:nvPr/>
        </p:nvSpPr>
        <p:spPr>
          <a:xfrm>
            <a:off x="426408" y="1907704"/>
            <a:ext cx="7876057" cy="3600986"/>
          </a:xfrm>
          <a:prstGeom prst="rect">
            <a:avLst/>
          </a:prstGeom>
          <a:noFill/>
        </p:spPr>
        <p:txBody>
          <a:bodyPr wrap="square" rtlCol="0">
            <a:spAutoFit/>
          </a:bodyPr>
          <a:lstStyle/>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Hemmet vs förskolan </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Barnens ansvar</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Osäkerhet och otydlighet hos personal</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Barnperspektivet saknas i avvägningar/beslut</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Vad är heder? </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Ytterligheter på skalan</a:t>
            </a:r>
          </a:p>
          <a:p>
            <a:pPr marL="342900" indent="-342900">
              <a:buFont typeface="Arial" panose="020B0604020202020204" pitchFamily="34" charset="0"/>
              <a:buChar char="•"/>
            </a:pPr>
            <a:r>
              <a:rPr lang="sv-SE" sz="2000" dirty="0">
                <a:latin typeface="Arial" panose="020B0604020202020204" pitchFamily="34" charset="0"/>
                <a:cs typeface="Arial" panose="020B0604020202020204" pitchFamily="34" charset="0"/>
              </a:rPr>
              <a:t>Förskolans uppdrag ”dubbeltydigt och svårt att förhålla sig till”</a:t>
            </a:r>
          </a:p>
          <a:p>
            <a:endParaRPr lang="sv-SE"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sv-SE" sz="24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a:p>
            <a:endParaRPr lang="sv-SE"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4908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Rak 4"/>
          <p:cNvCxnSpPr/>
          <p:nvPr/>
        </p:nvCxnSpPr>
        <p:spPr>
          <a:xfrm>
            <a:off x="8684865" y="-99392"/>
            <a:ext cx="0" cy="5544616"/>
          </a:xfrm>
          <a:prstGeom prst="line">
            <a:avLst/>
          </a:prstGeom>
          <a:ln w="101600">
            <a:solidFill>
              <a:srgbClr val="FF8200"/>
            </a:solidFill>
          </a:ln>
        </p:spPr>
        <p:style>
          <a:lnRef idx="1">
            <a:schemeClr val="accent2"/>
          </a:lnRef>
          <a:fillRef idx="0">
            <a:schemeClr val="accent2"/>
          </a:fillRef>
          <a:effectRef idx="0">
            <a:schemeClr val="accent2"/>
          </a:effectRef>
          <a:fontRef idx="minor">
            <a:schemeClr val="tx1"/>
          </a:fontRef>
        </p:style>
      </p:cxnSp>
      <p:cxnSp>
        <p:nvCxnSpPr>
          <p:cNvPr id="6" name="Rak 5"/>
          <p:cNvCxnSpPr/>
          <p:nvPr/>
        </p:nvCxnSpPr>
        <p:spPr>
          <a:xfrm>
            <a:off x="8853706" y="-99392"/>
            <a:ext cx="0" cy="5544616"/>
          </a:xfrm>
          <a:prstGeom prst="line">
            <a:avLst/>
          </a:prstGeom>
          <a:ln w="101600">
            <a:solidFill>
              <a:srgbClr val="00B5E2"/>
            </a:solidFill>
          </a:ln>
        </p:spPr>
        <p:style>
          <a:lnRef idx="1">
            <a:schemeClr val="accent2"/>
          </a:lnRef>
          <a:fillRef idx="0">
            <a:schemeClr val="accent2"/>
          </a:fillRef>
          <a:effectRef idx="0">
            <a:schemeClr val="accent2"/>
          </a:effectRef>
          <a:fontRef idx="minor">
            <a:schemeClr val="tx1"/>
          </a:fontRef>
        </p:style>
      </p:cxnSp>
      <p:cxnSp>
        <p:nvCxnSpPr>
          <p:cNvPr id="7" name="Rak 6"/>
          <p:cNvCxnSpPr/>
          <p:nvPr/>
        </p:nvCxnSpPr>
        <p:spPr>
          <a:xfrm>
            <a:off x="8493666" y="-99392"/>
            <a:ext cx="0" cy="5544616"/>
          </a:xfrm>
          <a:prstGeom prst="line">
            <a:avLst/>
          </a:prstGeom>
          <a:ln w="101600">
            <a:solidFill>
              <a:srgbClr val="43B02A"/>
            </a:solidFill>
          </a:ln>
        </p:spPr>
        <p:style>
          <a:lnRef idx="1">
            <a:schemeClr val="accent2"/>
          </a:lnRef>
          <a:fillRef idx="0">
            <a:schemeClr val="accent2"/>
          </a:fillRef>
          <a:effectRef idx="0">
            <a:schemeClr val="accent2"/>
          </a:effectRef>
          <a:fontRef idx="minor">
            <a:schemeClr val="tx1"/>
          </a:fontRef>
        </p:style>
      </p:cxnSp>
      <p:sp>
        <p:nvSpPr>
          <p:cNvPr id="9" name="Platshållare för innehåll 2">
            <a:extLst>
              <a:ext uri="{FF2B5EF4-FFF2-40B4-BE49-F238E27FC236}">
                <a16:creationId xmlns:a16="http://schemas.microsoft.com/office/drawing/2014/main" id="{234A2032-5BD3-4DB6-BAB8-E8FCC2B98DB8}"/>
              </a:ext>
            </a:extLst>
          </p:cNvPr>
          <p:cNvSpPr txBox="1">
            <a:spLocks/>
          </p:cNvSpPr>
          <p:nvPr/>
        </p:nvSpPr>
        <p:spPr>
          <a:xfrm>
            <a:off x="290293" y="2060848"/>
            <a:ext cx="6201095" cy="4536504"/>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None/>
              <a:tabLst/>
              <a:defRPr/>
            </a:pPr>
            <a:endParaRPr kumimoji="0" lang="sv-SE" sz="2200" b="0" i="0" u="none" strike="noStrike" kern="1200" cap="none" spc="0" normalizeH="0" baseline="0" noProof="0" dirty="0">
              <a:ln>
                <a:noFill/>
              </a:ln>
              <a:solidFill>
                <a:srgbClr val="000000"/>
              </a:solidFill>
              <a:effectLst/>
              <a:uLnTx/>
              <a:uFillTx/>
            </a:endParaRPr>
          </a:p>
        </p:txBody>
      </p:sp>
      <p:sp>
        <p:nvSpPr>
          <p:cNvPr id="10" name="Rubrik 1">
            <a:extLst>
              <a:ext uri="{FF2B5EF4-FFF2-40B4-BE49-F238E27FC236}">
                <a16:creationId xmlns:a16="http://schemas.microsoft.com/office/drawing/2014/main" id="{7A89C596-B52A-4B9D-BC01-C7009D3A8E92}"/>
              </a:ext>
            </a:extLst>
          </p:cNvPr>
          <p:cNvSpPr txBox="1">
            <a:spLocks/>
          </p:cNvSpPr>
          <p:nvPr/>
        </p:nvSpPr>
        <p:spPr>
          <a:xfrm>
            <a:off x="2987824" y="5312703"/>
            <a:ext cx="2952331"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3600" b="1" kern="1200">
                <a:solidFill>
                  <a:schemeClr val="tx1"/>
                </a:solidFill>
                <a:latin typeface="Arial" pitchFamily="34" charset="0"/>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sv-SE" sz="3200" dirty="0">
                <a:solidFill>
                  <a:srgbClr val="000000">
                    <a:lumMod val="85000"/>
                    <a:lumOff val="15000"/>
                  </a:srgbClr>
                </a:solidFill>
              </a:rPr>
              <a:t>Fortsatt arbete</a:t>
            </a:r>
            <a:endParaRPr kumimoji="0" lang="sv-SE" sz="3200" b="1" i="0" u="none" strike="noStrike" kern="1200" cap="none" spc="0" normalizeH="0" baseline="0" noProof="0" dirty="0">
              <a:ln>
                <a:noFill/>
              </a:ln>
              <a:solidFill>
                <a:srgbClr val="000000">
                  <a:lumMod val="85000"/>
                  <a:lumOff val="15000"/>
                </a:srgbClr>
              </a:solidFill>
              <a:effectLst/>
              <a:uLnTx/>
              <a:uFillTx/>
              <a:latin typeface="Arial" pitchFamily="34" charset="0"/>
              <a:ea typeface="+mj-ea"/>
              <a:cs typeface="Arial" pitchFamily="34" charset="0"/>
            </a:endParaRPr>
          </a:p>
        </p:txBody>
      </p:sp>
      <p:pic>
        <p:nvPicPr>
          <p:cNvPr id="12" name="Bildobjekt 11">
            <a:extLst>
              <a:ext uri="{FF2B5EF4-FFF2-40B4-BE49-F238E27FC236}">
                <a16:creationId xmlns:a16="http://schemas.microsoft.com/office/drawing/2014/main" id="{5E0416FD-E088-441F-B525-4DCBDA7E2252}"/>
              </a:ext>
            </a:extLst>
          </p:cNvPr>
          <p:cNvPicPr>
            <a:picLocks noChangeAspect="1"/>
          </p:cNvPicPr>
          <p:nvPr/>
        </p:nvPicPr>
        <p:blipFill rotWithShape="1">
          <a:blip r:embed="rId3"/>
          <a:srcRect l="17154" t="33201" r="68481" b="16401"/>
          <a:stretch/>
        </p:blipFill>
        <p:spPr>
          <a:xfrm>
            <a:off x="1979712" y="404664"/>
            <a:ext cx="4844808" cy="4844811"/>
          </a:xfrm>
          <a:prstGeom prst="rect">
            <a:avLst/>
          </a:prstGeom>
        </p:spPr>
      </p:pic>
    </p:spTree>
    <p:extLst>
      <p:ext uri="{BB962C8B-B14F-4D97-AF65-F5344CB8AC3E}">
        <p14:creationId xmlns:p14="http://schemas.microsoft.com/office/powerpoint/2010/main" val="620072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new_White">
  <a:themeElements>
    <a:clrScheme name="Vit Malmö stad">
      <a:dk1>
        <a:srgbClr val="000000"/>
      </a:dk1>
      <a:lt1>
        <a:sysClr val="window" lastClr="FFFFFF"/>
      </a:lt1>
      <a:dk2>
        <a:srgbClr val="00693C"/>
      </a:dk2>
      <a:lt2>
        <a:srgbClr val="C3C8C8"/>
      </a:lt2>
      <a:accent1>
        <a:srgbClr val="00693C"/>
      </a:accent1>
      <a:accent2>
        <a:srgbClr val="000000"/>
      </a:accent2>
      <a:accent3>
        <a:srgbClr val="C3C8C8"/>
      </a:accent3>
      <a:accent4>
        <a:srgbClr val="DEDD3A"/>
      </a:accent4>
      <a:accent5>
        <a:srgbClr val="F3EC7A"/>
      </a:accent5>
      <a:accent6>
        <a:srgbClr val="FBC34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072917BCB4E0634180473B20BBF76626" ma:contentTypeVersion="4" ma:contentTypeDescription="Skapa ett nytt dokument." ma:contentTypeScope="" ma:versionID="4d2e3e137532062d0bd18c59a1c6eb6a">
  <xsd:schema xmlns:xsd="http://www.w3.org/2001/XMLSchema" xmlns:xs="http://www.w3.org/2001/XMLSchema" xmlns:p="http://schemas.microsoft.com/office/2006/metadata/properties" xmlns:ns2="cb782304-48a4-4382-9f62-c4028eb815c9" xmlns:ns3="0f0d1237-b573-4802-aae0-717ff657ef86" targetNamespace="http://schemas.microsoft.com/office/2006/metadata/properties" ma:root="true" ma:fieldsID="cfd036b2d12d0bb00aa475f9972f82db" ns2:_="" ns3:_="">
    <xsd:import namespace="cb782304-48a4-4382-9f62-c4028eb815c9"/>
    <xsd:import namespace="0f0d1237-b573-4802-aae0-717ff657ef8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782304-48a4-4382-9f62-c4028eb815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f0d1237-b573-4802-aae0-717ff657ef86"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C0E0C0-31A4-4EE5-8665-12624226308A}">
  <ds:schemaRefs>
    <ds:schemaRef ds:uri="http://schemas.microsoft.com/sharepoint/v3/contenttype/forms"/>
  </ds:schemaRefs>
</ds:datastoreItem>
</file>

<file path=customXml/itemProps2.xml><?xml version="1.0" encoding="utf-8"?>
<ds:datastoreItem xmlns:ds="http://schemas.openxmlformats.org/officeDocument/2006/customXml" ds:itemID="{1736C2D8-74DD-41EF-99DE-C7863C9FA4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782304-48a4-4382-9f62-c4028eb815c9"/>
    <ds:schemaRef ds:uri="0f0d1237-b573-4802-aae0-717ff657ef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73C011E-2B13-427F-82C1-1C55D8EAB50E}">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0f0d1237-b573-4802-aae0-717ff657ef86"/>
    <ds:schemaRef ds:uri="cb782304-48a4-4382-9f62-c4028eb815c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White</Template>
  <TotalTime>4552</TotalTime>
  <Words>1127</Words>
  <Application>Microsoft Office PowerPoint</Application>
  <PresentationFormat>Bildspel på skärmen (4:3)</PresentationFormat>
  <Paragraphs>77</Paragraphs>
  <Slides>7</Slides>
  <Notes>7</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Calibri</vt:lpstr>
      <vt:lpstr>Myriad Pro</vt:lpstr>
      <vt:lpstr>new_White</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Malmö Stad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Ylva Thor</dc:creator>
  <cp:lastModifiedBy>Linda Berntsson</cp:lastModifiedBy>
  <cp:revision>268</cp:revision>
  <cp:lastPrinted>2018-05-07T18:06:47Z</cp:lastPrinted>
  <dcterms:created xsi:type="dcterms:W3CDTF">2017-03-08T07:35:33Z</dcterms:created>
  <dcterms:modified xsi:type="dcterms:W3CDTF">2022-06-14T07:36:11Z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0x010100072917BCB4E0634180473B20BBF76626</vt:lpwstr>
  </property>
</Properties>
</file>