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1" r:id="rId2"/>
  </p:sldMasterIdLst>
  <p:notesMasterIdLst>
    <p:notesMasterId r:id="rId22"/>
  </p:notesMasterIdLst>
  <p:handoutMasterIdLst>
    <p:handoutMasterId r:id="rId23"/>
  </p:handoutMasterIdLst>
  <p:sldIdLst>
    <p:sldId id="572" r:id="rId3"/>
    <p:sldId id="564" r:id="rId4"/>
    <p:sldId id="570" r:id="rId5"/>
    <p:sldId id="514" r:id="rId6"/>
    <p:sldId id="575" r:id="rId7"/>
    <p:sldId id="531" r:id="rId8"/>
    <p:sldId id="532" r:id="rId9"/>
    <p:sldId id="574" r:id="rId10"/>
    <p:sldId id="573" r:id="rId11"/>
    <p:sldId id="338" r:id="rId12"/>
    <p:sldId id="511" r:id="rId13"/>
    <p:sldId id="368" r:id="rId14"/>
    <p:sldId id="489" r:id="rId15"/>
    <p:sldId id="437" r:id="rId16"/>
    <p:sldId id="323" r:id="rId17"/>
    <p:sldId id="438" r:id="rId18"/>
    <p:sldId id="439" r:id="rId19"/>
    <p:sldId id="566" r:id="rId20"/>
    <p:sldId id="562" r:id="rId21"/>
  </p:sldIdLst>
  <p:sldSz cx="12192000" cy="6858000"/>
  <p:notesSz cx="6797675" cy="9926638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libri Light" panose="020F0302020204030204" pitchFamily="34" charset="0"/>
      <p:regular r:id="rId28"/>
      <p:italic r:id="rId29"/>
    </p:embeddedFont>
    <p:embeddedFont>
      <p:font typeface="Filson Pro Black" charset="0"/>
      <p:bold r:id="rId30"/>
      <p:boldItalic r:id="rId31"/>
    </p:embeddedFont>
    <p:embeddedFont>
      <p:font typeface="Filson Pro Bold" panose="02000000000000000000" charset="0"/>
      <p:bold r:id="rId32"/>
      <p:boldItalic r:id="rId33"/>
    </p:embeddedFont>
    <p:embeddedFont>
      <p:font typeface="Filson Pro Book" panose="02000000000000000000" charset="0"/>
      <p:regular r:id="rId34"/>
      <p:italic r:id="rId35"/>
    </p:embeddedFont>
    <p:embeddedFont>
      <p:font typeface="Filson Pro Medium" charset="0"/>
      <p:regular r:id="rId36"/>
      <p:italic r:id="rId37"/>
    </p:embeddedFont>
    <p:embeddedFont>
      <p:font typeface="Verdana" panose="020B0604030504040204" pitchFamily="34" charset="0"/>
      <p:regular r:id="rId38"/>
      <p:bold r:id="rId39"/>
      <p:italic r:id="rId40"/>
      <p:boldItalic r:id="rId41"/>
    </p:embeddedFont>
  </p:embeddedFontLst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B8BC"/>
    <a:srgbClr val="0050AB"/>
    <a:srgbClr val="084496"/>
    <a:srgbClr val="FDC7D6"/>
    <a:srgbClr val="FB81A4"/>
    <a:srgbClr val="F0995E"/>
    <a:srgbClr val="C45A12"/>
    <a:srgbClr val="F39BC3"/>
    <a:srgbClr val="EC5C9D"/>
    <a:srgbClr val="48B3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473" autoAdjust="0"/>
    <p:restoredTop sz="90012" autoAdjust="0"/>
  </p:normalViewPr>
  <p:slideViewPr>
    <p:cSldViewPr snapToGrid="0">
      <p:cViewPr varScale="1">
        <p:scale>
          <a:sx n="68" d="100"/>
          <a:sy n="68" d="100"/>
        </p:scale>
        <p:origin x="726" y="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10" d="100"/>
        <a:sy n="110" d="100"/>
      </p:scale>
      <p:origin x="0" y="-5712"/>
    </p:cViewPr>
  </p:sorterViewPr>
  <p:notesViewPr>
    <p:cSldViewPr snapToGrid="0">
      <p:cViewPr>
        <p:scale>
          <a:sx n="80" d="100"/>
          <a:sy n="80" d="100"/>
        </p:scale>
        <p:origin x="2846" y="-142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11.fntdata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6.fntdata"/><Relationship Id="rId41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8.fntdata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45712" cy="4962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quarter" idx="1"/>
          </p:nvPr>
        </p:nvSpPr>
        <p:spPr>
          <a:xfrm>
            <a:off x="3850375" y="2"/>
            <a:ext cx="2945712" cy="4962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BFDC99-A54B-4963-A2B1-A72902551311}" type="datetimeFigureOut">
              <a:rPr lang="sv-SE" smtClean="0"/>
              <a:t>2022-06-14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2"/>
          </p:nvPr>
        </p:nvSpPr>
        <p:spPr>
          <a:xfrm>
            <a:off x="0" y="9428790"/>
            <a:ext cx="2945712" cy="4962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3"/>
          </p:nvPr>
        </p:nvSpPr>
        <p:spPr>
          <a:xfrm>
            <a:off x="3850375" y="9428790"/>
            <a:ext cx="2945712" cy="4962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09E119-A3C8-4C78-A5AF-5B4421E1198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13144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50442" y="1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1E68B5-39BF-4D6E-A52D-A0BCFD0355D0}" type="datetimeFigureOut">
              <a:rPr lang="sv-SE" smtClean="0"/>
              <a:t>2022-06-14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50442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B259DE-78EE-4936-B153-A9B9EF9630A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465980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2124075" y="182563"/>
            <a:ext cx="2049463" cy="1152525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>
          <a:xfrm>
            <a:off x="316697" y="1334748"/>
            <a:ext cx="5438140" cy="3183464"/>
          </a:xfrm>
        </p:spPr>
        <p:txBody>
          <a:bodyPr/>
          <a:lstStyle/>
          <a:p>
            <a:pPr algn="l" fontAlgn="t"/>
            <a:r>
              <a:rPr lang="sv-SE" b="1" i="0" dirty="0">
                <a:solidFill>
                  <a:srgbClr val="2D2D2D"/>
                </a:solidFill>
                <a:effectLst/>
                <a:latin typeface="Verdana" panose="020B0604030504040204" pitchFamily="34" charset="0"/>
              </a:rPr>
              <a:t>c</a:t>
            </a:r>
          </a:p>
          <a:p>
            <a:pPr algn="l" fontAlgn="t"/>
            <a:endParaRPr lang="sv-SE" b="1" i="0" dirty="0">
              <a:solidFill>
                <a:srgbClr val="2D2D2D"/>
              </a:solidFill>
              <a:effectLst/>
              <a:latin typeface="Verdana" panose="020B0604030504040204" pitchFamily="34" charset="0"/>
            </a:endParaRPr>
          </a:p>
          <a:p>
            <a:pPr fontAlgn="t"/>
            <a:r>
              <a:rPr lang="sv-SE" b="1" i="0" dirty="0">
                <a:solidFill>
                  <a:srgbClr val="2D2D2D"/>
                </a:solidFill>
                <a:effectLst/>
                <a:latin typeface="Verdana" panose="020B0604030504040204" pitchFamily="34" charset="0"/>
              </a:rPr>
              <a:t>Caroline Ekstran</a:t>
            </a:r>
            <a:r>
              <a:rPr lang="sv-SE" b="0" i="0" dirty="0">
                <a:solidFill>
                  <a:srgbClr val="2D2D2D"/>
                </a:solidFill>
                <a:effectLst/>
                <a:latin typeface="Verdana" panose="020B0604030504040204" pitchFamily="34" charset="0"/>
              </a:rPr>
              <a:t>d, </a:t>
            </a:r>
            <a:r>
              <a:rPr lang="sv-SE" dirty="0">
                <a:solidFill>
                  <a:srgbClr val="2D2D2D"/>
                </a:solidFill>
                <a:latin typeface="Verdana" panose="020B0604030504040204" pitchFamily="34" charset="0"/>
              </a:rPr>
              <a:t>verksamhetsutvecklare inom Socialtjänsten i Ystad kommun.</a:t>
            </a:r>
          </a:p>
          <a:p>
            <a:pPr fontAlgn="t"/>
            <a:r>
              <a:rPr lang="sv-SE" dirty="0">
                <a:solidFill>
                  <a:srgbClr val="2D2D2D"/>
                </a:solidFill>
                <a:latin typeface="Verdana" panose="020B0604030504040204" pitchFamily="34" charset="0"/>
              </a:rPr>
              <a:t>del i processteamet för Backa barnet, </a:t>
            </a:r>
            <a:endParaRPr lang="sv-SE" b="1" dirty="0">
              <a:solidFill>
                <a:srgbClr val="2D2D2D"/>
              </a:solidFill>
              <a:latin typeface="Verdana" panose="020B0604030504040204" pitchFamily="34" charset="0"/>
            </a:endParaRPr>
          </a:p>
          <a:p>
            <a:pPr algn="l" fontAlgn="t"/>
            <a:r>
              <a:rPr lang="sv-SE" b="0" i="0" dirty="0">
                <a:solidFill>
                  <a:srgbClr val="2D2D2D"/>
                </a:solidFill>
                <a:effectLst/>
                <a:latin typeface="Verdana" panose="020B0604030504040204" pitchFamily="34" charset="0"/>
              </a:rPr>
              <a:t>samordnare för hembesöksprogrammet, </a:t>
            </a:r>
          </a:p>
          <a:p>
            <a:pPr algn="l" fontAlgn="t"/>
            <a:endParaRPr lang="sv-SE" dirty="0">
              <a:solidFill>
                <a:srgbClr val="2D2D2D"/>
              </a:solidFill>
              <a:latin typeface="Verdana" panose="020B0604030504040204" pitchFamily="34" charset="0"/>
            </a:endParaRPr>
          </a:p>
          <a:p>
            <a:pPr algn="l" fontAlgn="t"/>
            <a:r>
              <a:rPr lang="sv-SE" b="1" i="0" dirty="0">
                <a:solidFill>
                  <a:srgbClr val="2D2D2D"/>
                </a:solidFill>
                <a:effectLst/>
                <a:latin typeface="Verdana" panose="020B0604030504040204" pitchFamily="34" charset="0"/>
              </a:rPr>
              <a:t>Linda Waldne</a:t>
            </a:r>
            <a:r>
              <a:rPr lang="sv-SE" b="0" i="0" dirty="0">
                <a:solidFill>
                  <a:srgbClr val="2D2D2D"/>
                </a:solidFill>
                <a:effectLst/>
                <a:latin typeface="Verdana" panose="020B0604030504040204" pitchFamily="34" charset="0"/>
              </a:rPr>
              <a:t>r, är en av BVC:s representanter i hembesöksprogrammet, del i operativ ledning för Backa barnet, Distriktssköterska på BVC i Ystad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B259DE-78EE-4936-B153-A9B9EF9630A5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062928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2868613" y="339725"/>
            <a:ext cx="1601787" cy="9017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>
          <a:xfrm>
            <a:off x="572191" y="1375089"/>
            <a:ext cx="5438140" cy="1058829"/>
          </a:xfrm>
        </p:spPr>
        <p:txBody>
          <a:bodyPr/>
          <a:lstStyle/>
          <a:p>
            <a:r>
              <a:rPr lang="sv-SE" dirty="0"/>
              <a:t>L</a:t>
            </a:r>
          </a:p>
          <a:p>
            <a:r>
              <a:rPr lang="sv-SE" dirty="0"/>
              <a:t>BMM, BVC, barn och elevhälsa, socialtjänst och polis som föreläsare</a:t>
            </a:r>
          </a:p>
          <a:p>
            <a:r>
              <a:rPr lang="sv-SE" dirty="0"/>
              <a:t>Kopplas till behovskompassen och barnens rättigheter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B259DE-78EE-4936-B153-A9B9EF9630A5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350135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2255838" y="344488"/>
            <a:ext cx="2063750" cy="116205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>
          <a:xfrm>
            <a:off x="679767" y="1506538"/>
            <a:ext cx="5438140" cy="1774544"/>
          </a:xfrm>
        </p:spPr>
        <p:txBody>
          <a:bodyPr/>
          <a:lstStyle/>
          <a:p>
            <a:r>
              <a:rPr lang="sv-SE" sz="1100" b="0" dirty="0"/>
              <a:t>C</a:t>
            </a:r>
          </a:p>
          <a:p>
            <a:endParaRPr lang="sv-SE" sz="1100" b="0" dirty="0"/>
          </a:p>
          <a:p>
            <a:r>
              <a:rPr lang="sv-SE" b="0" dirty="0"/>
              <a:t>Arbetssätten syns i fler verksamheter på den </a:t>
            </a:r>
            <a:r>
              <a:rPr lang="sv-SE" b="1" dirty="0"/>
              <a:t>främjande och förebyggande </a:t>
            </a:r>
            <a:r>
              <a:rPr lang="sv-SE" b="0" dirty="0"/>
              <a:t>nivån genom;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b="0" dirty="0"/>
              <a:t>På förskolan används behovskompassen i utvecklingssamtalet, föräldramötet, </a:t>
            </a:r>
            <a:r>
              <a:rPr lang="sv-SE" b="0" dirty="0" err="1"/>
              <a:t>memory</a:t>
            </a:r>
            <a:endParaRPr lang="sv-SE" b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b="0" dirty="0"/>
              <a:t>Skolan använder behovskompassen i hälsosamtalen i förskoleklass, åk 4 och åk 7, klassrumslektioner utifrån barnens rättigheter och behov </a:t>
            </a:r>
            <a:r>
              <a:rPr lang="sv-SE" b="0" dirty="0" err="1"/>
              <a:t>etc</a:t>
            </a:r>
            <a:endParaRPr lang="sv-SE" b="0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B259DE-78EE-4936-B153-A9B9EF9630A5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977514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2168525" y="200025"/>
            <a:ext cx="1852613" cy="10414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>
          <a:xfrm>
            <a:off x="558744" y="1455771"/>
            <a:ext cx="5438140" cy="1731181"/>
          </a:xfrm>
        </p:spPr>
        <p:txBody>
          <a:bodyPr/>
          <a:lstStyle/>
          <a:p>
            <a:r>
              <a:rPr lang="sv-SE" dirty="0"/>
              <a:t>L</a:t>
            </a:r>
          </a:p>
          <a:p>
            <a:r>
              <a:rPr lang="sv-SE" dirty="0" err="1"/>
              <a:t>Tvärproffesionell</a:t>
            </a:r>
            <a:r>
              <a:rPr lang="sv-SE" dirty="0"/>
              <a:t> samverkan; </a:t>
            </a:r>
          </a:p>
          <a:p>
            <a:r>
              <a:rPr lang="sv-SE" dirty="0"/>
              <a:t>- </a:t>
            </a:r>
            <a:r>
              <a:rPr lang="sv-SE" b="1" dirty="0"/>
              <a:t>Hembesöksprogram</a:t>
            </a:r>
          </a:p>
          <a:p>
            <a:r>
              <a:rPr lang="sv-SE" dirty="0"/>
              <a:t>- </a:t>
            </a:r>
            <a:r>
              <a:rPr lang="sv-SE" b="1" dirty="0"/>
              <a:t>Barnteam: </a:t>
            </a:r>
            <a:r>
              <a:rPr lang="sv-SE" dirty="0"/>
              <a:t>vid upptäckt och samverkan behövs kan ett ärende lyftas i Barnteam – biståndslöst stöd</a:t>
            </a:r>
          </a:p>
          <a:p>
            <a:r>
              <a:rPr lang="sv-SE" dirty="0"/>
              <a:t>- </a:t>
            </a:r>
            <a:r>
              <a:rPr lang="sv-SE" b="1" dirty="0"/>
              <a:t>Individuellt barnteam: </a:t>
            </a:r>
            <a:r>
              <a:rPr lang="sv-SE" dirty="0"/>
              <a:t>ett barn som behöver stöd från flera olika verksamheter får sitt eget tvärprofessionella stöd med de personer som behövs och en stödsamordnare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B259DE-78EE-4936-B153-A9B9EF9630A5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107620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2422525" y="142875"/>
            <a:ext cx="1952625" cy="109855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>
          <a:xfrm>
            <a:off x="679767" y="1054705"/>
            <a:ext cx="5438140" cy="4028283"/>
          </a:xfrm>
        </p:spPr>
        <p:txBody>
          <a:bodyPr/>
          <a:lstStyle/>
          <a:p>
            <a:r>
              <a:rPr lang="sv-SE" b="1" dirty="0"/>
              <a:t>L</a:t>
            </a:r>
          </a:p>
          <a:p>
            <a:r>
              <a:rPr lang="sv-SE" b="1" dirty="0"/>
              <a:t>Uppdrag som upptäckare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b="0" dirty="0"/>
              <a:t>Upptäcka barn som behöver stöd och hjälp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b="0" dirty="0"/>
              <a:t>Kan vara vem som</a:t>
            </a:r>
          </a:p>
          <a:p>
            <a:endParaRPr lang="sv-SE" b="1" dirty="0"/>
          </a:p>
          <a:p>
            <a:r>
              <a:rPr lang="sv-SE" b="1" dirty="0"/>
              <a:t>Uppdrag som barnkontakt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Kontakten mellan familj och offentlig verksamhet.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Barn och vårdnadshavare kan</a:t>
            </a:r>
            <a:r>
              <a:rPr lang="sv-SE" baseline="0" dirty="0"/>
              <a:t> </a:t>
            </a:r>
            <a:r>
              <a:rPr lang="sv-SE" dirty="0"/>
              <a:t>vända sig till BK för information och råd,  om de vill lyfta sin oro eller söka hjälp.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Ansvarar för att identifiera och agera utifrån de extra behov av stöd som barn kan ha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Vid behov ta hjälp av andra verksamheter.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Alla barn tilldelas en barnkontakt vid födseln</a:t>
            </a:r>
            <a:r>
              <a:rPr lang="sv-SE" baseline="0" dirty="0"/>
              <a:t> men alla kommer inte att behöva någon</a:t>
            </a:r>
            <a:endParaRPr lang="sv-SE" dirty="0"/>
          </a:p>
          <a:p>
            <a:endParaRPr lang="sv-SE" dirty="0"/>
          </a:p>
          <a:p>
            <a:r>
              <a:rPr lang="sv-SE" b="1" dirty="0"/>
              <a:t>Uppdrag som stödsamordnare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Stödsamordnaren är familjens kontaktperson när det gäller samordnat stöd till barnet.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strukturera stödet och göra verksamheternas olika delar begripliga för barn och familj. </a:t>
            </a:r>
          </a:p>
          <a:p>
            <a:endParaRPr lang="sv-SE" dirty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B259DE-78EE-4936-B153-A9B9EF9630A5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14504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2649538" y="165100"/>
            <a:ext cx="1498600" cy="842963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>
          <a:xfrm>
            <a:off x="545298" y="837207"/>
            <a:ext cx="5438140" cy="3546534"/>
          </a:xfrm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b="1" dirty="0"/>
              <a:t>C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b="1" dirty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 b="1" dirty="0"/>
              <a:t>Behovskompassen</a:t>
            </a:r>
            <a:r>
              <a:rPr lang="sv-SE" dirty="0"/>
              <a:t> är grunden i vårt gemensamma språk och i våra verktyg. Används av alla verksamheter 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 dirty="0"/>
              <a:t>Till behovskompassen finns </a:t>
            </a:r>
            <a:r>
              <a:rPr lang="sv-SE" b="1" dirty="0"/>
              <a:t>upptäckarkort,</a:t>
            </a:r>
            <a:r>
              <a:rPr lang="sv-SE" b="1" baseline="0" dirty="0"/>
              <a:t> </a:t>
            </a:r>
            <a:r>
              <a:rPr lang="sv-SE" b="1" dirty="0"/>
              <a:t>samtalsunderlag</a:t>
            </a:r>
            <a:r>
              <a:rPr lang="sv-SE" dirty="0"/>
              <a:t> och </a:t>
            </a:r>
            <a:r>
              <a:rPr lang="sv-SE" b="1" dirty="0"/>
              <a:t>Samtalskort för barn och vårdnadshavare och skattningsformulär för personal och</a:t>
            </a:r>
            <a:r>
              <a:rPr lang="sv-SE" b="1" baseline="0" dirty="0"/>
              <a:t> fördjupad behovskompass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sv-SE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Fem frågor – analys, </a:t>
            </a:r>
            <a:r>
              <a:rPr lang="sv-S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När upptäckare eller Barnkontakt ska bedöma om den egna verksamheten räcker till för att stödja barnet eller om ytterligare hjälp behövs</a:t>
            </a:r>
          </a:p>
          <a:p>
            <a:r>
              <a:rPr lang="sv-S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av annan verksamhet ställer de sig följande fem frågor:</a:t>
            </a:r>
            <a:r>
              <a:rPr lang="sv-SE" dirty="0"/>
              <a:t>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sv-SE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b="1" dirty="0"/>
              <a:t>Barnplanen</a:t>
            </a:r>
            <a:r>
              <a:rPr lang="sv-SE" dirty="0"/>
              <a:t> är Barnets egen plan med fokus att förstå sin process till stöd. </a:t>
            </a:r>
            <a:br>
              <a:rPr lang="sv-SE" dirty="0"/>
            </a:br>
            <a:r>
              <a:rPr lang="sv-SE" dirty="0"/>
              <a:t>Tanken med barnets plan är att snabbt kunna identifiera behov av extra stöd och därmed kunna sätta in tidiga, samordnade insatser. </a:t>
            </a:r>
            <a:br>
              <a:rPr lang="sv-SE" dirty="0"/>
            </a:br>
            <a:endParaRPr lang="sv-SE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b="1" dirty="0"/>
              <a:t>Offentlighetsdjungeln</a:t>
            </a:r>
            <a:r>
              <a:rPr lang="sv-SE" dirty="0"/>
              <a:t> ska synliggöra för barn, vårdnadshavare och personal var barnet har varit och var de är på väg. 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259DE-78EE-4936-B153-A9B9EF9630A5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187692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1792288" y="246063"/>
            <a:ext cx="2978150" cy="1674812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>
          <a:xfrm>
            <a:off x="679767" y="1920875"/>
            <a:ext cx="5438140" cy="910911"/>
          </a:xfrm>
        </p:spPr>
        <p:txBody>
          <a:bodyPr/>
          <a:lstStyle/>
          <a:p>
            <a:r>
              <a:rPr lang="sv-SE" dirty="0"/>
              <a:t>C</a:t>
            </a:r>
          </a:p>
          <a:p>
            <a:r>
              <a:rPr lang="sv-SE" dirty="0"/>
              <a:t>För de barn som upptäcks och som är i behov av stöd i samverkan ser ni här vår stödprocess, </a:t>
            </a:r>
          </a:p>
          <a:p>
            <a:r>
              <a:rPr lang="sv-SE" dirty="0"/>
              <a:t>Innefattar 8 steg</a:t>
            </a:r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B259DE-78EE-4936-B153-A9B9EF9630A5}" type="slidenum">
              <a:rPr lang="sv-SE" smtClean="0"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950478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2278063" y="407988"/>
            <a:ext cx="2051050" cy="1154112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>
          <a:xfrm>
            <a:off x="584518" y="1401983"/>
            <a:ext cx="5438140" cy="3815476"/>
          </a:xfrm>
        </p:spPr>
        <p:txBody>
          <a:bodyPr/>
          <a:lstStyle/>
          <a:p>
            <a:r>
              <a:rPr lang="sv-SE" dirty="0"/>
              <a:t>C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När vi lyckas med </a:t>
            </a:r>
            <a:r>
              <a:rPr lang="sv-SE" dirty="0" err="1"/>
              <a:t>mindset</a:t>
            </a:r>
            <a:r>
              <a:rPr lang="sv-SE" dirty="0"/>
              <a:t> och kulturförändring och tidigt upptäcker; </a:t>
            </a:r>
          </a:p>
          <a:p>
            <a:endParaRPr lang="sv-SE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Pilot under ett års tid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Polisen upptäckte barnet hemma vid 1,5 års ålder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Kände ingen oro men det fanns ett behov av stöd –upprättade Upptäckarkort med områdena Omsorg, må bra och trygghet inte var till fullo uppfyllda.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BVC kallade till Barnsamtal och fick en ny och bredare syn på barnet behov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Familjen för nu föräldrastöd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sv-SE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I ett annat läge hade polisen gjort en sol 14 anmälan som förmodligen inte lett till utredningen eller stöd, detta belastar systemet onödigt och barnets behov blir inte uppfyllt.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sv-SE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Hoppas detta räcker och ingen fler insatser behövs </a:t>
            </a:r>
          </a:p>
          <a:p>
            <a:endParaRPr lang="sv-SE" dirty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B259DE-78EE-4936-B153-A9B9EF9630A5}" type="slidenum">
              <a:rPr lang="sv-SE" smtClean="0"/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721519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1819275" y="314325"/>
            <a:ext cx="2389188" cy="1344613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>
          <a:xfrm>
            <a:off x="679767" y="1496113"/>
            <a:ext cx="5438140" cy="2443875"/>
          </a:xfrm>
        </p:spPr>
        <p:txBody>
          <a:bodyPr/>
          <a:lstStyle/>
          <a:p>
            <a:r>
              <a:rPr lang="sv-SE" b="0" i="0" dirty="0">
                <a:effectLst/>
                <a:latin typeface="proxima-nova"/>
              </a:rPr>
              <a:t>C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b="0" i="0" dirty="0">
                <a:effectLst/>
                <a:latin typeface="proxima-nova"/>
              </a:rPr>
              <a:t>Arbetar med att utvärdera, analysera och justera modellen. </a:t>
            </a:r>
            <a:br>
              <a:rPr lang="sv-SE" b="0" i="0" dirty="0">
                <a:effectLst/>
                <a:latin typeface="proxima-nova"/>
              </a:rPr>
            </a:br>
            <a:r>
              <a:rPr lang="sv-SE" b="0" i="0" dirty="0">
                <a:effectLst/>
                <a:latin typeface="proxima-nova"/>
              </a:rPr>
              <a:t>Rapportera till </a:t>
            </a:r>
            <a:r>
              <a:rPr lang="sv-SE" b="0" i="0" dirty="0" err="1">
                <a:effectLst/>
                <a:latin typeface="proxima-nova"/>
              </a:rPr>
              <a:t>Vinnova</a:t>
            </a:r>
            <a:r>
              <a:rPr lang="sv-SE" b="0" i="0" dirty="0">
                <a:effectLst/>
                <a:latin typeface="proxima-nova"/>
              </a:rPr>
              <a:t> som finansierar en del av arbetet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b="0" i="0" dirty="0">
                <a:effectLst/>
                <a:latin typeface="proxima-nova"/>
              </a:rPr>
              <a:t>Implementera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b="0" i="0" dirty="0">
                <a:effectLst/>
                <a:latin typeface="proxima-nova"/>
              </a:rPr>
              <a:t>Ny överenskommelse i februari, ger möjlighet för andra kommuner och regioner att gå in i Backa barnet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b="0" i="0" dirty="0">
                <a:effectLst/>
                <a:latin typeface="proxima-nova"/>
              </a:rPr>
              <a:t>Ambition i Ystad att  2025 alla barn Backa barnet barn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b="0" i="0" dirty="0">
                <a:effectLst/>
                <a:latin typeface="proxima-nova"/>
              </a:rPr>
              <a:t>Fortsätter implementera, utbilda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b="0" i="0" dirty="0" err="1">
                <a:effectLst/>
                <a:latin typeface="proxima-nova"/>
              </a:rPr>
              <a:t>Uppskalning</a:t>
            </a:r>
            <a:r>
              <a:rPr lang="sv-SE" b="0" i="0" dirty="0">
                <a:effectLst/>
                <a:latin typeface="proxima-nova"/>
              </a:rPr>
              <a:t>, ny överenskommelse undertecknad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sv-SE" b="0" i="0" dirty="0">
              <a:effectLst/>
              <a:latin typeface="proxima-nova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400" b="1" i="0" dirty="0">
                <a:effectLst/>
                <a:latin typeface="proxima-nova"/>
              </a:rPr>
              <a:t>ALLA BARN; förebyggande och med de som är i behov av stöd och samordnat stöd</a:t>
            </a:r>
            <a:endParaRPr lang="sv-SE" sz="1400" b="1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B259DE-78EE-4936-B153-A9B9EF9630A5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49380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2195513" y="425450"/>
            <a:ext cx="1450975" cy="815975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>
          <a:xfrm>
            <a:off x="453179" y="1326403"/>
            <a:ext cx="5438140" cy="910911"/>
          </a:xfrm>
        </p:spPr>
        <p:txBody>
          <a:bodyPr/>
          <a:lstStyle/>
          <a:p>
            <a:r>
              <a:rPr lang="sv-SE" dirty="0"/>
              <a:t> </a:t>
            </a:r>
          </a:p>
          <a:p>
            <a:r>
              <a:rPr lang="sv-SE" dirty="0"/>
              <a:t>På backabarnet.se finns information och material som uppdateras löpande. 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B259DE-78EE-4936-B153-A9B9EF9630A5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94829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1617663" y="287338"/>
            <a:ext cx="2627312" cy="1477962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>
          <a:xfrm>
            <a:off x="415411" y="1593208"/>
            <a:ext cx="5966852" cy="3569342"/>
          </a:xfrm>
        </p:spPr>
        <p:txBody>
          <a:bodyPr/>
          <a:lstStyle/>
          <a:p>
            <a:r>
              <a:rPr lang="sv-SE" sz="1400" dirty="0"/>
              <a:t>c</a:t>
            </a:r>
          </a:p>
          <a:p>
            <a:endParaRPr lang="sv-SE" sz="1400" i="1" dirty="0"/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sv-SE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Backa barnet </a:t>
            </a:r>
            <a:r>
              <a:rPr lang="sv-SE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bygger på lärdomar från vår </a:t>
            </a:r>
            <a:r>
              <a:rPr lang="sv-SE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förstudie </a:t>
            </a:r>
            <a:br>
              <a:rPr lang="sv-SE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sv-SE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</a:t>
            </a:r>
            <a:r>
              <a:rPr lang="sv-SE" b="1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ela barnet hela dagen</a:t>
            </a:r>
            <a:r>
              <a:rPr lang="sv-SE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</a:t>
            </a:r>
            <a:r>
              <a:rPr lang="sv-SE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genomfördes av Ystad 2018/2019. </a:t>
            </a:r>
            <a:br>
              <a:rPr lang="sv-SE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sv-SE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Skottlandsmodellen står sig i en svensk kontext, med lokala förutsättningar</a:t>
            </a:r>
            <a:br>
              <a:rPr lang="sv-SE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endParaRPr lang="sv-SE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sv-SE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Kartläggning av insatser inom kommun och region+ intervjuer med representanter från aktörerna + barn och </a:t>
            </a:r>
            <a:r>
              <a:rPr lang="sv-SE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vh</a:t>
            </a:r>
            <a:r>
              <a:rPr lang="sv-SE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  <a:r>
              <a:rPr lang="en-US" b="0" i="0" dirty="0">
                <a:solidFill>
                  <a:srgbClr val="444444"/>
                </a:solidFill>
                <a:effectLst/>
                <a:latin typeface="Calibri" panose="020F0502020204030204" pitchFamily="34" charset="0"/>
              </a:rPr>
              <a:t>​</a:t>
            </a:r>
            <a:br>
              <a:rPr lang="en-US" b="0" i="0" dirty="0">
                <a:solidFill>
                  <a:srgbClr val="444444"/>
                </a:solidFill>
                <a:effectLst/>
                <a:latin typeface="Calibri" panose="020F0502020204030204" pitchFamily="34" charset="0"/>
              </a:rPr>
            </a:br>
            <a:endParaRPr lang="en-US" b="0" i="0" dirty="0">
              <a:solidFill>
                <a:srgbClr val="444444"/>
              </a:solidFill>
              <a:effectLst/>
              <a:latin typeface="Calibri" panose="020F0502020204030204" pitchFamily="34" charset="0"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sv-SE" b="0" i="0" dirty="0">
                <a:solidFill>
                  <a:srgbClr val="444444"/>
                </a:solidFill>
                <a:effectLst/>
                <a:latin typeface="Calibri Light" panose="020F0302020204030204" pitchFamily="34" charset="0"/>
              </a:rPr>
              <a:t>​</a:t>
            </a:r>
            <a:r>
              <a:rPr lang="sv-SE" b="0" i="0" u="none" strike="noStrike" dirty="0">
                <a:solidFill>
                  <a:srgbClr val="000000"/>
                </a:solidFill>
                <a:effectLst/>
                <a:latin typeface="Calibri Light" panose="020F0302020204030204" pitchFamily="34" charset="0"/>
              </a:rPr>
              <a:t>En del av arbetet med förstudien var resan till Skottland – GIRFEC - för att få</a:t>
            </a:r>
            <a:r>
              <a:rPr lang="sv-SE" b="1" i="0" u="none" strike="noStrike" dirty="0">
                <a:solidFill>
                  <a:srgbClr val="000000"/>
                </a:solidFill>
                <a:effectLst/>
                <a:latin typeface="Calibri Light" panose="020F0302020204030204" pitchFamily="34" charset="0"/>
              </a:rPr>
              <a:t> känslan </a:t>
            </a:r>
            <a:r>
              <a:rPr lang="sv-SE" b="0" i="0" u="none" strike="noStrike" dirty="0">
                <a:solidFill>
                  <a:srgbClr val="000000"/>
                </a:solidFill>
                <a:effectLst/>
                <a:latin typeface="Calibri Light" panose="020F0302020204030204" pitchFamily="34" charset="0"/>
              </a:rPr>
              <a:t>och</a:t>
            </a:r>
            <a:r>
              <a:rPr lang="sv-SE" b="1" i="0" u="none" strike="noStrike" dirty="0">
                <a:solidFill>
                  <a:srgbClr val="000000"/>
                </a:solidFill>
                <a:effectLst/>
                <a:latin typeface="Calibri Light" panose="020F0302020204030204" pitchFamily="34" charset="0"/>
              </a:rPr>
              <a:t> </a:t>
            </a:r>
            <a:r>
              <a:rPr lang="sv-SE" b="1" i="0" u="none" strike="noStrike" dirty="0" err="1">
                <a:solidFill>
                  <a:srgbClr val="000000"/>
                </a:solidFill>
                <a:effectLst/>
                <a:latin typeface="Calibri Light" panose="020F0302020204030204" pitchFamily="34" charset="0"/>
              </a:rPr>
              <a:t>mindsetet</a:t>
            </a:r>
            <a:r>
              <a:rPr lang="sv-SE" b="0" i="0" u="none" strike="noStrike" dirty="0">
                <a:solidFill>
                  <a:srgbClr val="000000"/>
                </a:solidFill>
                <a:effectLst/>
                <a:latin typeface="Calibri Light" panose="020F0302020204030204" pitchFamily="34" charset="0"/>
              </a:rPr>
              <a:t> </a:t>
            </a:r>
            <a:endParaRPr lang="sv-SE" dirty="0">
              <a:solidFill>
                <a:srgbClr val="000000"/>
              </a:solidFill>
              <a:latin typeface="Calibri Light" panose="020F0302020204030204" pitchFamily="34" charset="0"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sv-SE" b="1" i="0" u="none" strike="noStrike" dirty="0">
                <a:solidFill>
                  <a:srgbClr val="000000"/>
                </a:solidFill>
                <a:effectLst/>
                <a:latin typeface="Calibri Light" panose="020F0302020204030204" pitchFamily="34" charset="0"/>
              </a:rPr>
              <a:t>Kulturförändring</a:t>
            </a:r>
            <a:r>
              <a:rPr lang="sv-SE" b="0" i="0" u="none" strike="noStrike" dirty="0">
                <a:solidFill>
                  <a:srgbClr val="000000"/>
                </a:solidFill>
                <a:effectLst/>
                <a:latin typeface="Calibri Light" panose="020F0302020204030204" pitchFamily="34" charset="0"/>
              </a:rPr>
              <a:t> som enar oss , </a:t>
            </a:r>
            <a:br>
              <a:rPr lang="sv-SE" b="0" i="0" u="none" strike="noStrike" dirty="0">
                <a:solidFill>
                  <a:srgbClr val="000000"/>
                </a:solidFill>
                <a:effectLst/>
                <a:latin typeface="Calibri Light" panose="020F0302020204030204" pitchFamily="34" charset="0"/>
              </a:rPr>
            </a:br>
            <a:endParaRPr lang="sv-SE" b="0" i="0" u="none" strike="noStrike" dirty="0">
              <a:solidFill>
                <a:srgbClr val="000000"/>
              </a:solidFill>
              <a:effectLst/>
              <a:latin typeface="Calibri Light" panose="020F0302020204030204" pitchFamily="34" charset="0"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sv-SE" b="1" i="0" u="none" strike="noStrike" dirty="0">
                <a:solidFill>
                  <a:srgbClr val="000000"/>
                </a:solidFill>
                <a:effectLst/>
                <a:latin typeface="Calibri Light" panose="020F0302020204030204" pitchFamily="34" charset="0"/>
              </a:rPr>
              <a:t>Ville bygga en Modell -  skapar inte detta av sig själv men tror </a:t>
            </a:r>
            <a:r>
              <a:rPr lang="sv-SE" b="0" i="0" u="none" strike="noStrike" dirty="0">
                <a:solidFill>
                  <a:srgbClr val="000000"/>
                </a:solidFill>
                <a:effectLst/>
                <a:latin typeface="Calibri Light" panose="020F0302020204030204" pitchFamily="34" charset="0"/>
              </a:rPr>
              <a:t>den kan ge de effekterna</a:t>
            </a:r>
            <a:br>
              <a:rPr lang="sv-SE" b="0" i="0" u="none" strike="noStrike" dirty="0">
                <a:solidFill>
                  <a:srgbClr val="000000"/>
                </a:solidFill>
                <a:effectLst/>
                <a:latin typeface="Calibri Light" panose="020F0302020204030204" pitchFamily="34" charset="0"/>
              </a:rPr>
            </a:br>
            <a:r>
              <a:rPr lang="sv-SE" b="0" i="0" u="none" strike="noStrike" dirty="0">
                <a:solidFill>
                  <a:srgbClr val="000000"/>
                </a:solidFill>
                <a:effectLst/>
                <a:latin typeface="Calibri Light" panose="020F0302020204030204" pitchFamily="34" charset="0"/>
              </a:rPr>
              <a:t> </a:t>
            </a:r>
            <a:r>
              <a:rPr lang="en-US" b="0" i="0" dirty="0">
                <a:solidFill>
                  <a:srgbClr val="444444"/>
                </a:solidFill>
                <a:effectLst/>
                <a:latin typeface="Calibri Light" panose="020F0302020204030204" pitchFamily="34" charset="0"/>
              </a:rPr>
              <a:t>​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sv-SE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Gemensamt ägande mellan POLISEN nationellt !!!!, Ystads kommun och region Skåne</a:t>
            </a:r>
            <a:r>
              <a:rPr lang="sv-SE" b="1" i="0" dirty="0">
                <a:solidFill>
                  <a:srgbClr val="444444"/>
                </a:solidFill>
                <a:effectLst/>
                <a:latin typeface="Calibri" panose="020F0502020204030204" pitchFamily="34" charset="0"/>
              </a:rPr>
              <a:t>​ 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endParaRPr lang="sv-SE" b="1" i="0" dirty="0">
              <a:effectLst/>
              <a:latin typeface="Calibri" panose="020F0502020204030204" pitchFamily="34" charset="0"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sv-SE" b="1" i="0" dirty="0">
                <a:effectLst/>
                <a:latin typeface="Calibri" panose="020F0502020204030204" pitchFamily="34" charset="0"/>
              </a:rPr>
              <a:t>NYTT NAMN - BACKA BARNET</a:t>
            </a:r>
          </a:p>
          <a:p>
            <a:pPr algn="l" rtl="0" fontAlgn="base"/>
            <a:r>
              <a:rPr lang="sv-SE" sz="1800" b="0" i="0" dirty="0">
                <a:solidFill>
                  <a:srgbClr val="444444"/>
                </a:solidFill>
                <a:effectLst/>
                <a:latin typeface="Calibri" panose="020F0502020204030204" pitchFamily="34" charset="0"/>
              </a:rPr>
              <a:t>​</a:t>
            </a:r>
            <a:endParaRPr lang="sv-SE" b="0" i="0" dirty="0">
              <a:solidFill>
                <a:srgbClr val="444444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B259DE-78EE-4936-B153-A9B9EF9630A5}" type="slidenum">
              <a:rPr lang="sv-SE" smtClean="0"/>
              <a:t>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797893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1457325" y="242888"/>
            <a:ext cx="2617788" cy="14732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>
          <a:xfrm>
            <a:off x="295275" y="1789706"/>
            <a:ext cx="5438140" cy="2699370"/>
          </a:xfrm>
        </p:spPr>
        <p:txBody>
          <a:bodyPr/>
          <a:lstStyle/>
          <a:p>
            <a:pPr marL="0" indent="0" algn="l" fontAlgn="t">
              <a:buFont typeface="Arial" panose="020B0604020202020204" pitchFamily="34" charset="0"/>
              <a:buNone/>
            </a:pPr>
            <a:r>
              <a:rPr lang="sv-SE" b="0" i="0" dirty="0">
                <a:solidFill>
                  <a:srgbClr val="2D2D2D"/>
                </a:solidFill>
                <a:effectLst/>
                <a:latin typeface="Verdana" panose="020B0604030504040204" pitchFamily="34" charset="0"/>
              </a:rPr>
              <a:t>c</a:t>
            </a:r>
          </a:p>
          <a:p>
            <a:pPr marL="171450" indent="-171450" algn="l" fontAlgn="t">
              <a:buFont typeface="Arial" panose="020B0604020202020204" pitchFamily="34" charset="0"/>
              <a:buChar char="•"/>
            </a:pPr>
            <a:r>
              <a:rPr lang="sv-SE" b="0" i="0" dirty="0">
                <a:solidFill>
                  <a:srgbClr val="2D2D2D"/>
                </a:solidFill>
                <a:effectLst/>
                <a:latin typeface="+mj-lt"/>
              </a:rPr>
              <a:t>Samverkan mellan </a:t>
            </a:r>
            <a:r>
              <a:rPr lang="sv-SE" b="1" i="0" dirty="0">
                <a:solidFill>
                  <a:srgbClr val="2D2D2D"/>
                </a:solidFill>
                <a:effectLst/>
                <a:latin typeface="+mj-lt"/>
              </a:rPr>
              <a:t>Barnmorskemottagningen, BVC, förskolan, skolan, barn- och elevhälsan, första linjen, barn och ungdomshabiliteringen, BUP, socialtjänsten och polisen i Ystad</a:t>
            </a:r>
          </a:p>
          <a:p>
            <a:pPr marL="171450" indent="-171450" algn="l" fontAlgn="t">
              <a:buFont typeface="Arial" panose="020B0604020202020204" pitchFamily="34" charset="0"/>
              <a:buChar char="•"/>
            </a:pPr>
            <a:endParaRPr lang="sv-SE" b="0" i="0" dirty="0">
              <a:solidFill>
                <a:srgbClr val="2D2D2D"/>
              </a:solidFill>
              <a:effectLst/>
              <a:latin typeface="+mj-lt"/>
            </a:endParaRPr>
          </a:p>
          <a:p>
            <a:pPr marL="171450" indent="-171450" algn="l" fontAlgn="t">
              <a:buFont typeface="Arial" panose="020B0604020202020204" pitchFamily="34" charset="0"/>
              <a:buChar char="•"/>
            </a:pPr>
            <a:r>
              <a:rPr lang="sv-SE" b="1" i="0" dirty="0">
                <a:solidFill>
                  <a:srgbClr val="2D2D2D"/>
                </a:solidFill>
                <a:effectLst/>
                <a:latin typeface="+mj-lt"/>
              </a:rPr>
              <a:t>Organisera</a:t>
            </a:r>
            <a:r>
              <a:rPr lang="sv-SE" b="0" i="0" dirty="0">
                <a:solidFill>
                  <a:srgbClr val="2D2D2D"/>
                </a:solidFill>
                <a:effectLst/>
                <a:latin typeface="+mj-lt"/>
              </a:rPr>
              <a:t>s så här</a:t>
            </a:r>
          </a:p>
          <a:p>
            <a:pPr marL="171450" indent="-171450" algn="l" fontAlgn="t">
              <a:buFont typeface="Arial" panose="020B0604020202020204" pitchFamily="34" charset="0"/>
              <a:buChar char="•"/>
            </a:pPr>
            <a:endParaRPr lang="sv-SE" b="0" i="0" dirty="0">
              <a:solidFill>
                <a:srgbClr val="2D2D2D"/>
              </a:solidFill>
              <a:effectLst/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>
                <a:latin typeface="+mj-lt"/>
                <a:ea typeface="Verdana" panose="020B0604030504040204" pitchFamily="34" charset="0"/>
              </a:rPr>
              <a:t>Pilot: källan </a:t>
            </a:r>
            <a:r>
              <a:rPr lang="sv-SE" b="1" dirty="0">
                <a:latin typeface="+mj-lt"/>
                <a:ea typeface="Verdana" panose="020B0604030504040204" pitchFamily="34" charset="0"/>
              </a:rPr>
              <a:t>förskola,</a:t>
            </a:r>
            <a:r>
              <a:rPr lang="sv-SE" dirty="0">
                <a:latin typeface="+mj-lt"/>
                <a:ea typeface="Verdana" panose="020B0604030504040204" pitchFamily="34" charset="0"/>
              </a:rPr>
              <a:t> backa </a:t>
            </a:r>
            <a:r>
              <a:rPr lang="sv-SE" b="1" dirty="0">
                <a:latin typeface="+mj-lt"/>
                <a:ea typeface="Verdana" panose="020B0604030504040204" pitchFamily="34" charset="0"/>
              </a:rPr>
              <a:t>skola och Norreportskolan </a:t>
            </a:r>
            <a:r>
              <a:rPr lang="sv-SE" dirty="0">
                <a:latin typeface="+mj-lt"/>
                <a:ea typeface="Verdana" panose="020B0604030504040204" pitchFamily="34" charset="0"/>
              </a:rPr>
              <a:t>och </a:t>
            </a:r>
            <a:r>
              <a:rPr lang="sv-SE" b="1" dirty="0">
                <a:latin typeface="+mj-lt"/>
                <a:ea typeface="Verdana" panose="020B0604030504040204" pitchFamily="34" charset="0"/>
              </a:rPr>
              <a:t>alla verksamheter som har barn kopplade till pilotverksamheter </a:t>
            </a:r>
            <a:r>
              <a:rPr lang="sv-SE" dirty="0">
                <a:latin typeface="+mj-lt"/>
                <a:ea typeface="Verdana" panose="020B0604030504040204" pitchFamily="34" charset="0"/>
              </a:rPr>
              <a:t>under hösten börjar utbildning av alla förskolor och skolor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B259DE-78EE-4936-B153-A9B9EF9630A5}" type="slidenum">
              <a:rPr lang="sv-SE" smtClean="0"/>
              <a:t>3</a:t>
            </a:fld>
            <a:endParaRPr lang="sv-SE" dirty="0"/>
          </a:p>
        </p:txBody>
      </p:sp>
      <p:sp>
        <p:nvSpPr>
          <p:cNvPr id="5" name="Pil: höger 4">
            <a:extLst>
              <a:ext uri="{FF2B5EF4-FFF2-40B4-BE49-F238E27FC236}">
                <a16:creationId xmlns:a16="http://schemas.microsoft.com/office/drawing/2014/main" id="{BBAE2A20-EBCF-4C7C-9744-03624BD6E897}"/>
              </a:ext>
            </a:extLst>
          </p:cNvPr>
          <p:cNvSpPr/>
          <p:nvPr/>
        </p:nvSpPr>
        <p:spPr>
          <a:xfrm rot="16200000">
            <a:off x="1615532" y="2645000"/>
            <a:ext cx="404004" cy="2990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543595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1231900" y="449263"/>
            <a:ext cx="3895725" cy="219075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>
          <a:xfrm>
            <a:off x="460375" y="2900706"/>
            <a:ext cx="5438140" cy="628523"/>
          </a:xfrm>
        </p:spPr>
        <p:txBody>
          <a:bodyPr/>
          <a:lstStyle/>
          <a:p>
            <a:r>
              <a:rPr lang="sv-SE" dirty="0"/>
              <a:t>L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B259DE-78EE-4936-B153-A9B9EF9630A5}" type="slidenum">
              <a:rPr lang="sv-SE" smtClean="0"/>
              <a:t>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028703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2257425" y="379413"/>
            <a:ext cx="1852613" cy="10414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>
          <a:xfrm>
            <a:off x="515415" y="1299939"/>
            <a:ext cx="5438140" cy="4124759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b="1" dirty="0"/>
              <a:t>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b="1" dirty="0"/>
              <a:t>VARFÖR BACKA BARNET??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b="1" dirty="0"/>
              <a:t>En oönskad tidslinje för ett barn 7 år gammalt!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/>
              <a:t>Bottenlinjen</a:t>
            </a:r>
            <a:r>
              <a:rPr lang="sv-SE" baseline="0" dirty="0"/>
              <a:t> är </a:t>
            </a:r>
            <a:r>
              <a:rPr lang="sv-SE" dirty="0"/>
              <a:t>BVC, förskola och skola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sv-SE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Under sina första 7 år i livet…..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sv-SE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Detta är inte ett fungerade system… detta är de barnen vi säger ”</a:t>
            </a:r>
            <a:r>
              <a:rPr lang="sv-SE" b="1" dirty="0"/>
              <a:t>Det visste vi om Albin när han gick i förskolan”. </a:t>
            </a:r>
            <a:br>
              <a:rPr lang="sv-SE" dirty="0"/>
            </a:br>
            <a:r>
              <a:rPr lang="sv-SE" dirty="0"/>
              <a:t>- Varför då - jo för att vi vet att detta kommer leda till</a:t>
            </a:r>
            <a:br>
              <a:rPr lang="sv-SE" dirty="0"/>
            </a:br>
            <a:r>
              <a:rPr lang="sv-SE" b="1" dirty="0"/>
              <a:t> personligt lidande, skolmisslyckande, utanförskap, kriminalitet, drogmissbruk, psykiska sjukdom, skadegörelse</a:t>
            </a:r>
            <a:br>
              <a:rPr lang="sv-SE" dirty="0"/>
            </a:br>
            <a:endParaRPr lang="sv-SE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Dessa barnen kommer </a:t>
            </a:r>
            <a:r>
              <a:rPr lang="sv-SE" b="1" dirty="0"/>
              <a:t>vi alla stöta på någonstans </a:t>
            </a:r>
            <a:r>
              <a:rPr lang="sv-SE" dirty="0"/>
              <a:t>i våra verksamheter!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sv-SE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sv-SE" dirty="0"/>
              <a:t>Systemet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b="1" dirty="0"/>
              <a:t>Minskar tilliten till offentlig sektor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b="1" dirty="0"/>
              <a:t>Minskar tilliten mellan professioner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b="1" dirty="0"/>
              <a:t>Ökade belastning av samhällets resurser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b="1" dirty="0"/>
              <a:t>Köer till verksamheter </a:t>
            </a:r>
            <a:r>
              <a:rPr lang="sv-SE" dirty="0"/>
              <a:t>och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b="1" dirty="0"/>
              <a:t>arbetsmiljö där ingen vill arbeta</a:t>
            </a:r>
          </a:p>
          <a:p>
            <a:endParaRPr lang="sv-SE" dirty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B259DE-78EE-4936-B153-A9B9EF9630A5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274516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1765300" y="219075"/>
            <a:ext cx="2484438" cy="13970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>
          <a:xfrm>
            <a:off x="518403" y="1751607"/>
            <a:ext cx="5438140" cy="1838758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Vår gemensamma modell; </a:t>
            </a: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-Modellen </a:t>
            </a:r>
            <a:r>
              <a:rPr lang="sv-SE" sz="12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bygger på behovskompassen </a:t>
            </a:r>
            <a:r>
              <a:rPr lang="sv-SE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som står för barnens rättigheter och behov av omsorg, trygghet, att må bra, fritid, tillhörighet, ansvarstagande, respekteras, utvecklas.</a:t>
            </a: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 sz="12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Grunden för att barnet ska få bästa möjliga start  i livet</a:t>
            </a:r>
          </a:p>
          <a:p>
            <a:endParaRPr lang="sv-SE" dirty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259DE-78EE-4936-B153-A9B9EF9630A5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02765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1511300" y="204788"/>
            <a:ext cx="3249613" cy="1827212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>
          <a:xfrm>
            <a:off x="520415" y="1909388"/>
            <a:ext cx="5438140" cy="1990165"/>
          </a:xfrm>
        </p:spPr>
        <p:txBody>
          <a:bodyPr/>
          <a:lstStyle/>
          <a:p>
            <a:r>
              <a:rPr lang="sv-SE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</a:t>
            </a:r>
          </a:p>
          <a:p>
            <a:endParaRPr lang="sv-SE" sz="12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Backa barnet tar sin utgångspunkt i fyra vägledande principer. </a:t>
            </a:r>
            <a:br>
              <a:rPr lang="sv-SE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sv-SE" sz="1200" dirty="0">
                <a:solidFill>
                  <a:srgbClr val="003DA5"/>
                </a:solidFill>
                <a:latin typeface="Filson Pro Medium" pitchFamily="50" charset="0"/>
              </a:rPr>
              <a:t>Aldrig för tidigt – aldrig för sent</a:t>
            </a:r>
            <a:br>
              <a:rPr lang="sv-SE" sz="1200" dirty="0">
                <a:solidFill>
                  <a:srgbClr val="003DA5"/>
                </a:solidFill>
                <a:latin typeface="Filson Pro Medium" pitchFamily="50" charset="0"/>
              </a:rPr>
            </a:br>
            <a:r>
              <a:rPr lang="sv-SE" sz="1200" dirty="0">
                <a:solidFill>
                  <a:srgbClr val="003DA5"/>
                </a:solidFill>
                <a:latin typeface="Filson Pro Medium" pitchFamily="50" charset="0"/>
              </a:rPr>
              <a:t>Barnets bästa i fokus</a:t>
            </a:r>
          </a:p>
          <a:p>
            <a:r>
              <a:rPr lang="sv-SE" sz="1200" dirty="0">
                <a:solidFill>
                  <a:srgbClr val="003DA5"/>
                </a:solidFill>
                <a:latin typeface="Filson Pro Medium" pitchFamily="50" charset="0"/>
              </a:rPr>
              <a:t>    Allt hänger ihop, </a:t>
            </a:r>
            <a:br>
              <a:rPr lang="sv-SE" sz="1200" dirty="0">
                <a:solidFill>
                  <a:srgbClr val="003DA5"/>
                </a:solidFill>
                <a:latin typeface="Filson Pro Medium" pitchFamily="50" charset="0"/>
              </a:rPr>
            </a:br>
            <a:r>
              <a:rPr lang="sv-SE" sz="1200" dirty="0">
                <a:solidFill>
                  <a:srgbClr val="003DA5"/>
                </a:solidFill>
                <a:latin typeface="Filson Pro Medium" pitchFamily="50" charset="0"/>
              </a:rPr>
              <a:t>    Ett barn, en plan 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Dessa bygger på värderingar som går i linje med aktuell forskning, lagstiftning och praxis. Syftet är att dessa ska enas oss och bidra till det synsätt som ska prägla allt arbete inom Backa barnet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B259DE-78EE-4936-B153-A9B9EF9630A5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307508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1711325" y="233363"/>
            <a:ext cx="2873375" cy="1616075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>
          <a:xfrm>
            <a:off x="525463" y="2087783"/>
            <a:ext cx="5438140" cy="1973229"/>
          </a:xfrm>
        </p:spPr>
        <p:txBody>
          <a:bodyPr/>
          <a:lstStyle/>
          <a:p>
            <a:r>
              <a:rPr lang="sv-SE" dirty="0"/>
              <a:t>L</a:t>
            </a:r>
          </a:p>
          <a:p>
            <a:r>
              <a:rPr lang="sv-SE" dirty="0"/>
              <a:t>Främjande och Förebyggande nivån,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På BMM syns behovskompassen i inskrivningssamtal, återbesök och i föräldragrupper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På BVC syns behovskompassen i besöken, i barnboken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Hembesöksprogrammet tillsammans BMM; BVC och föräldrastödjare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Utgår från behovskompassen i en blomma som definierar områdena utifrån den situation där barn och vårdnadshavare befinner sig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B259DE-78EE-4936-B153-A9B9EF9630A5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789093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2411413" y="300038"/>
            <a:ext cx="1973262" cy="1109662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>
          <a:xfrm>
            <a:off x="562666" y="1263030"/>
            <a:ext cx="5438140" cy="3196911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sv-SE" sz="1200" dirty="0">
                <a:solidFill>
                  <a:srgbClr val="0050AB"/>
                </a:solidFill>
              </a:rPr>
              <a:t>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sv-SE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200" dirty="0"/>
              <a:t>Målgrupp; först-föderskor eller första väntade barnet i Sverige med barn upp till 5 år!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 sz="1200" dirty="0"/>
              <a:t>Två delar; hembesök och samverkan utanför hemmen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2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Hembesöken: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 sz="1200" dirty="0"/>
              <a:t>6 hembesök från nyfödd tom att barnet är 2,5 år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 dirty="0"/>
              <a:t>Varje besök sker av två professioner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sv-SE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dirty="0">
                <a:effectLst/>
              </a:rPr>
              <a:t>” </a:t>
            </a:r>
            <a:r>
              <a:rPr lang="en-US" sz="1200" dirty="0" err="1">
                <a:effectLst/>
              </a:rPr>
              <a:t>så</a:t>
            </a:r>
            <a:r>
              <a:rPr lang="en-US" sz="1200" dirty="0">
                <a:effectLst/>
              </a:rPr>
              <a:t> bra </a:t>
            </a:r>
            <a:r>
              <a:rPr lang="en-US" sz="1200" dirty="0" err="1">
                <a:effectLst/>
              </a:rPr>
              <a:t>att</a:t>
            </a:r>
            <a:r>
              <a:rPr lang="en-US" sz="1200" dirty="0">
                <a:effectLst/>
              </a:rPr>
              <a:t> </a:t>
            </a:r>
            <a:r>
              <a:rPr lang="en-US" sz="1200" dirty="0" err="1">
                <a:effectLst/>
              </a:rPr>
              <a:t>ni</a:t>
            </a:r>
            <a:r>
              <a:rPr lang="en-US" sz="1200" dirty="0">
                <a:effectLst/>
              </a:rPr>
              <a:t> ger </a:t>
            </a:r>
            <a:r>
              <a:rPr lang="en-US" sz="1200" dirty="0" err="1">
                <a:effectLst/>
              </a:rPr>
              <a:t>stödet</a:t>
            </a:r>
            <a:r>
              <a:rPr lang="en-US" sz="1200" dirty="0">
                <a:effectLst/>
              </a:rPr>
              <a:t> till </a:t>
            </a:r>
            <a:r>
              <a:rPr lang="en-US" sz="1200" dirty="0" err="1">
                <a:effectLst/>
              </a:rPr>
              <a:t>alla</a:t>
            </a:r>
            <a:r>
              <a:rPr lang="en-US" sz="1200" dirty="0">
                <a:effectLst/>
              </a:rPr>
              <a:t> – för </a:t>
            </a:r>
            <a:r>
              <a:rPr lang="en-US" sz="1200" dirty="0" err="1">
                <a:effectLst/>
              </a:rPr>
              <a:t>även</a:t>
            </a:r>
            <a:r>
              <a:rPr lang="en-US" sz="1200" dirty="0">
                <a:effectLst/>
              </a:rPr>
              <a:t> om vi </a:t>
            </a:r>
            <a:r>
              <a:rPr lang="en-US" sz="1200" dirty="0" err="1">
                <a:effectLst/>
              </a:rPr>
              <a:t>inte</a:t>
            </a:r>
            <a:r>
              <a:rPr lang="en-US" sz="1200" dirty="0">
                <a:effectLst/>
              </a:rPr>
              <a:t> </a:t>
            </a:r>
            <a:r>
              <a:rPr lang="en-US" sz="1200" dirty="0" err="1">
                <a:effectLst/>
              </a:rPr>
              <a:t>har</a:t>
            </a:r>
            <a:r>
              <a:rPr lang="en-US" sz="1200" dirty="0">
                <a:effectLst/>
              </a:rPr>
              <a:t> problem nu </a:t>
            </a:r>
            <a:r>
              <a:rPr lang="en-US" sz="1200" dirty="0" err="1">
                <a:effectLst/>
              </a:rPr>
              <a:t>så</a:t>
            </a:r>
            <a:r>
              <a:rPr lang="en-US" sz="1200" dirty="0">
                <a:effectLst/>
              </a:rPr>
              <a:t> vet man </a:t>
            </a:r>
            <a:r>
              <a:rPr lang="en-US" sz="1200" dirty="0" err="1">
                <a:effectLst/>
              </a:rPr>
              <a:t>ju</a:t>
            </a:r>
            <a:r>
              <a:rPr lang="en-US" sz="1200" dirty="0">
                <a:effectLst/>
              </a:rPr>
              <a:t> </a:t>
            </a:r>
            <a:r>
              <a:rPr lang="en-US" sz="1200" dirty="0" err="1">
                <a:effectLst/>
              </a:rPr>
              <a:t>aldrig</a:t>
            </a:r>
            <a:r>
              <a:rPr lang="en-US" sz="1200" dirty="0">
                <a:effectLst/>
              </a:rPr>
              <a:t> </a:t>
            </a:r>
            <a:r>
              <a:rPr lang="en-US" sz="1200" dirty="0" err="1">
                <a:effectLst/>
              </a:rPr>
              <a:t>vad</a:t>
            </a:r>
            <a:r>
              <a:rPr lang="en-US" sz="1200" dirty="0">
                <a:effectLst/>
              </a:rPr>
              <a:t> </a:t>
            </a:r>
            <a:r>
              <a:rPr lang="en-US" sz="1200" dirty="0" err="1">
                <a:effectLst/>
              </a:rPr>
              <a:t>som</a:t>
            </a:r>
            <a:r>
              <a:rPr lang="en-US" sz="1200" dirty="0">
                <a:effectLst/>
              </a:rPr>
              <a:t> </a:t>
            </a:r>
            <a:r>
              <a:rPr lang="en-US" sz="1200" dirty="0" err="1">
                <a:effectLst/>
              </a:rPr>
              <a:t>händer</a:t>
            </a:r>
            <a:r>
              <a:rPr lang="en-US" sz="1200" dirty="0">
                <a:effectLst/>
              </a:rPr>
              <a:t> </a:t>
            </a:r>
            <a:r>
              <a:rPr lang="en-US" sz="1200" dirty="0" err="1">
                <a:effectLst/>
              </a:rPr>
              <a:t>framöver</a:t>
            </a:r>
            <a:endParaRPr lang="sv-SE" sz="1200" dirty="0"/>
          </a:p>
          <a:p>
            <a:r>
              <a:rPr lang="sv-SE" dirty="0"/>
              <a:t>”Skönt att få besök hemma”</a:t>
            </a:r>
          </a:p>
          <a:p>
            <a:r>
              <a:rPr lang="sv-SE" dirty="0"/>
              <a:t>”känns skönt att få prata igenom förlossningen, prata bristning, amning”</a:t>
            </a:r>
          </a:p>
          <a:p>
            <a:r>
              <a:rPr lang="sv-SE" dirty="0"/>
              <a:t>”Känns lyxigt att ni kommer hem båda två”</a:t>
            </a:r>
          </a:p>
          <a:p>
            <a:r>
              <a:rPr lang="sv-SE" dirty="0"/>
              <a:t>”Vi är tacksamma för allt stöd”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sv-SE" sz="1200" dirty="0">
              <a:solidFill>
                <a:srgbClr val="0050AB"/>
              </a:solidFill>
              <a:latin typeface="Filson Pro Book" panose="0200000000000000000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200" dirty="0">
              <a:solidFill>
                <a:srgbClr val="0050AB"/>
              </a:solidFill>
              <a:latin typeface="Filson Pro Book" panose="0200000000000000000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200" dirty="0">
              <a:solidFill>
                <a:srgbClr val="0050AB"/>
              </a:solidFill>
              <a:latin typeface="Filson Pro Book" panose="02000000000000000000" charset="0"/>
            </a:endParaRPr>
          </a:p>
          <a:p>
            <a:endParaRPr lang="sv-SE" dirty="0"/>
          </a:p>
          <a:p>
            <a:pPr marL="171450" indent="-171450">
              <a:buFontTx/>
              <a:buChar char="-"/>
            </a:pP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B259DE-78EE-4936-B153-A9B9EF9630A5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353142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844B686-8569-4A89-8DD2-6BC18A68B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152786"/>
            <a:ext cx="10515600" cy="2238807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70C3E346-F0DD-43A4-AF21-6BF8076CDC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770445"/>
            <a:ext cx="10515600" cy="125438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BB1E862-80AE-4409-8DE6-D1503F5CE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628C8-33F5-4B6A-912A-1A34936654BF}" type="datetimeFigureOut">
              <a:rPr lang="sv-SE" smtClean="0"/>
              <a:t>2022-06-14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047A650C-845B-4455-BB79-34CE7E76C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5A1111A-C6FD-4FCF-B9BB-8FFB096DA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FA894-DA4B-4459-B0E7-FB7CBFD15BFE}" type="slidenum">
              <a:rPr lang="sv-SE" smtClean="0"/>
              <a:t>‹#›</a:t>
            </a:fld>
            <a:endParaRPr lang="sv-SE"/>
          </a:p>
        </p:txBody>
      </p:sp>
      <p:pic>
        <p:nvPicPr>
          <p:cNvPr id="10" name="Bildobjekt 9" descr="En bild som visar ritning&#10;&#10;Automatiskt genererad beskrivning">
            <a:extLst>
              <a:ext uri="{FF2B5EF4-FFF2-40B4-BE49-F238E27FC236}">
                <a16:creationId xmlns:a16="http://schemas.microsoft.com/office/drawing/2014/main" id="{FDA6029B-1694-4878-A608-950A0927BB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5447" y="4499575"/>
            <a:ext cx="395221" cy="395221"/>
          </a:xfrm>
          <a:prstGeom prst="rect">
            <a:avLst/>
          </a:prstGeom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A4C6D479-A637-4D11-9CF6-8EE28D1F75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7050" y="1560593"/>
            <a:ext cx="1717123" cy="2938982"/>
          </a:xfrm>
          <a:prstGeom prst="rect">
            <a:avLst/>
          </a:prstGeom>
        </p:spPr>
      </p:pic>
      <p:pic>
        <p:nvPicPr>
          <p:cNvPr id="14" name="Bildobjekt 13" descr="En bild som visar ritning&#10;&#10;Automatiskt genererad beskrivning">
            <a:extLst>
              <a:ext uri="{FF2B5EF4-FFF2-40B4-BE49-F238E27FC236}">
                <a16:creationId xmlns:a16="http://schemas.microsoft.com/office/drawing/2014/main" id="{D86629E7-CFDC-4298-9559-D3A460EE8DF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6427" y="6221671"/>
            <a:ext cx="353906" cy="495858"/>
          </a:xfrm>
          <a:prstGeom prst="rect">
            <a:avLst/>
          </a:prstGeom>
        </p:spPr>
      </p:pic>
      <p:pic>
        <p:nvPicPr>
          <p:cNvPr id="16" name="Bildobjekt 15" descr="En bild som visar ritning, bord&#10;&#10;Automatiskt genererad beskrivning">
            <a:extLst>
              <a:ext uri="{FF2B5EF4-FFF2-40B4-BE49-F238E27FC236}">
                <a16:creationId xmlns:a16="http://schemas.microsoft.com/office/drawing/2014/main" id="{9D3EA07A-F74B-494E-B671-34B8BCEA809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088" y="6260841"/>
            <a:ext cx="798326" cy="460634"/>
          </a:xfrm>
          <a:prstGeom prst="rect">
            <a:avLst/>
          </a:prstGeom>
        </p:spPr>
      </p:pic>
      <p:pic>
        <p:nvPicPr>
          <p:cNvPr id="18" name="Bildobjekt 17" descr="En bild som visar ritning&#10;&#10;Automatiskt genererad beskrivning">
            <a:extLst>
              <a:ext uri="{FF2B5EF4-FFF2-40B4-BE49-F238E27FC236}">
                <a16:creationId xmlns:a16="http://schemas.microsoft.com/office/drawing/2014/main" id="{49626EF3-2F6B-4FB9-9679-6F35BEC96C1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440" y="6261147"/>
            <a:ext cx="496901" cy="460022"/>
          </a:xfrm>
          <a:prstGeom prst="rect">
            <a:avLst/>
          </a:prstGeom>
        </p:spPr>
      </p:pic>
      <p:pic>
        <p:nvPicPr>
          <p:cNvPr id="20" name="Bildobjekt 19" descr="En bild som visar mat&#10;&#10;Automatiskt genererad beskrivning">
            <a:extLst>
              <a:ext uri="{FF2B5EF4-FFF2-40B4-BE49-F238E27FC236}">
                <a16:creationId xmlns:a16="http://schemas.microsoft.com/office/drawing/2014/main" id="{81BA672B-03B3-4F3F-A13B-60177793E7E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618" y="-464723"/>
            <a:ext cx="1055074" cy="92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22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C86A539-16D3-41E8-B154-939B09CEB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C39D0B69-DBAA-4955-8A62-54482DCFE0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2881E2E3-06A5-47A6-8F77-D9ABE14401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F5BB3E90-C689-405A-BDB2-19492C69C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628C8-33F5-4B6A-912A-1A34936654BF}" type="datetimeFigureOut">
              <a:rPr lang="sv-SE" smtClean="0"/>
              <a:t>2022-06-14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444506A4-2301-4D8C-BC81-FB537F21E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F674A7E8-F7C1-480E-84B4-1E09689A0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FA894-DA4B-4459-B0E7-FB7CBFD15BF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441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EE70334-8DEA-4D79-A271-54B5ED14C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0CFCB79C-BC10-4826-A74D-491CC7CA8C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492CE7D-A734-4D1D-864E-0BDDE2187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628C8-33F5-4B6A-912A-1A34936654BF}" type="datetimeFigureOut">
              <a:rPr lang="sv-SE" smtClean="0"/>
              <a:t>2022-06-14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2B868BD8-4B8C-4E26-B58F-B38546757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3EFCF16-A32F-4DF8-9E5B-A56D5FA39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FA894-DA4B-4459-B0E7-FB7CBFD15BF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09653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214D01E9-2149-44C4-A3F0-048C366941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654BFB8E-9033-41F8-BBEC-F59059DF9F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26FF37F0-714F-4879-B00A-291E679A1F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628C8-33F5-4B6A-912A-1A34936654BF}" type="datetimeFigureOut">
              <a:rPr lang="sv-SE" smtClean="0"/>
              <a:t>2022-06-14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15D669D0-D685-42B3-9542-3E6A34C7D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B471DE6A-80C7-4B23-B53A-2DFBCF719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FA894-DA4B-4459-B0E7-FB7CBFD15BF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51648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bg>
      <p:bgPr>
        <a:solidFill>
          <a:srgbClr val="003D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844B686-8569-4A89-8DD2-6BC18A68B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152786"/>
            <a:ext cx="10515600" cy="2238807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70C3E346-F0DD-43A4-AF21-6BF8076CDC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770445"/>
            <a:ext cx="10515600" cy="125438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BB1E862-80AE-4409-8DE6-D1503F5CE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628C8-33F5-4B6A-912A-1A34936654BF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2022-06-14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047A650C-845B-4455-BB79-34CE7E76C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5A1111A-C6FD-4FCF-B9BB-8FFB096DA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FA894-DA4B-4459-B0E7-FB7CBFD15BFE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Bildobjekt 9" descr="En bild som visar ritning&#10;&#10;Automatiskt genererad beskrivning">
            <a:extLst>
              <a:ext uri="{FF2B5EF4-FFF2-40B4-BE49-F238E27FC236}">
                <a16:creationId xmlns:a16="http://schemas.microsoft.com/office/drawing/2014/main" id="{FDA6029B-1694-4878-A608-950A0927BB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5447" y="4499575"/>
            <a:ext cx="395221" cy="395221"/>
          </a:xfrm>
          <a:prstGeom prst="rect">
            <a:avLst/>
          </a:prstGeom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A4C6D479-A637-4D11-9CF6-8EE28D1F75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7050" y="1560593"/>
            <a:ext cx="1717123" cy="2938982"/>
          </a:xfrm>
          <a:prstGeom prst="rect">
            <a:avLst/>
          </a:prstGeom>
        </p:spPr>
      </p:pic>
      <p:pic>
        <p:nvPicPr>
          <p:cNvPr id="14" name="Bildobjekt 13" descr="En bild som visar ritning&#10;&#10;Automatiskt genererad beskrivning">
            <a:extLst>
              <a:ext uri="{FF2B5EF4-FFF2-40B4-BE49-F238E27FC236}">
                <a16:creationId xmlns:a16="http://schemas.microsoft.com/office/drawing/2014/main" id="{D86629E7-CFDC-4298-9559-D3A460EE8DF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6427" y="6221671"/>
            <a:ext cx="353906" cy="495858"/>
          </a:xfrm>
          <a:prstGeom prst="rect">
            <a:avLst/>
          </a:prstGeom>
        </p:spPr>
      </p:pic>
      <p:pic>
        <p:nvPicPr>
          <p:cNvPr id="16" name="Bildobjekt 15" descr="En bild som visar ritning, bord&#10;&#10;Automatiskt genererad beskrivning">
            <a:extLst>
              <a:ext uri="{FF2B5EF4-FFF2-40B4-BE49-F238E27FC236}">
                <a16:creationId xmlns:a16="http://schemas.microsoft.com/office/drawing/2014/main" id="{9D3EA07A-F74B-494E-B671-34B8BCEA809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088" y="6260841"/>
            <a:ext cx="798326" cy="460634"/>
          </a:xfrm>
          <a:prstGeom prst="rect">
            <a:avLst/>
          </a:prstGeom>
        </p:spPr>
      </p:pic>
      <p:pic>
        <p:nvPicPr>
          <p:cNvPr id="18" name="Bildobjekt 17" descr="En bild som visar ritning&#10;&#10;Automatiskt genererad beskrivning">
            <a:extLst>
              <a:ext uri="{FF2B5EF4-FFF2-40B4-BE49-F238E27FC236}">
                <a16:creationId xmlns:a16="http://schemas.microsoft.com/office/drawing/2014/main" id="{49626EF3-2F6B-4FB9-9679-6F35BEC96C1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440" y="6261147"/>
            <a:ext cx="496901" cy="460022"/>
          </a:xfrm>
          <a:prstGeom prst="rect">
            <a:avLst/>
          </a:prstGeom>
        </p:spPr>
      </p:pic>
      <p:pic>
        <p:nvPicPr>
          <p:cNvPr id="20" name="Bildobjekt 19" descr="En bild som visar mat&#10;&#10;Automatiskt genererad beskrivning">
            <a:extLst>
              <a:ext uri="{FF2B5EF4-FFF2-40B4-BE49-F238E27FC236}">
                <a16:creationId xmlns:a16="http://schemas.microsoft.com/office/drawing/2014/main" id="{81BA672B-03B3-4F3F-A13B-60177793E7E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618" y="-464723"/>
            <a:ext cx="1055074" cy="92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940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42B8E09-AC6A-4F17-BC48-C4FA80473A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4E443E9D-E1CC-4DB3-9B8B-DBDB582058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40480"/>
            <a:ext cx="9144000" cy="141732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D34BAAA-E6ED-448B-82AA-8657A8F8F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628C8-33F5-4B6A-912A-1A34936654BF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2022-06-14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7466523-54B0-4D9E-A5CC-7C46451AF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239E6EAE-6F91-4110-AEEF-DA2F22925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FA894-DA4B-4459-B0E7-FB7CBFD15BFE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Bildobjekt 6" descr="En bild som visar ritning&#10;&#10;Automatiskt genererad beskrivning">
            <a:extLst>
              <a:ext uri="{FF2B5EF4-FFF2-40B4-BE49-F238E27FC236}">
                <a16:creationId xmlns:a16="http://schemas.microsoft.com/office/drawing/2014/main" id="{B3A425D0-3C36-4ADF-AF7D-A54F9FDF42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4554" y="4851400"/>
            <a:ext cx="1651108" cy="2370023"/>
          </a:xfrm>
          <a:prstGeom prst="rect">
            <a:avLst/>
          </a:prstGeom>
        </p:spPr>
      </p:pic>
      <p:pic>
        <p:nvPicPr>
          <p:cNvPr id="8" name="Bildobjekt 7" descr="En bild som visar ritning&#10;&#10;Automatiskt genererad beskrivning">
            <a:extLst>
              <a:ext uri="{FF2B5EF4-FFF2-40B4-BE49-F238E27FC236}">
                <a16:creationId xmlns:a16="http://schemas.microsoft.com/office/drawing/2014/main" id="{9385C916-E2D5-4F14-9744-1281E43E770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6427" y="6221671"/>
            <a:ext cx="353906" cy="495858"/>
          </a:xfrm>
          <a:prstGeom prst="rect">
            <a:avLst/>
          </a:prstGeom>
        </p:spPr>
      </p:pic>
      <p:pic>
        <p:nvPicPr>
          <p:cNvPr id="9" name="Bildobjekt 8" descr="En bild som visar ritning, bord&#10;&#10;Automatiskt genererad beskrivning">
            <a:extLst>
              <a:ext uri="{FF2B5EF4-FFF2-40B4-BE49-F238E27FC236}">
                <a16:creationId xmlns:a16="http://schemas.microsoft.com/office/drawing/2014/main" id="{AE01BDE7-8807-4825-B1B4-098C90E3F46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088" y="6260841"/>
            <a:ext cx="798326" cy="460634"/>
          </a:xfrm>
          <a:prstGeom prst="rect">
            <a:avLst/>
          </a:prstGeom>
        </p:spPr>
      </p:pic>
      <p:pic>
        <p:nvPicPr>
          <p:cNvPr id="10" name="Bildobjekt 9" descr="En bild som visar ritning&#10;&#10;Automatiskt genererad beskrivning">
            <a:extLst>
              <a:ext uri="{FF2B5EF4-FFF2-40B4-BE49-F238E27FC236}">
                <a16:creationId xmlns:a16="http://schemas.microsoft.com/office/drawing/2014/main" id="{09675884-1C9A-4958-B30E-833B62994A7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440" y="6261147"/>
            <a:ext cx="496901" cy="460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760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C976845-413B-4B15-8AC7-3821A6C7B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8AEECD3-1961-4388-947F-6CEAACC40B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BFCC53D-B832-41A1-A5A6-96AAC499B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29A18E8-1B16-4A33-B6C7-E88594AB0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FA894-DA4B-4459-B0E7-FB7CBFD15BFE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Bildobjekt 7" descr="En bild som visar ritning&#10;&#10;Automatiskt genererad beskrivning">
            <a:extLst>
              <a:ext uri="{FF2B5EF4-FFF2-40B4-BE49-F238E27FC236}">
                <a16:creationId xmlns:a16="http://schemas.microsoft.com/office/drawing/2014/main" id="{4C4A155C-6159-4947-BB35-D8F61684B4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4554" y="4851400"/>
            <a:ext cx="1651108" cy="2370023"/>
          </a:xfrm>
          <a:prstGeom prst="rect">
            <a:avLst/>
          </a:prstGeom>
        </p:spPr>
      </p:pic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4AD04E9D-4B18-4637-9578-A2D506ABF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628C8-33F5-4B6A-912A-1A34936654BF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2022-06-14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Bildobjekt 10" descr="En bild som visar ritning&#10;&#10;Automatiskt genererad beskrivning">
            <a:extLst>
              <a:ext uri="{FF2B5EF4-FFF2-40B4-BE49-F238E27FC236}">
                <a16:creationId xmlns:a16="http://schemas.microsoft.com/office/drawing/2014/main" id="{3CB8F994-C6ED-47F6-810A-B44D793593E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5967" y="2285999"/>
            <a:ext cx="2244436" cy="2244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330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Rubrik och innehåll">
    <p:bg>
      <p:bgPr>
        <a:solidFill>
          <a:srgbClr val="EF42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C976845-413B-4B15-8AC7-3821A6C7B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8AEECD3-1961-4388-947F-6CEAACC40B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BFCC53D-B832-41A1-A5A6-96AAC499B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29A18E8-1B16-4A33-B6C7-E88594AB0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FA894-DA4B-4459-B0E7-FB7CBFD15BFE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Bildobjekt 7" descr="En bild som visar ritning&#10;&#10;Automatiskt genererad beskrivning">
            <a:extLst>
              <a:ext uri="{FF2B5EF4-FFF2-40B4-BE49-F238E27FC236}">
                <a16:creationId xmlns:a16="http://schemas.microsoft.com/office/drawing/2014/main" id="{4C4A155C-6159-4947-BB35-D8F61684B4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4554" y="4851400"/>
            <a:ext cx="1651108" cy="2370023"/>
          </a:xfrm>
          <a:prstGeom prst="rect">
            <a:avLst/>
          </a:prstGeom>
        </p:spPr>
      </p:pic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4AD04E9D-4B18-4637-9578-A2D506ABF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628C8-33F5-4B6A-912A-1A34936654BF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2022-06-14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Bildobjekt 8" descr="En bild som visar ritning&#10;&#10;Automatiskt genererad beskrivning">
            <a:extLst>
              <a:ext uri="{FF2B5EF4-FFF2-40B4-BE49-F238E27FC236}">
                <a16:creationId xmlns:a16="http://schemas.microsoft.com/office/drawing/2014/main" id="{05934DEB-FD6B-4FDD-A012-A2F34BA1C38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186" y="280130"/>
            <a:ext cx="1317498" cy="960842"/>
          </a:xfrm>
          <a:prstGeom prst="rect">
            <a:avLst/>
          </a:prstGeom>
        </p:spPr>
      </p:pic>
      <p:pic>
        <p:nvPicPr>
          <p:cNvPr id="10" name="Bildobjekt 9" descr="En bild som visar ritning&#10;&#10;Automatiskt genererad beskrivning">
            <a:extLst>
              <a:ext uri="{FF2B5EF4-FFF2-40B4-BE49-F238E27FC236}">
                <a16:creationId xmlns:a16="http://schemas.microsoft.com/office/drawing/2014/main" id="{B6020DFF-36B8-4F02-A158-8CD47190B0F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6427" y="6221671"/>
            <a:ext cx="353906" cy="495858"/>
          </a:xfrm>
          <a:prstGeom prst="rect">
            <a:avLst/>
          </a:prstGeom>
        </p:spPr>
      </p:pic>
      <p:pic>
        <p:nvPicPr>
          <p:cNvPr id="11" name="Bildobjekt 10" descr="En bild som visar ritning, bord&#10;&#10;Automatiskt genererad beskrivning">
            <a:extLst>
              <a:ext uri="{FF2B5EF4-FFF2-40B4-BE49-F238E27FC236}">
                <a16:creationId xmlns:a16="http://schemas.microsoft.com/office/drawing/2014/main" id="{14447847-2FEA-4AD7-A2D2-3DB4704C96C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088" y="6260841"/>
            <a:ext cx="798326" cy="460634"/>
          </a:xfrm>
          <a:prstGeom prst="rect">
            <a:avLst/>
          </a:prstGeom>
        </p:spPr>
      </p:pic>
      <p:pic>
        <p:nvPicPr>
          <p:cNvPr id="12" name="Bildobjekt 11" descr="En bild som visar ritning&#10;&#10;Automatiskt genererad beskrivning">
            <a:extLst>
              <a:ext uri="{FF2B5EF4-FFF2-40B4-BE49-F238E27FC236}">
                <a16:creationId xmlns:a16="http://schemas.microsoft.com/office/drawing/2014/main" id="{0D11A06A-CA37-4481-958B-7A47E8A6AF2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440" y="6261147"/>
            <a:ext cx="496901" cy="460022"/>
          </a:xfrm>
          <a:prstGeom prst="rect">
            <a:avLst/>
          </a:prstGeom>
        </p:spPr>
      </p:pic>
      <p:pic>
        <p:nvPicPr>
          <p:cNvPr id="14" name="Bildobjekt 13">
            <a:extLst>
              <a:ext uri="{FF2B5EF4-FFF2-40B4-BE49-F238E27FC236}">
                <a16:creationId xmlns:a16="http://schemas.microsoft.com/office/drawing/2014/main" id="{0ED6ABEC-5A1F-461B-ABB9-2AFC079EFD6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0484" y="4306916"/>
            <a:ext cx="1236158" cy="1088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734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9FA6A2B-0EAB-4DC6-A717-E06EF76BC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884626A-2FDF-4405-A67F-E9CB806400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70137"/>
            <a:ext cx="5181600" cy="3638777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EBCE7C62-4012-4C09-AA98-100BE0B113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70137"/>
            <a:ext cx="5181600" cy="3638777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524D0924-86C7-46B7-9196-B861CE55D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628C8-33F5-4B6A-912A-1A34936654BF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2022-06-14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6B09CD02-1EE9-4CCD-BBF9-568C0C7CE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4E407D1F-30D2-4E80-B88D-AD5D862DD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FA894-DA4B-4459-B0E7-FB7CBFD15BFE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82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E80CA36-CFE2-4381-81C8-0D250B8B4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488DC918-1678-4C4D-B08A-F7778AC68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27994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0EEF95E4-2B2A-4541-980C-08CA219ECD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808287"/>
            <a:ext cx="5157787" cy="3228619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157234B2-E08B-4DD2-B382-0889923587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27994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0BE01844-9A0B-4D13-84D2-0D4EE9BA19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808287"/>
            <a:ext cx="5183188" cy="3228619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2C4699A9-F3B8-4DBC-8FF9-783F41911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628C8-33F5-4B6A-912A-1A34936654BF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2022-06-14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55FC3401-02E1-433A-BBDC-40CD3697A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4EB3CC67-FEFA-4D4B-B843-348997870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FA894-DA4B-4459-B0E7-FB7CBFD15BFE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23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719F2F1-ABE6-43C6-B916-56EE1A5A8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86600625-012F-4755-A7BA-452B7F496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628C8-33F5-4B6A-912A-1A34936654BF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2022-06-14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4E4298C9-BC65-4BB4-9097-4CF75E13F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69C7C7FE-E04A-476F-A7BD-48E1106A7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FA894-DA4B-4459-B0E7-FB7CBFD15BFE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184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42B8E09-AC6A-4F17-BC48-C4FA80473A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4E443E9D-E1CC-4DB3-9B8B-DBDB582058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40480"/>
            <a:ext cx="9144000" cy="141732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D34BAAA-E6ED-448B-82AA-8657A8F8F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628C8-33F5-4B6A-912A-1A34936654BF}" type="datetimeFigureOut">
              <a:rPr lang="sv-SE" smtClean="0"/>
              <a:t>2022-06-14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7466523-54B0-4D9E-A5CC-7C46451AF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239E6EAE-6F91-4110-AEEF-DA2F22925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FA894-DA4B-4459-B0E7-FB7CBFD15BFE}" type="slidenum">
              <a:rPr lang="sv-SE" smtClean="0"/>
              <a:t>‹#›</a:t>
            </a:fld>
            <a:endParaRPr lang="sv-SE"/>
          </a:p>
        </p:txBody>
      </p:sp>
      <p:pic>
        <p:nvPicPr>
          <p:cNvPr id="7" name="Bildobjekt 6" descr="En bild som visar ritning&#10;&#10;Automatiskt genererad beskrivning">
            <a:extLst>
              <a:ext uri="{FF2B5EF4-FFF2-40B4-BE49-F238E27FC236}">
                <a16:creationId xmlns:a16="http://schemas.microsoft.com/office/drawing/2014/main" id="{B3A425D0-3C36-4ADF-AF7D-A54F9FDF42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4554" y="4851400"/>
            <a:ext cx="1651108" cy="2370023"/>
          </a:xfrm>
          <a:prstGeom prst="rect">
            <a:avLst/>
          </a:prstGeom>
        </p:spPr>
      </p:pic>
      <p:pic>
        <p:nvPicPr>
          <p:cNvPr id="8" name="Bildobjekt 7" descr="En bild som visar ritning&#10;&#10;Automatiskt genererad beskrivning">
            <a:extLst>
              <a:ext uri="{FF2B5EF4-FFF2-40B4-BE49-F238E27FC236}">
                <a16:creationId xmlns:a16="http://schemas.microsoft.com/office/drawing/2014/main" id="{9385C916-E2D5-4F14-9744-1281E43E770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6427" y="6221671"/>
            <a:ext cx="353906" cy="495858"/>
          </a:xfrm>
          <a:prstGeom prst="rect">
            <a:avLst/>
          </a:prstGeom>
        </p:spPr>
      </p:pic>
      <p:pic>
        <p:nvPicPr>
          <p:cNvPr id="9" name="Bildobjekt 8" descr="En bild som visar ritning, bord&#10;&#10;Automatiskt genererad beskrivning">
            <a:extLst>
              <a:ext uri="{FF2B5EF4-FFF2-40B4-BE49-F238E27FC236}">
                <a16:creationId xmlns:a16="http://schemas.microsoft.com/office/drawing/2014/main" id="{AE01BDE7-8807-4825-B1B4-098C90E3F46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088" y="6260841"/>
            <a:ext cx="798326" cy="460634"/>
          </a:xfrm>
          <a:prstGeom prst="rect">
            <a:avLst/>
          </a:prstGeom>
        </p:spPr>
      </p:pic>
      <p:pic>
        <p:nvPicPr>
          <p:cNvPr id="10" name="Bildobjekt 9" descr="En bild som visar ritning&#10;&#10;Automatiskt genererad beskrivning">
            <a:extLst>
              <a:ext uri="{FF2B5EF4-FFF2-40B4-BE49-F238E27FC236}">
                <a16:creationId xmlns:a16="http://schemas.microsoft.com/office/drawing/2014/main" id="{09675884-1C9A-4958-B30E-833B62994A7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440" y="6261147"/>
            <a:ext cx="496901" cy="460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36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31297C6A-570D-4813-B055-F47AB900B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628C8-33F5-4B6A-912A-1A34936654BF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2022-06-14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F5D5F3B4-A40F-49C7-8C72-F1B2E9848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F0952978-4409-4761-8EC3-E36CAC057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FA894-DA4B-4459-B0E7-FB7CBFD15BFE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575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D8424B7-3DC2-412C-8CDD-65E0B7785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74441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BDE3DD8-D5A0-470C-82C7-41E97A0A68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3D6C7F05-7E67-4C0C-B5AC-8AC672BD7F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552700"/>
            <a:ext cx="3932237" cy="33162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7AED85B2-DC6C-4F50-9302-55B9B1C12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628C8-33F5-4B6A-912A-1A34936654BF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2022-06-14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CF26E21F-DF08-4626-A490-36DC07843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5CE57A11-48F2-4290-AAF9-EA6A82150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FA894-DA4B-4459-B0E7-FB7CBFD15BFE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82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C86A539-16D3-41E8-B154-939B09CEB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C39D0B69-DBAA-4955-8A62-54482DCFE0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2881E2E3-06A5-47A6-8F77-D9ABE14401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F5BB3E90-C689-405A-BDB2-19492C69C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628C8-33F5-4B6A-912A-1A34936654BF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2022-06-14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444506A4-2301-4D8C-BC81-FB537F21E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F674A7E8-F7C1-480E-84B4-1E09689A0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FA894-DA4B-4459-B0E7-FB7CBFD15BFE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044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EE70334-8DEA-4D79-A271-54B5ED14C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0CFCB79C-BC10-4826-A74D-491CC7CA8C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492CE7D-A734-4D1D-864E-0BDDE2187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628C8-33F5-4B6A-912A-1A34936654BF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2022-06-14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2B868BD8-4B8C-4E26-B58F-B38546757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3EFCF16-A32F-4DF8-9E5B-A56D5FA39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FA894-DA4B-4459-B0E7-FB7CBFD15BFE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705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214D01E9-2149-44C4-A3F0-048C366941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654BFB8E-9033-41F8-BBEC-F59059DF9F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26FF37F0-714F-4879-B00A-291E679A1F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628C8-33F5-4B6A-912A-1A34936654BF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2022-06-14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15D669D0-D685-42B3-9542-3E6A34C7D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B471DE6A-80C7-4B23-B53A-2DFBCF719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FA894-DA4B-4459-B0E7-FB7CBFD15BFE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286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C976845-413B-4B15-8AC7-3821A6C7B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8AEECD3-1961-4388-947F-6CEAACC40B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BFCC53D-B832-41A1-A5A6-96AAC499B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29A18E8-1B16-4A33-B6C7-E88594AB0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FA894-DA4B-4459-B0E7-FB7CBFD15BFE}" type="slidenum">
              <a:rPr lang="sv-SE" smtClean="0"/>
              <a:t>‹#›</a:t>
            </a:fld>
            <a:endParaRPr lang="sv-SE"/>
          </a:p>
        </p:txBody>
      </p:sp>
      <p:pic>
        <p:nvPicPr>
          <p:cNvPr id="8" name="Bildobjekt 7" descr="En bild som visar ritning&#10;&#10;Automatiskt genererad beskrivning">
            <a:extLst>
              <a:ext uri="{FF2B5EF4-FFF2-40B4-BE49-F238E27FC236}">
                <a16:creationId xmlns:a16="http://schemas.microsoft.com/office/drawing/2014/main" id="{4C4A155C-6159-4947-BB35-D8F61684B4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4554" y="4851400"/>
            <a:ext cx="1651108" cy="2370023"/>
          </a:xfrm>
          <a:prstGeom prst="rect">
            <a:avLst/>
          </a:prstGeom>
        </p:spPr>
      </p:pic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4AD04E9D-4B18-4637-9578-A2D506ABF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628C8-33F5-4B6A-912A-1A34936654BF}" type="datetimeFigureOut">
              <a:rPr lang="sv-SE" smtClean="0"/>
              <a:t>2022-06-14</a:t>
            </a:fld>
            <a:endParaRPr lang="sv-SE"/>
          </a:p>
        </p:txBody>
      </p:sp>
      <p:pic>
        <p:nvPicPr>
          <p:cNvPr id="11" name="Bildobjekt 10" descr="En bild som visar ritning&#10;&#10;Automatiskt genererad beskrivning">
            <a:extLst>
              <a:ext uri="{FF2B5EF4-FFF2-40B4-BE49-F238E27FC236}">
                <a16:creationId xmlns:a16="http://schemas.microsoft.com/office/drawing/2014/main" id="{3CB8F994-C6ED-47F6-810A-B44D793593E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5967" y="2285999"/>
            <a:ext cx="2244436" cy="2244436"/>
          </a:xfrm>
          <a:prstGeom prst="rect">
            <a:avLst/>
          </a:prstGeom>
        </p:spPr>
      </p:pic>
      <p:pic>
        <p:nvPicPr>
          <p:cNvPr id="2050" name="Bildobjekt 6" descr="image001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250" y="5835650"/>
            <a:ext cx="3079750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4675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C976845-413B-4B15-8AC7-3821A6C7B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8AEECD3-1961-4388-947F-6CEAACC40B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BFCC53D-B832-41A1-A5A6-96AAC499B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29A18E8-1B16-4A33-B6C7-E88594AB0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FA894-DA4B-4459-B0E7-FB7CBFD15BFE}" type="slidenum">
              <a:rPr lang="sv-SE" smtClean="0"/>
              <a:t>‹#›</a:t>
            </a:fld>
            <a:endParaRPr lang="sv-SE"/>
          </a:p>
        </p:txBody>
      </p:sp>
      <p:pic>
        <p:nvPicPr>
          <p:cNvPr id="8" name="Bildobjekt 7" descr="En bild som visar ritning&#10;&#10;Automatiskt genererad beskrivning">
            <a:extLst>
              <a:ext uri="{FF2B5EF4-FFF2-40B4-BE49-F238E27FC236}">
                <a16:creationId xmlns:a16="http://schemas.microsoft.com/office/drawing/2014/main" id="{4C4A155C-6159-4947-BB35-D8F61684B4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4554" y="4851400"/>
            <a:ext cx="1651108" cy="2370023"/>
          </a:xfrm>
          <a:prstGeom prst="rect">
            <a:avLst/>
          </a:prstGeom>
        </p:spPr>
      </p:pic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4AD04E9D-4B18-4637-9578-A2D506ABF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628C8-33F5-4B6A-912A-1A34936654BF}" type="datetimeFigureOut">
              <a:rPr lang="sv-SE" smtClean="0"/>
              <a:t>2022-06-14</a:t>
            </a:fld>
            <a:endParaRPr lang="sv-SE"/>
          </a:p>
        </p:txBody>
      </p:sp>
      <p:pic>
        <p:nvPicPr>
          <p:cNvPr id="9" name="Bildobjekt 8" descr="En bild som visar ritning&#10;&#10;Automatiskt genererad beskrivning">
            <a:extLst>
              <a:ext uri="{FF2B5EF4-FFF2-40B4-BE49-F238E27FC236}">
                <a16:creationId xmlns:a16="http://schemas.microsoft.com/office/drawing/2014/main" id="{05934DEB-FD6B-4FDD-A012-A2F34BA1C38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186" y="280130"/>
            <a:ext cx="1317498" cy="960842"/>
          </a:xfrm>
          <a:prstGeom prst="rect">
            <a:avLst/>
          </a:prstGeom>
        </p:spPr>
      </p:pic>
      <p:pic>
        <p:nvPicPr>
          <p:cNvPr id="10" name="Bildobjekt 9" descr="En bild som visar ritning&#10;&#10;Automatiskt genererad beskrivning">
            <a:extLst>
              <a:ext uri="{FF2B5EF4-FFF2-40B4-BE49-F238E27FC236}">
                <a16:creationId xmlns:a16="http://schemas.microsoft.com/office/drawing/2014/main" id="{B6020DFF-36B8-4F02-A158-8CD47190B0F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6427" y="6221671"/>
            <a:ext cx="353906" cy="495858"/>
          </a:xfrm>
          <a:prstGeom prst="rect">
            <a:avLst/>
          </a:prstGeom>
        </p:spPr>
      </p:pic>
      <p:pic>
        <p:nvPicPr>
          <p:cNvPr id="11" name="Bildobjekt 10" descr="En bild som visar ritning, bord&#10;&#10;Automatiskt genererad beskrivning">
            <a:extLst>
              <a:ext uri="{FF2B5EF4-FFF2-40B4-BE49-F238E27FC236}">
                <a16:creationId xmlns:a16="http://schemas.microsoft.com/office/drawing/2014/main" id="{14447847-2FEA-4AD7-A2D2-3DB4704C96C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088" y="6260841"/>
            <a:ext cx="798326" cy="460634"/>
          </a:xfrm>
          <a:prstGeom prst="rect">
            <a:avLst/>
          </a:prstGeom>
        </p:spPr>
      </p:pic>
      <p:pic>
        <p:nvPicPr>
          <p:cNvPr id="12" name="Bildobjekt 11" descr="En bild som visar ritning&#10;&#10;Automatiskt genererad beskrivning">
            <a:extLst>
              <a:ext uri="{FF2B5EF4-FFF2-40B4-BE49-F238E27FC236}">
                <a16:creationId xmlns:a16="http://schemas.microsoft.com/office/drawing/2014/main" id="{0D11A06A-CA37-4481-958B-7A47E8A6AF2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440" y="6261147"/>
            <a:ext cx="496901" cy="460022"/>
          </a:xfrm>
          <a:prstGeom prst="rect">
            <a:avLst/>
          </a:prstGeom>
        </p:spPr>
      </p:pic>
      <p:pic>
        <p:nvPicPr>
          <p:cNvPr id="14" name="Bildobjekt 13">
            <a:extLst>
              <a:ext uri="{FF2B5EF4-FFF2-40B4-BE49-F238E27FC236}">
                <a16:creationId xmlns:a16="http://schemas.microsoft.com/office/drawing/2014/main" id="{0ED6ABEC-5A1F-461B-ABB9-2AFC079EFD6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0484" y="4306916"/>
            <a:ext cx="1236158" cy="1088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03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9FA6A2B-0EAB-4DC6-A717-E06EF76BC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884626A-2FDF-4405-A67F-E9CB806400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70137"/>
            <a:ext cx="5181600" cy="3638777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EBCE7C62-4012-4C09-AA98-100BE0B113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70137"/>
            <a:ext cx="5181600" cy="3638777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524D0924-86C7-46B7-9196-B861CE55D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628C8-33F5-4B6A-912A-1A34936654BF}" type="datetimeFigureOut">
              <a:rPr lang="sv-SE" smtClean="0"/>
              <a:t>2022-06-14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6B09CD02-1EE9-4CCD-BBF9-568C0C7CE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4E407D1F-30D2-4E80-B88D-AD5D862DD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FA894-DA4B-4459-B0E7-FB7CBFD15BF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46191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E80CA36-CFE2-4381-81C8-0D250B8B4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488DC918-1678-4C4D-B08A-F7778AC68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27994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0EEF95E4-2B2A-4541-980C-08CA219ECD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808287"/>
            <a:ext cx="5157787" cy="3228619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157234B2-E08B-4DD2-B382-0889923587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27994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0BE01844-9A0B-4D13-84D2-0D4EE9BA19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808287"/>
            <a:ext cx="5183188" cy="3228619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2C4699A9-F3B8-4DBC-8FF9-783F41911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628C8-33F5-4B6A-912A-1A34936654BF}" type="datetimeFigureOut">
              <a:rPr lang="sv-SE" smtClean="0"/>
              <a:t>2022-06-14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55FC3401-02E1-433A-BBDC-40CD3697A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4EB3CC67-FEFA-4D4B-B843-348997870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FA894-DA4B-4459-B0E7-FB7CBFD15BF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6911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719F2F1-ABE6-43C6-B916-56EE1A5A8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86600625-012F-4755-A7BA-452B7F496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628C8-33F5-4B6A-912A-1A34936654BF}" type="datetimeFigureOut">
              <a:rPr lang="sv-SE" smtClean="0"/>
              <a:t>2022-06-14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4E4298C9-BC65-4BB4-9097-4CF75E13F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69C7C7FE-E04A-476F-A7BD-48E1106A7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FA894-DA4B-4459-B0E7-FB7CBFD15BF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64233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31297C6A-570D-4813-B055-F47AB900B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628C8-33F5-4B6A-912A-1A34936654BF}" type="datetimeFigureOut">
              <a:rPr lang="sv-SE" smtClean="0"/>
              <a:t>2022-06-14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F5D5F3B4-A40F-49C7-8C72-F1B2E9848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F0952978-4409-4761-8EC3-E36CAC057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FA894-DA4B-4459-B0E7-FB7CBFD15BF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7729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D8424B7-3DC2-412C-8CDD-65E0B7785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74441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BDE3DD8-D5A0-470C-82C7-41E97A0A68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3D6C7F05-7E67-4C0C-B5AC-8AC672BD7F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552700"/>
            <a:ext cx="3932237" cy="33162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7AED85B2-DC6C-4F50-9302-55B9B1C12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628C8-33F5-4B6A-912A-1A34936654BF}" type="datetimeFigureOut">
              <a:rPr lang="sv-SE" smtClean="0"/>
              <a:t>2022-06-14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CF26E21F-DF08-4626-A490-36DC07843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5CE57A11-48F2-4290-AAF9-EA6A82150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FA894-DA4B-4459-B0E7-FB7CBFD15BF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30199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BC45BD5A-3690-44DE-BD29-25CC37682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66B48090-DFE8-4949-9471-0AEF585A76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285999"/>
            <a:ext cx="10515600" cy="3890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B0AFD70-0F67-4B7E-BE31-12265B3135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Filson Pro Book" panose="02000000000000000000" pitchFamily="50" charset="0"/>
              </a:defRPr>
            </a:lvl1pPr>
          </a:lstStyle>
          <a:p>
            <a:fld id="{BFD628C8-33F5-4B6A-912A-1A34936654BF}" type="datetimeFigureOut">
              <a:rPr lang="sv-SE" smtClean="0"/>
              <a:pPr/>
              <a:t>2022-06-14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C5E465B-2D22-460D-982F-6D76A8F49E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aseline="0">
                <a:solidFill>
                  <a:schemeClr val="tx1">
                    <a:tint val="75000"/>
                  </a:schemeClr>
                </a:solidFill>
                <a:latin typeface="Filson Pro Book" panose="02000000000000000000" pitchFamily="50" charset="0"/>
              </a:defRPr>
            </a:lvl1pPr>
          </a:lstStyle>
          <a:p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7A0419BF-C39C-4399-B7C7-FF64087297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99046" y="6356350"/>
            <a:ext cx="9613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Filson Pro Book" panose="02000000000000000000" pitchFamily="50" charset="0"/>
              </a:defRPr>
            </a:lvl1pPr>
          </a:lstStyle>
          <a:p>
            <a:fld id="{FF0FA894-DA4B-4459-B0E7-FB7CBFD15BFE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13" name="Bildobjekt 12" descr="En bild som visar ritning&#10;&#10;Automatiskt genererad beskrivning">
            <a:extLst>
              <a:ext uri="{FF2B5EF4-FFF2-40B4-BE49-F238E27FC236}">
                <a16:creationId xmlns:a16="http://schemas.microsoft.com/office/drawing/2014/main" id="{582B9FCB-3645-41A9-987A-42B0ACC3F8A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4701" y="302410"/>
            <a:ext cx="1282295" cy="935169"/>
          </a:xfrm>
          <a:prstGeom prst="rect">
            <a:avLst/>
          </a:prstGeom>
        </p:spPr>
      </p:pic>
      <p:pic>
        <p:nvPicPr>
          <p:cNvPr id="3074" name="Bildobjekt 6" descr="image001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4826" y="5835650"/>
            <a:ext cx="3079750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4320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49" r:id="rId2"/>
    <p:sldLayoutId id="2147483650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Filson Pro Bold" panose="02000000000000000000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Filson Pro Book" panose="02000000000000000000" pitchFamily="50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Filson Pro Book" panose="02000000000000000000" pitchFamily="50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Filson Pro Book" panose="02000000000000000000" pitchFamily="50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ilson Pro Book" panose="02000000000000000000" pitchFamily="50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ilson Pro Book" panose="02000000000000000000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BC45BD5A-3690-44DE-BD29-25CC37682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66B48090-DFE8-4949-9471-0AEF585A76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285999"/>
            <a:ext cx="10515600" cy="3890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B0AFD70-0F67-4B7E-BE31-12265B3135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Filson Pro Book" panose="02000000000000000000" pitchFamily="50" charset="0"/>
              </a:defRPr>
            </a:lvl1pPr>
          </a:lstStyle>
          <a:p>
            <a:fld id="{BFD628C8-33F5-4B6A-912A-1A34936654BF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2022-06-14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C5E465B-2D22-460D-982F-6D76A8F49E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aseline="0">
                <a:solidFill>
                  <a:schemeClr val="tx1">
                    <a:tint val="75000"/>
                  </a:schemeClr>
                </a:solidFill>
                <a:latin typeface="Filson Pro Book" panose="02000000000000000000" pitchFamily="50" charset="0"/>
              </a:defRPr>
            </a:lvl1pPr>
          </a:lstStyle>
          <a:p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7A0419BF-C39C-4399-B7C7-FF64087297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99046" y="6356350"/>
            <a:ext cx="9613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Filson Pro Book" panose="02000000000000000000" pitchFamily="50" charset="0"/>
              </a:defRPr>
            </a:lvl1pPr>
          </a:lstStyle>
          <a:p>
            <a:fld id="{FF0FA894-DA4B-4459-B0E7-FB7CBFD15BFE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3" name="Bildobjekt 12" descr="En bild som visar ritning&#10;&#10;Automatiskt genererad beskrivning">
            <a:extLst>
              <a:ext uri="{FF2B5EF4-FFF2-40B4-BE49-F238E27FC236}">
                <a16:creationId xmlns:a16="http://schemas.microsoft.com/office/drawing/2014/main" id="{582B9FCB-3645-41A9-987A-42B0ACC3F8A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4701" y="302410"/>
            <a:ext cx="1282295" cy="935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375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Filson Pro Bold" panose="02000000000000000000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Filson Pro Book" panose="02000000000000000000" pitchFamily="50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Filson Pro Book" panose="02000000000000000000" pitchFamily="50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Filson Pro Book" panose="02000000000000000000" pitchFamily="50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ilson Pro Book" panose="02000000000000000000" pitchFamily="50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ilson Pro Book" panose="02000000000000000000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emf"/><Relationship Id="rId11" Type="http://schemas.openxmlformats.org/officeDocument/2006/relationships/image" Target="../media/image40.png"/><Relationship Id="rId5" Type="http://schemas.openxmlformats.org/officeDocument/2006/relationships/image" Target="../media/image34.emf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ackabarnet.se/" TargetMode="External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7.png"/><Relationship Id="rId5" Type="http://schemas.openxmlformats.org/officeDocument/2006/relationships/hyperlink" Target="mailto:Linda.waldner@skane.se" TargetMode="External"/><Relationship Id="rId4" Type="http://schemas.openxmlformats.org/officeDocument/2006/relationships/hyperlink" Target="mailto:Caroline.ekstrand@ystad.se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5170BD0-BD7E-425D-BC28-C8A66C469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85127"/>
            <a:ext cx="10515600" cy="2730755"/>
          </a:xfrm>
        </p:spPr>
        <p:txBody>
          <a:bodyPr/>
          <a:lstStyle/>
          <a:p>
            <a:r>
              <a:rPr lang="sv-SE" b="1" i="0" dirty="0">
                <a:solidFill>
                  <a:srgbClr val="2D2D2D"/>
                </a:solidFill>
                <a:effectLst/>
                <a:latin typeface="Verdana" panose="020B0604030504040204" pitchFamily="34" charset="0"/>
              </a:rPr>
              <a:t> </a:t>
            </a:r>
            <a:r>
              <a:rPr lang="sv-SE" sz="5000" b="1" i="0" dirty="0">
                <a:effectLst/>
                <a:latin typeface="Verdana" panose="020B0604030504040204" pitchFamily="34" charset="0"/>
              </a:rPr>
              <a:t>Bästa möjliga start i livet </a:t>
            </a:r>
            <a:br>
              <a:rPr lang="sv-SE" sz="5000" b="1" i="0" dirty="0">
                <a:effectLst/>
                <a:latin typeface="Verdana" panose="020B0604030504040204" pitchFamily="34" charset="0"/>
              </a:rPr>
            </a:br>
            <a:r>
              <a:rPr lang="sv-SE" sz="5000" b="1" i="0" dirty="0">
                <a:effectLst/>
                <a:latin typeface="Verdana" panose="020B0604030504040204" pitchFamily="34" charset="0"/>
              </a:rPr>
              <a:t>– Backa barnet</a:t>
            </a:r>
            <a:endParaRPr lang="sv-SE" sz="5000" dirty="0"/>
          </a:p>
        </p:txBody>
      </p:sp>
    </p:spTree>
    <p:extLst>
      <p:ext uri="{BB962C8B-B14F-4D97-AF65-F5344CB8AC3E}">
        <p14:creationId xmlns:p14="http://schemas.microsoft.com/office/powerpoint/2010/main" val="263578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3CE4157-ED11-4A17-99A3-4DD82E466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388" y="646152"/>
            <a:ext cx="7939964" cy="697279"/>
          </a:xfrm>
        </p:spPr>
        <p:txBody>
          <a:bodyPr>
            <a:normAutofit/>
          </a:bodyPr>
          <a:lstStyle/>
          <a:p>
            <a:r>
              <a:rPr lang="sv-SE" sz="4400" dirty="0">
                <a:solidFill>
                  <a:srgbClr val="0050AB"/>
                </a:solidFill>
              </a:rPr>
              <a:t>Hembesöksprogrammet</a:t>
            </a:r>
          </a:p>
        </p:txBody>
      </p:sp>
      <p:graphicFrame>
        <p:nvGraphicFramePr>
          <p:cNvPr id="6" name="Tabell 6">
            <a:extLst>
              <a:ext uri="{FF2B5EF4-FFF2-40B4-BE49-F238E27FC236}">
                <a16:creationId xmlns:a16="http://schemas.microsoft.com/office/drawing/2014/main" id="{452A582C-3D48-4ADE-B9D2-51B84F2180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8418526"/>
              </p:ext>
            </p:extLst>
          </p:nvPr>
        </p:nvGraphicFramePr>
        <p:xfrm>
          <a:off x="1475665" y="1678492"/>
          <a:ext cx="8127999" cy="4184716"/>
        </p:xfrm>
        <a:graphic>
          <a:graphicData uri="http://schemas.openxmlformats.org/drawingml/2006/table">
            <a:tbl>
              <a:tblPr bandRow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2163898">
                  <a:extLst>
                    <a:ext uri="{9D8B030D-6E8A-4147-A177-3AD203B41FA5}">
                      <a16:colId xmlns:a16="http://schemas.microsoft.com/office/drawing/2014/main" val="2819212118"/>
                    </a:ext>
                  </a:extLst>
                </a:gridCol>
                <a:gridCol w="1711569">
                  <a:extLst>
                    <a:ext uri="{9D8B030D-6E8A-4147-A177-3AD203B41FA5}">
                      <a16:colId xmlns:a16="http://schemas.microsoft.com/office/drawing/2014/main" val="995465229"/>
                    </a:ext>
                  </a:extLst>
                </a:gridCol>
                <a:gridCol w="4252532">
                  <a:extLst>
                    <a:ext uri="{9D8B030D-6E8A-4147-A177-3AD203B41FA5}">
                      <a16:colId xmlns:a16="http://schemas.microsoft.com/office/drawing/2014/main" val="1533545254"/>
                    </a:ext>
                  </a:extLst>
                </a:gridCol>
              </a:tblGrid>
              <a:tr h="812198">
                <a:tc>
                  <a:txBody>
                    <a:bodyPr/>
                    <a:lstStyle/>
                    <a:p>
                      <a:r>
                        <a:rPr lang="sv-SE" sz="1800" dirty="0">
                          <a:solidFill>
                            <a:srgbClr val="0050AB"/>
                          </a:solidFill>
                          <a:latin typeface="Filson Pro Book" panose="02000000000000000000" charset="0"/>
                        </a:rPr>
                        <a:t>1.  Nyfödd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800" dirty="0">
                          <a:solidFill>
                            <a:srgbClr val="0050AB"/>
                          </a:solidFill>
                          <a:latin typeface="Filson Pro Book" panose="02000000000000000000" charset="0"/>
                        </a:rPr>
                        <a:t>BVC+BM 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800" dirty="0">
                          <a:solidFill>
                            <a:srgbClr val="0050AB"/>
                          </a:solidFill>
                          <a:latin typeface="Filson Pro Book" panose="02000000000000000000" charset="0"/>
                        </a:rPr>
                        <a:t>Att bli förälder</a:t>
                      </a:r>
                    </a:p>
                    <a:p>
                      <a:endParaRPr lang="sv-S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8170020"/>
                  </a:ext>
                </a:extLst>
              </a:tr>
              <a:tr h="812198">
                <a:tc>
                  <a:txBody>
                    <a:bodyPr/>
                    <a:lstStyle/>
                    <a:p>
                      <a:r>
                        <a:rPr lang="sv-SE" dirty="0">
                          <a:solidFill>
                            <a:srgbClr val="0050AB"/>
                          </a:solidFill>
                          <a:latin typeface="Filson Pro Book" panose="02000000000000000000" charset="0"/>
                        </a:rPr>
                        <a:t>2.  2-3 veckor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>
                          <a:solidFill>
                            <a:srgbClr val="0050AB"/>
                          </a:solidFill>
                          <a:latin typeface="Filson Pro Book" panose="02000000000000000000" charset="0"/>
                        </a:rPr>
                        <a:t>BVC +FS 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>
                          <a:solidFill>
                            <a:srgbClr val="0050AB"/>
                          </a:solidFill>
                          <a:latin typeface="Filson Pro Book" panose="02000000000000000000" charset="0"/>
                        </a:rPr>
                        <a:t>Att lära känna sitt barn</a:t>
                      </a:r>
                      <a:endParaRPr lang="sv-S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9988162"/>
                  </a:ext>
                </a:extLst>
              </a:tr>
              <a:tr h="470559">
                <a:tc>
                  <a:txBody>
                    <a:bodyPr/>
                    <a:lstStyle/>
                    <a:p>
                      <a:r>
                        <a:rPr lang="sv-SE" sz="1800" dirty="0">
                          <a:solidFill>
                            <a:srgbClr val="0050AB"/>
                          </a:solidFill>
                          <a:latin typeface="Filson Pro Book" panose="02000000000000000000" charset="0"/>
                        </a:rPr>
                        <a:t>3.  4 månader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800" dirty="0">
                          <a:solidFill>
                            <a:srgbClr val="0050AB"/>
                          </a:solidFill>
                          <a:latin typeface="Filson Pro Book" panose="02000000000000000000" charset="0"/>
                        </a:rPr>
                        <a:t>BVC + FS 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800" dirty="0">
                          <a:solidFill>
                            <a:srgbClr val="0050AB"/>
                          </a:solidFill>
                          <a:latin typeface="Filson Pro Book" panose="02000000000000000000" charset="0"/>
                        </a:rPr>
                        <a:t>Att va</a:t>
                      </a:r>
                      <a:r>
                        <a:rPr lang="sv-SE" dirty="0">
                          <a:solidFill>
                            <a:srgbClr val="0050AB"/>
                          </a:solidFill>
                          <a:latin typeface="Filson Pro Book" panose="02000000000000000000" charset="0"/>
                        </a:rPr>
                        <a:t>ra tillsammans</a:t>
                      </a:r>
                    </a:p>
                    <a:p>
                      <a:endParaRPr lang="sv-S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637871"/>
                  </a:ext>
                </a:extLst>
              </a:tr>
              <a:tr h="470559">
                <a:tc>
                  <a:txBody>
                    <a:bodyPr/>
                    <a:lstStyle/>
                    <a:p>
                      <a:r>
                        <a:rPr lang="sv-SE" sz="1800" dirty="0">
                          <a:solidFill>
                            <a:srgbClr val="0050AB"/>
                          </a:solidFill>
                          <a:latin typeface="Filson Pro Book" panose="02000000000000000000" charset="0"/>
                        </a:rPr>
                        <a:t>4.  8 månader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800" dirty="0">
                          <a:solidFill>
                            <a:srgbClr val="0050AB"/>
                          </a:solidFill>
                          <a:latin typeface="Filson Pro Book" panose="02000000000000000000" charset="0"/>
                        </a:rPr>
                        <a:t>BVC+ FS 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800" dirty="0">
                          <a:solidFill>
                            <a:srgbClr val="0050AB"/>
                          </a:solidFill>
                          <a:latin typeface="Filson Pro Book" panose="02000000000000000000" charset="0"/>
                        </a:rPr>
                        <a:t>Att skapa en vardag</a:t>
                      </a:r>
                    </a:p>
                    <a:p>
                      <a:endParaRPr lang="sv-S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7379683"/>
                  </a:ext>
                </a:extLst>
              </a:tr>
              <a:tr h="470559">
                <a:tc>
                  <a:txBody>
                    <a:bodyPr/>
                    <a:lstStyle/>
                    <a:p>
                      <a:r>
                        <a:rPr lang="sv-SE" dirty="0">
                          <a:solidFill>
                            <a:srgbClr val="0050AB"/>
                          </a:solidFill>
                          <a:latin typeface="Filson Pro Book" panose="02000000000000000000" charset="0"/>
                        </a:rPr>
                        <a:t>5.  15 månader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>
                          <a:solidFill>
                            <a:srgbClr val="0050AB"/>
                          </a:solidFill>
                          <a:latin typeface="Filson Pro Book" panose="02000000000000000000" charset="0"/>
                        </a:rPr>
                        <a:t>BVC + FS 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>
                          <a:solidFill>
                            <a:srgbClr val="0050AB"/>
                          </a:solidFill>
                          <a:latin typeface="Filson Pro Book" panose="02000000000000000000" charset="0"/>
                        </a:rPr>
                        <a:t>Att vara en familj</a:t>
                      </a:r>
                    </a:p>
                    <a:p>
                      <a:endParaRPr lang="sv-S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3203010"/>
                  </a:ext>
                </a:extLst>
              </a:tr>
              <a:tr h="470559">
                <a:tc>
                  <a:txBody>
                    <a:bodyPr/>
                    <a:lstStyle/>
                    <a:p>
                      <a:r>
                        <a:rPr lang="sv-SE" sz="1800" dirty="0">
                          <a:solidFill>
                            <a:srgbClr val="0050AB"/>
                          </a:solidFill>
                          <a:latin typeface="Filson Pro Book" panose="02000000000000000000" charset="0"/>
                        </a:rPr>
                        <a:t>6</a:t>
                      </a:r>
                      <a:r>
                        <a:rPr lang="sv-SE" dirty="0">
                          <a:solidFill>
                            <a:srgbClr val="0050AB"/>
                          </a:solidFill>
                          <a:latin typeface="Filson Pro Book" panose="02000000000000000000" charset="0"/>
                        </a:rPr>
                        <a:t>.  2,5 år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>
                          <a:solidFill>
                            <a:srgbClr val="0050AB"/>
                          </a:solidFill>
                          <a:latin typeface="Filson Pro Book" panose="02000000000000000000" charset="0"/>
                        </a:rPr>
                        <a:t>BVC + FS 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>
                          <a:solidFill>
                            <a:srgbClr val="0050AB"/>
                          </a:solidFill>
                          <a:latin typeface="Filson Pro Book" panose="02000000000000000000" charset="0"/>
                        </a:rPr>
                        <a:t>Att vara självständig</a:t>
                      </a:r>
                    </a:p>
                    <a:p>
                      <a:endParaRPr lang="sv-S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94499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02182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1F910C2-4681-4580-875F-DB1CFA8D6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2651" y="474648"/>
            <a:ext cx="10515600" cy="996965"/>
          </a:xfrm>
        </p:spPr>
        <p:txBody>
          <a:bodyPr>
            <a:normAutofit/>
          </a:bodyPr>
          <a:lstStyle/>
          <a:p>
            <a:pPr algn="l"/>
            <a:r>
              <a:rPr lang="sv-SE" sz="4400" dirty="0">
                <a:solidFill>
                  <a:srgbClr val="0050AB"/>
                </a:solidFill>
              </a:rPr>
              <a:t>Samverkan utanför hemmen</a:t>
            </a:r>
            <a:endParaRPr lang="sv-SE" sz="4400" dirty="0">
              <a:solidFill>
                <a:srgbClr val="0050AB"/>
              </a:solidFill>
              <a:highlight>
                <a:srgbClr val="FFFF00"/>
              </a:highlight>
            </a:endParaRP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6CA11D0-3305-4332-8BFE-1009557294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406" y="1933727"/>
            <a:ext cx="10515600" cy="2990546"/>
          </a:xfrm>
        </p:spPr>
        <p:txBody>
          <a:bodyPr>
            <a:normAutofit fontScale="92500" lnSpcReduction="10000"/>
          </a:bodyPr>
          <a:lstStyle/>
          <a:p>
            <a:pPr marL="0" indent="0" algn="l">
              <a:buNone/>
            </a:pPr>
            <a:r>
              <a:rPr lang="sv-SE" b="1" dirty="0">
                <a:solidFill>
                  <a:srgbClr val="0050AB"/>
                </a:solidFill>
                <a:latin typeface="Filson Pro Book" panose="02000000000000000000" charset="0"/>
              </a:rPr>
              <a:t>Föräldraträffar och utbildningar med olika </a:t>
            </a:r>
            <a:br>
              <a:rPr lang="sv-SE" b="1" dirty="0">
                <a:solidFill>
                  <a:srgbClr val="0050AB"/>
                </a:solidFill>
                <a:latin typeface="Filson Pro Book" panose="02000000000000000000" charset="0"/>
              </a:rPr>
            </a:br>
            <a:r>
              <a:rPr lang="sv-SE" b="1" dirty="0">
                <a:solidFill>
                  <a:srgbClr val="0050AB"/>
                </a:solidFill>
                <a:latin typeface="Filson Pro Book" panose="02000000000000000000" charset="0"/>
              </a:rPr>
              <a:t>  teman riktat till åldrarna 0- 6 år </a:t>
            </a:r>
            <a:br>
              <a:rPr lang="sv-SE" b="1" dirty="0">
                <a:solidFill>
                  <a:srgbClr val="0050AB"/>
                </a:solidFill>
                <a:latin typeface="Filson Pro Book" panose="02000000000000000000" charset="0"/>
              </a:rPr>
            </a:br>
            <a:endParaRPr lang="sv-SE" dirty="0">
              <a:solidFill>
                <a:srgbClr val="0050AB"/>
              </a:solidFill>
              <a:latin typeface="Filson Pro Book" panose="02000000000000000000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rgbClr val="0050AB"/>
                </a:solidFill>
                <a:latin typeface="Filson Pro Book" panose="02000000000000000000" charset="0"/>
              </a:rPr>
              <a:t>Föräldraskap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rgbClr val="0050AB"/>
                </a:solidFill>
                <a:latin typeface="Filson Pro Book" panose="02000000000000000000" charset="0"/>
              </a:rPr>
              <a:t>Konflikthantering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rgbClr val="0050AB"/>
                </a:solidFill>
                <a:latin typeface="Filson Pro Book" panose="02000000000000000000" charset="0"/>
              </a:rPr>
              <a:t>Relationer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rgbClr val="0050AB"/>
                </a:solidFill>
                <a:latin typeface="Filson Pro Book" panose="02000000000000000000" charset="0"/>
              </a:rPr>
              <a:t>Livsstil/fritid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rgbClr val="0050AB"/>
                </a:solidFill>
                <a:latin typeface="Filson Pro Book" panose="02000000000000000000" charset="0"/>
              </a:rPr>
              <a:t>Barnets behov och </a:t>
            </a:r>
            <a:br>
              <a:rPr lang="sv-SE" sz="2400" dirty="0">
                <a:solidFill>
                  <a:srgbClr val="0050AB"/>
                </a:solidFill>
                <a:latin typeface="Filson Pro Book" panose="02000000000000000000" charset="0"/>
              </a:rPr>
            </a:br>
            <a:r>
              <a:rPr lang="sv-SE" sz="2400" dirty="0">
                <a:solidFill>
                  <a:srgbClr val="0050AB"/>
                </a:solidFill>
                <a:latin typeface="Filson Pro Book" panose="02000000000000000000" charset="0"/>
              </a:rPr>
              <a:t>rättigheter</a:t>
            </a:r>
            <a:endParaRPr lang="sv-SE" sz="2400" dirty="0"/>
          </a:p>
          <a:p>
            <a:endParaRPr lang="sv-SE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572E2A2F-0735-4919-B2CC-19EE4CCEC4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794" y="2428875"/>
            <a:ext cx="5097754" cy="3398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748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F38A4DB-9C8A-4071-A550-80C5A2FFB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098" y="738446"/>
            <a:ext cx="10515600" cy="1319570"/>
          </a:xfrm>
        </p:spPr>
        <p:txBody>
          <a:bodyPr>
            <a:normAutofit fontScale="90000"/>
          </a:bodyPr>
          <a:lstStyle/>
          <a:p>
            <a:r>
              <a:rPr lang="sv-SE" sz="4900" dirty="0">
                <a:solidFill>
                  <a:srgbClr val="0050AB"/>
                </a:solidFill>
              </a:rPr>
              <a:t>Arbetssätt på flera olika nivåer </a:t>
            </a:r>
            <a:br>
              <a:rPr lang="sv-SE" dirty="0">
                <a:solidFill>
                  <a:srgbClr val="0050AB"/>
                </a:solidFill>
              </a:rPr>
            </a:br>
            <a:endParaRPr lang="sv-SE" dirty="0">
              <a:solidFill>
                <a:srgbClr val="0050AB"/>
              </a:solidFill>
            </a:endParaRPr>
          </a:p>
        </p:txBody>
      </p:sp>
      <p:pic>
        <p:nvPicPr>
          <p:cNvPr id="7" name="D7418458-115E-4A06-AE9E-BF2D53C729F4">
            <a:extLst>
              <a:ext uri="{FF2B5EF4-FFF2-40B4-BE49-F238E27FC236}">
                <a16:creationId xmlns:a16="http://schemas.microsoft.com/office/drawing/2014/main" id="{20D4CE8F-189B-4909-95F1-F993A1DF9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888" y="2261108"/>
            <a:ext cx="3362345" cy="21635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9928247F-3748-48AD-B887-6F56DF0177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3898" y="3219272"/>
            <a:ext cx="2550194" cy="31614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845A2F63-2041-458D-A385-D28567D122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4037" y="2532799"/>
            <a:ext cx="2516475" cy="29505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A8131FDC-B4CF-4912-8D27-886C49AA1CB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401" y="1594051"/>
            <a:ext cx="2381789" cy="30337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78234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person, står&#10;&#10;Automatiskt genererad beskrivning">
            <a:extLst>
              <a:ext uri="{FF2B5EF4-FFF2-40B4-BE49-F238E27FC236}">
                <a16:creationId xmlns:a16="http://schemas.microsoft.com/office/drawing/2014/main" id="{30B95FA7-C596-4334-9DC1-74A984BAE7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364" b="909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E0472871-194B-4829-A19F-20B0D5FAF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0" y="1122363"/>
            <a:ext cx="4350051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300" dirty="0" err="1">
                <a:solidFill>
                  <a:srgbClr val="0050AB"/>
                </a:solidFill>
              </a:rPr>
              <a:t>Gemensamma</a:t>
            </a:r>
            <a:r>
              <a:rPr lang="en-US" sz="4300" dirty="0">
                <a:solidFill>
                  <a:srgbClr val="0050AB"/>
                </a:solidFill>
              </a:rPr>
              <a:t> </a:t>
            </a:r>
            <a:r>
              <a:rPr lang="en-US" sz="4300" dirty="0" err="1">
                <a:solidFill>
                  <a:srgbClr val="0050AB"/>
                </a:solidFill>
              </a:rPr>
              <a:t>arbetsätt</a:t>
            </a:r>
            <a:r>
              <a:rPr lang="en-US" sz="4300" dirty="0">
                <a:solidFill>
                  <a:srgbClr val="0050AB"/>
                </a:solidFill>
              </a:rPr>
              <a:t> </a:t>
            </a:r>
            <a:r>
              <a:rPr lang="en-US" sz="4300" dirty="0" err="1">
                <a:solidFill>
                  <a:srgbClr val="0050AB"/>
                </a:solidFill>
              </a:rPr>
              <a:t>som</a:t>
            </a:r>
            <a:r>
              <a:rPr lang="en-US" sz="4300" dirty="0">
                <a:solidFill>
                  <a:srgbClr val="0050AB"/>
                </a:solidFill>
              </a:rPr>
              <a:t> </a:t>
            </a:r>
            <a:r>
              <a:rPr lang="en-US" sz="4300" dirty="0" err="1">
                <a:solidFill>
                  <a:srgbClr val="0050AB"/>
                </a:solidFill>
              </a:rPr>
              <a:t>möjligör</a:t>
            </a:r>
            <a:r>
              <a:rPr lang="en-US" sz="4300" dirty="0">
                <a:solidFill>
                  <a:srgbClr val="0050AB"/>
                </a:solidFill>
              </a:rPr>
              <a:t> </a:t>
            </a:r>
            <a:r>
              <a:rPr lang="en-US" sz="4300" dirty="0" err="1">
                <a:solidFill>
                  <a:srgbClr val="0050AB"/>
                </a:solidFill>
              </a:rPr>
              <a:t>tidigt</a:t>
            </a:r>
            <a:r>
              <a:rPr lang="en-US" sz="4300" dirty="0">
                <a:solidFill>
                  <a:srgbClr val="0050AB"/>
                </a:solidFill>
              </a:rPr>
              <a:t> </a:t>
            </a:r>
            <a:r>
              <a:rPr lang="en-US" sz="4300" dirty="0" err="1">
                <a:solidFill>
                  <a:srgbClr val="0050AB"/>
                </a:solidFill>
              </a:rPr>
              <a:t>stöd</a:t>
            </a:r>
            <a:r>
              <a:rPr lang="en-US" sz="4300" dirty="0">
                <a:solidFill>
                  <a:srgbClr val="0050AB"/>
                </a:solidFill>
              </a:rPr>
              <a:t>! 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C540E55E-A5E2-4DBB-9516-0C8EA066DFD9}"/>
              </a:ext>
            </a:extLst>
          </p:cNvPr>
          <p:cNvSpPr/>
          <p:nvPr/>
        </p:nvSpPr>
        <p:spPr>
          <a:xfrm>
            <a:off x="283779" y="315310"/>
            <a:ext cx="1072055" cy="5866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27262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person, utomhus, arm&#10;&#10;Automatiskt genererad beskrivning">
            <a:extLst>
              <a:ext uri="{FF2B5EF4-FFF2-40B4-BE49-F238E27FC236}">
                <a16:creationId xmlns:a16="http://schemas.microsoft.com/office/drawing/2014/main" id="{86FEF3C7-341D-482C-84C8-2CA110AB2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298" b="909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8DC65171-EB15-4E78-A36D-556ECA8E9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0" y="1122363"/>
            <a:ext cx="5008419" cy="320413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800" dirty="0" err="1">
                <a:solidFill>
                  <a:srgbClr val="0050AB"/>
                </a:solidFill>
              </a:rPr>
              <a:t>Gemensamma</a:t>
            </a:r>
            <a:r>
              <a:rPr lang="en-US" sz="4800" dirty="0">
                <a:solidFill>
                  <a:srgbClr val="0050AB"/>
                </a:solidFill>
              </a:rPr>
              <a:t> roller </a:t>
            </a:r>
            <a:r>
              <a:rPr lang="en-US" sz="4800" dirty="0" err="1">
                <a:solidFill>
                  <a:srgbClr val="0050AB"/>
                </a:solidFill>
              </a:rPr>
              <a:t>som</a:t>
            </a:r>
            <a:r>
              <a:rPr lang="en-US" sz="4800" dirty="0">
                <a:solidFill>
                  <a:srgbClr val="0050AB"/>
                </a:solidFill>
              </a:rPr>
              <a:t>  </a:t>
            </a:r>
            <a:r>
              <a:rPr lang="en-US" sz="4800" dirty="0" err="1">
                <a:solidFill>
                  <a:srgbClr val="0050AB"/>
                </a:solidFill>
              </a:rPr>
              <a:t>stärker</a:t>
            </a:r>
            <a:r>
              <a:rPr lang="en-US" sz="4800" dirty="0">
                <a:solidFill>
                  <a:srgbClr val="0050AB"/>
                </a:solidFill>
              </a:rPr>
              <a:t> </a:t>
            </a:r>
            <a:r>
              <a:rPr lang="en-US" sz="4800" dirty="0" err="1">
                <a:solidFill>
                  <a:srgbClr val="0050AB"/>
                </a:solidFill>
              </a:rPr>
              <a:t>skyddsnätet</a:t>
            </a:r>
            <a:r>
              <a:rPr lang="en-US" sz="4800" dirty="0">
                <a:solidFill>
                  <a:srgbClr val="0050AB"/>
                </a:solidFill>
              </a:rPr>
              <a:t> </a:t>
            </a:r>
            <a:r>
              <a:rPr lang="en-US" sz="4800" dirty="0" err="1">
                <a:solidFill>
                  <a:srgbClr val="0050AB"/>
                </a:solidFill>
              </a:rPr>
              <a:t>för</a:t>
            </a:r>
            <a:r>
              <a:rPr lang="en-US" sz="4800" dirty="0">
                <a:solidFill>
                  <a:srgbClr val="0050AB"/>
                </a:solidFill>
              </a:rPr>
              <a:t> barn!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5253F6D0-AC59-4F5D-AE49-2AE92FD396C4}"/>
              </a:ext>
            </a:extLst>
          </p:cNvPr>
          <p:cNvSpPr/>
          <p:nvPr/>
        </p:nvSpPr>
        <p:spPr>
          <a:xfrm>
            <a:off x="283779" y="315310"/>
            <a:ext cx="1072055" cy="5866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019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objekt 16">
            <a:extLst>
              <a:ext uri="{FF2B5EF4-FFF2-40B4-BE49-F238E27FC236}">
                <a16:creationId xmlns:a16="http://schemas.microsoft.com/office/drawing/2014/main" id="{D0927B1B-63EB-41F1-8797-354CD0A250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7896" y="1357106"/>
            <a:ext cx="1295322" cy="1293326"/>
          </a:xfrm>
          <a:prstGeom prst="rect">
            <a:avLst/>
          </a:prstGeom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DFE5AF43-0046-4575-8223-043603F54F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4786" y="1534834"/>
            <a:ext cx="1812206" cy="2574190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3662" y="2329523"/>
            <a:ext cx="1694459" cy="2397873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944" y="3057366"/>
            <a:ext cx="1752021" cy="2479331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Bildobjekt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73148" y="251963"/>
            <a:ext cx="1843546" cy="2569966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2" name="Rubrik 1"/>
          <p:cNvSpPr>
            <a:spLocks noGrp="1"/>
          </p:cNvSpPr>
          <p:nvPr>
            <p:ph type="title" idx="4294967295"/>
          </p:nvPr>
        </p:nvSpPr>
        <p:spPr>
          <a:xfrm>
            <a:off x="430812" y="233887"/>
            <a:ext cx="7129463" cy="968375"/>
          </a:xfrm>
        </p:spPr>
        <p:txBody>
          <a:bodyPr/>
          <a:lstStyle/>
          <a:p>
            <a:r>
              <a:rPr lang="sv-SE" dirty="0">
                <a:solidFill>
                  <a:srgbClr val="003DA5"/>
                </a:solidFill>
              </a:rPr>
              <a:t>Gemensamma verktyg </a:t>
            </a: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02823" y="983087"/>
            <a:ext cx="1822561" cy="2574190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8" name="Bildobjekt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89099" y="3765020"/>
            <a:ext cx="3121572" cy="2202321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3202" y="1534834"/>
            <a:ext cx="2184405" cy="1878016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044CDAFB-F32A-4BFC-B91A-B386FE42C58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2538" y="3737136"/>
            <a:ext cx="1717914" cy="2394438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8" name="Bildobjekt 17">
            <a:extLst>
              <a:ext uri="{FF2B5EF4-FFF2-40B4-BE49-F238E27FC236}">
                <a16:creationId xmlns:a16="http://schemas.microsoft.com/office/drawing/2014/main" id="{3BF80C29-160E-4A48-87C2-CE70693AE00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68707" y="4934355"/>
            <a:ext cx="2553797" cy="1442895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53853883-D8F2-4A4C-86A3-A45E39C5FB5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17293" y="4337760"/>
            <a:ext cx="1746726" cy="2397873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4218607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tshållare för innehåll 5">
            <a:extLst>
              <a:ext uri="{FF2B5EF4-FFF2-40B4-BE49-F238E27FC236}">
                <a16:creationId xmlns:a16="http://schemas.microsoft.com/office/drawing/2014/main" id="{6A247AE2-2CFE-435B-A195-C7AE4BBB742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813" y="104823"/>
            <a:ext cx="9023386" cy="6648354"/>
          </a:xfr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7596EA20-5262-4D8D-9B5E-76E773D81309}"/>
              </a:ext>
            </a:extLst>
          </p:cNvPr>
          <p:cNvSpPr/>
          <p:nvPr/>
        </p:nvSpPr>
        <p:spPr>
          <a:xfrm>
            <a:off x="10260419" y="202019"/>
            <a:ext cx="1931581" cy="11908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211E5F3B-B891-4EC8-A402-ABC36A9F29D3}"/>
              </a:ext>
            </a:extLst>
          </p:cNvPr>
          <p:cNvSpPr/>
          <p:nvPr/>
        </p:nvSpPr>
        <p:spPr>
          <a:xfrm>
            <a:off x="10280217" y="5667154"/>
            <a:ext cx="1931581" cy="11908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1AC811E2-3733-4420-8C9B-6C7A5ABFBF4B}"/>
              </a:ext>
            </a:extLst>
          </p:cNvPr>
          <p:cNvSpPr txBox="1"/>
          <p:nvPr/>
        </p:nvSpPr>
        <p:spPr>
          <a:xfrm>
            <a:off x="5149624" y="1269546"/>
            <a:ext cx="3973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dirty="0">
                <a:solidFill>
                  <a:srgbClr val="084496"/>
                </a:solidFill>
                <a:latin typeface="Filson Pro Bold" pitchFamily="50" charset="0"/>
              </a:rPr>
              <a:t>i stödprocessen</a:t>
            </a:r>
          </a:p>
        </p:txBody>
      </p:sp>
    </p:spTree>
    <p:extLst>
      <p:ext uri="{BB962C8B-B14F-4D97-AF65-F5344CB8AC3E}">
        <p14:creationId xmlns:p14="http://schemas.microsoft.com/office/powerpoint/2010/main" val="1238048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94D15F2-6048-4483-8053-61E56A4A5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057" y="819507"/>
            <a:ext cx="10515600" cy="1325563"/>
          </a:xfrm>
        </p:spPr>
        <p:txBody>
          <a:bodyPr/>
          <a:lstStyle/>
          <a:p>
            <a:r>
              <a:rPr lang="sv-SE" dirty="0">
                <a:solidFill>
                  <a:srgbClr val="0050AB"/>
                </a:solidFill>
              </a:rPr>
              <a:t>När vi lyckas ser tidslinjerna ut så här! 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72A30A14-31AB-4CAD-A530-FAF04A5BB9CA}"/>
              </a:ext>
            </a:extLst>
          </p:cNvPr>
          <p:cNvSpPr/>
          <p:nvPr/>
        </p:nvSpPr>
        <p:spPr>
          <a:xfrm>
            <a:off x="8895806" y="5904411"/>
            <a:ext cx="3474720" cy="9931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5E10A821-4FBE-42C5-8DAA-6FDE1E7EDB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854" y="2460916"/>
            <a:ext cx="11564006" cy="3940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82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ubrik 3">
            <a:extLst>
              <a:ext uri="{FF2B5EF4-FFF2-40B4-BE49-F238E27FC236}">
                <a16:creationId xmlns:a16="http://schemas.microsoft.com/office/drawing/2014/main" id="{A15F4367-3C3A-4B71-9867-C3B688C53BAE}"/>
              </a:ext>
            </a:extLst>
          </p:cNvPr>
          <p:cNvSpPr txBox="1">
            <a:spLocks/>
          </p:cNvSpPr>
          <p:nvPr/>
        </p:nvSpPr>
        <p:spPr>
          <a:xfrm>
            <a:off x="328612" y="1215142"/>
            <a:ext cx="6345077" cy="125438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Filson Pro Bold" panose="02000000000000000000" pitchFamily="50" charset="0"/>
                <a:ea typeface="+mj-ea"/>
                <a:cs typeface="+mj-cs"/>
              </a:defRPr>
            </a:lvl1pPr>
          </a:lstStyle>
          <a:p>
            <a:pPr algn="ctr"/>
            <a:r>
              <a:rPr lang="sv-SE" dirty="0">
                <a:solidFill>
                  <a:srgbClr val="0050AB"/>
                </a:solidFill>
                <a:latin typeface="Filson Pro Bold" panose="02000000000000000000" charset="0"/>
              </a:rPr>
              <a:t>Vad händer nu? </a:t>
            </a:r>
          </a:p>
        </p:txBody>
      </p:sp>
      <p:pic>
        <p:nvPicPr>
          <p:cNvPr id="38" name="Bildobjekt 37">
            <a:extLst>
              <a:ext uri="{FF2B5EF4-FFF2-40B4-BE49-F238E27FC236}">
                <a16:creationId xmlns:a16="http://schemas.microsoft.com/office/drawing/2014/main" id="{FEDC6C52-449F-4172-87EF-DE2A92C62B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1199" y="759403"/>
            <a:ext cx="2806569" cy="3986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7" name="Bildobjekt 36">
            <a:extLst>
              <a:ext uri="{FF2B5EF4-FFF2-40B4-BE49-F238E27FC236}">
                <a16:creationId xmlns:a16="http://schemas.microsoft.com/office/drawing/2014/main" id="{DE2ADC32-BF9F-49BA-BEE7-0BCF7D2F18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7952" y="1685171"/>
            <a:ext cx="2755617" cy="3914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30138084-40E4-4FF3-A4D3-391DE4C48B42}"/>
              </a:ext>
            </a:extLst>
          </p:cNvPr>
          <p:cNvSpPr txBox="1"/>
          <p:nvPr/>
        </p:nvSpPr>
        <p:spPr>
          <a:xfrm>
            <a:off x="1399506" y="1978413"/>
            <a:ext cx="5482645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400" b="1" dirty="0">
                <a:solidFill>
                  <a:srgbClr val="084496"/>
                </a:solidFill>
                <a:latin typeface="Filson Pro Book" panose="02000000000000000000" charset="0"/>
              </a:rPr>
              <a:t>Utvärderar analyserar justerar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400" b="1" dirty="0">
                <a:solidFill>
                  <a:srgbClr val="084496"/>
                </a:solidFill>
                <a:latin typeface="Filson Pro Book" panose="02000000000000000000" charset="0"/>
              </a:rPr>
              <a:t>Implementerar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400" b="1" dirty="0">
                <a:solidFill>
                  <a:srgbClr val="084496"/>
                </a:solidFill>
                <a:latin typeface="Filson Pro Book" panose="02000000000000000000" charset="0"/>
              </a:rPr>
              <a:t>Ny överenskommelse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400" b="1" dirty="0">
                <a:solidFill>
                  <a:srgbClr val="084496"/>
                </a:solidFill>
                <a:latin typeface="Filson Pro Book" panose="02000000000000000000" charset="0"/>
              </a:rPr>
              <a:t>Skalar upp </a:t>
            </a:r>
          </a:p>
          <a:p>
            <a:pPr marL="342900" indent="-342900">
              <a:buFontTx/>
              <a:buChar char="-"/>
            </a:pPr>
            <a:r>
              <a:rPr lang="sv-SE" sz="2400" b="1" dirty="0">
                <a:solidFill>
                  <a:srgbClr val="084496"/>
                </a:solidFill>
                <a:latin typeface="Filson Pro Book" panose="02000000000000000000" charset="0"/>
              </a:rPr>
              <a:t>Alla barn i Ystad är  Backa barnet barn 2025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v-SE" sz="2400" b="1" dirty="0">
              <a:solidFill>
                <a:srgbClr val="084496"/>
              </a:solidFill>
              <a:latin typeface="Filson Pro Book" panose="02000000000000000000" charset="0"/>
            </a:endParaRP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7834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Vill du veta mer? 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sv-SE" b="1" dirty="0">
                <a:hlinkClick r:id="rId3"/>
              </a:rPr>
              <a:t>www.backabarnet.se</a:t>
            </a:r>
            <a:endParaRPr lang="sv-SE" b="1" dirty="0"/>
          </a:p>
          <a:p>
            <a:pPr marL="0" indent="0">
              <a:buNone/>
            </a:pPr>
            <a:endParaRPr lang="sv-SE" b="1" dirty="0"/>
          </a:p>
          <a:p>
            <a:pPr marL="0" indent="0">
              <a:buNone/>
            </a:pPr>
            <a:endParaRPr lang="sv-SE" b="1" dirty="0"/>
          </a:p>
          <a:p>
            <a:pPr marL="0" indent="0">
              <a:buNone/>
            </a:pPr>
            <a:r>
              <a:rPr lang="sv-SE" b="1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Caroline.ekstrand@ystad.se</a:t>
            </a:r>
            <a:endParaRPr lang="sv-SE" b="1" dirty="0"/>
          </a:p>
          <a:p>
            <a:pPr marL="0" indent="0">
              <a:buNone/>
            </a:pPr>
            <a:r>
              <a:rPr lang="sv-SE" b="1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Linda.waldner@skane.se</a:t>
            </a:r>
            <a:endParaRPr lang="sv-SE" b="1" dirty="0"/>
          </a:p>
          <a:p>
            <a:pPr marL="0" indent="0">
              <a:buNone/>
            </a:pPr>
            <a:endParaRPr lang="sv-SE" b="1" dirty="0"/>
          </a:p>
          <a:p>
            <a:pPr marL="0" indent="0">
              <a:buNone/>
            </a:pPr>
            <a:endParaRPr lang="sv-SE" b="1" dirty="0"/>
          </a:p>
          <a:p>
            <a:pPr marL="0" indent="0">
              <a:buNone/>
            </a:pPr>
            <a:endParaRPr lang="sv-SE" b="1" dirty="0"/>
          </a:p>
          <a:p>
            <a:endParaRPr lang="sv-SE" dirty="0"/>
          </a:p>
        </p:txBody>
      </p:sp>
      <p:pic>
        <p:nvPicPr>
          <p:cNvPr id="4" name="Platshållare för innehåll 4">
            <a:extLst>
              <a:ext uri="{FF2B5EF4-FFF2-40B4-BE49-F238E27FC236}">
                <a16:creationId xmlns:a16="http://schemas.microsoft.com/office/drawing/2014/main" id="{B2A0F1F5-32F1-4706-9C0A-FC0BADA32F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1718" y="677550"/>
            <a:ext cx="3012355" cy="42751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10E36E64-09E4-42E1-A60C-4973F76B76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41501" y="1905315"/>
            <a:ext cx="3020143" cy="42751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99659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ritning&#10;&#10;Automatiskt genererad beskrivning">
            <a:extLst>
              <a:ext uri="{FF2B5EF4-FFF2-40B4-BE49-F238E27FC236}">
                <a16:creationId xmlns:a16="http://schemas.microsoft.com/office/drawing/2014/main" id="{BD8FA855-A612-4B71-A3F3-5BE0249201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614" y="-247135"/>
            <a:ext cx="6793168" cy="9751006"/>
          </a:xfrm>
          <a:prstGeom prst="rect">
            <a:avLst/>
          </a:prstGeom>
        </p:spPr>
      </p:pic>
      <p:sp>
        <p:nvSpPr>
          <p:cNvPr id="3" name="Underrubrik 2">
            <a:extLst>
              <a:ext uri="{FF2B5EF4-FFF2-40B4-BE49-F238E27FC236}">
                <a16:creationId xmlns:a16="http://schemas.microsoft.com/office/drawing/2014/main" id="{C539472E-A88F-4496-83ED-28E5A89E25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39123" y="1414463"/>
            <a:ext cx="5733402" cy="3824679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sv-SE" sz="4400" b="1" dirty="0">
                <a:solidFill>
                  <a:schemeClr val="bg1"/>
                </a:solidFill>
                <a:latin typeface="Filson Pro Black" pitchFamily="50" charset="0"/>
              </a:rPr>
              <a:t>BACKA BARNET </a:t>
            </a:r>
          </a:p>
          <a:p>
            <a:pPr marL="0" indent="0" algn="l">
              <a:buNone/>
            </a:pPr>
            <a:r>
              <a:rPr lang="sv-SE" sz="2400" b="1" dirty="0">
                <a:solidFill>
                  <a:schemeClr val="bg1"/>
                </a:solidFill>
              </a:rPr>
              <a:t>innebär att barnets bästa är kärnan i all vår verksamhet och i varje beslut.  </a:t>
            </a:r>
          </a:p>
          <a:p>
            <a:pPr marL="0" indent="0" algn="l">
              <a:buNone/>
            </a:pPr>
            <a:r>
              <a:rPr lang="sv-SE" sz="2400" b="1" dirty="0">
                <a:solidFill>
                  <a:schemeClr val="bg1"/>
                </a:solidFill>
              </a:rPr>
              <a:t>Tillsammans sträcker vi oss längre än de olika verksamheternas uppdrag för att ge varje barn bästa möjliga start i livet</a:t>
            </a:r>
            <a:r>
              <a:rPr lang="sv-SE" sz="1800" b="1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65127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089222F0-D37D-4D22-A080-DC4537E99A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9864" y="370114"/>
            <a:ext cx="8641079" cy="5638799"/>
          </a:xfrm>
          <a:prstGeom prst="rect">
            <a:avLst/>
          </a:prstGeom>
        </p:spPr>
      </p:pic>
      <p:sp>
        <p:nvSpPr>
          <p:cNvPr id="9" name="Rektangel 8">
            <a:extLst>
              <a:ext uri="{FF2B5EF4-FFF2-40B4-BE49-F238E27FC236}">
                <a16:creationId xmlns:a16="http://schemas.microsoft.com/office/drawing/2014/main" id="{AFC296F4-DE89-4F9D-A3DB-1FB967BBEF86}"/>
              </a:ext>
            </a:extLst>
          </p:cNvPr>
          <p:cNvSpPr/>
          <p:nvPr/>
        </p:nvSpPr>
        <p:spPr>
          <a:xfrm>
            <a:off x="1828798" y="4767943"/>
            <a:ext cx="1839688" cy="435428"/>
          </a:xfrm>
          <a:prstGeom prst="rect">
            <a:avLst/>
          </a:prstGeom>
          <a:solidFill>
            <a:srgbClr val="2EB8BC"/>
          </a:solidFill>
          <a:ln>
            <a:solidFill>
              <a:srgbClr val="2EB8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v-SE" sz="1100" dirty="0">
                <a:latin typeface="Filson Pro"/>
              </a:rPr>
              <a:t> Leg. Psykoterapeut</a:t>
            </a:r>
          </a:p>
          <a:p>
            <a:r>
              <a:rPr lang="sv-SE" sz="1100" dirty="0">
                <a:latin typeface="Filson Pro"/>
              </a:rPr>
              <a:t> Region Skåne </a:t>
            </a:r>
          </a:p>
        </p:txBody>
      </p:sp>
    </p:spTree>
    <p:extLst>
      <p:ext uri="{BB962C8B-B14F-4D97-AF65-F5344CB8AC3E}">
        <p14:creationId xmlns:p14="http://schemas.microsoft.com/office/powerpoint/2010/main" val="2625191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nformationsfilm Backa barnet">
            <a:hlinkClick r:id="" action="ppaction://media"/>
            <a:extLst>
              <a:ext uri="{FF2B5EF4-FFF2-40B4-BE49-F238E27FC236}">
                <a16:creationId xmlns:a16="http://schemas.microsoft.com/office/drawing/2014/main" id="{48B5195D-A3E7-4238-BB0E-69AB52B8C4F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14783" end="8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30379" y="1367088"/>
            <a:ext cx="7331242" cy="4123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330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1B43193-8F25-4D35-BD40-D7C9A3EDAA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8B88489D-F7C9-402B-A371-BF2B2571986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Informationsfilm Backa barnet">
            <a:hlinkClick r:id="" action="ppaction://media"/>
            <a:extLst>
              <a:ext uri="{FF2B5EF4-FFF2-40B4-BE49-F238E27FC236}">
                <a16:creationId xmlns:a16="http://schemas.microsoft.com/office/drawing/2014/main" id="{F46427BA-FBE3-45BA-948E-BB3C838640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297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23000">
        <p:fade/>
      </p:transition>
    </mc:Choice>
    <mc:Fallback xmlns="">
      <p:transition spd="med" advClick="0" advTm="22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2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B1AC77A5-9E0D-4726-A0B7-4E53E1B636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03396"/>
            <a:ext cx="12007274" cy="2287593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FC1457EE-6683-4BBE-8735-6C3140A08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037" y="1443521"/>
            <a:ext cx="4133193" cy="1325563"/>
          </a:xfrm>
        </p:spPr>
        <p:txBody>
          <a:bodyPr>
            <a:noAutofit/>
          </a:bodyPr>
          <a:lstStyle/>
          <a:p>
            <a:pPr algn="ctr"/>
            <a:r>
              <a:rPr lang="sv-SE" sz="2800" dirty="0">
                <a:solidFill>
                  <a:schemeClr val="accent4">
                    <a:lumMod val="75000"/>
                  </a:schemeClr>
                </a:solidFill>
              </a:rPr>
              <a:t>12 </a:t>
            </a:r>
            <a:br>
              <a:rPr lang="sv-SE" sz="2800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sv-SE" sz="2800" dirty="0">
                <a:solidFill>
                  <a:schemeClr val="accent4">
                    <a:lumMod val="75000"/>
                  </a:schemeClr>
                </a:solidFill>
              </a:rPr>
              <a:t>orosanmälningar </a:t>
            </a:r>
          </a:p>
        </p:txBody>
      </p:sp>
      <p:sp>
        <p:nvSpPr>
          <p:cNvPr id="7" name="Rubrik 1">
            <a:extLst>
              <a:ext uri="{FF2B5EF4-FFF2-40B4-BE49-F238E27FC236}">
                <a16:creationId xmlns:a16="http://schemas.microsoft.com/office/drawing/2014/main" id="{950080D1-AB07-4982-AB63-7EC066752742}"/>
              </a:ext>
            </a:extLst>
          </p:cNvPr>
          <p:cNvSpPr txBox="1">
            <a:spLocks/>
          </p:cNvSpPr>
          <p:nvPr/>
        </p:nvSpPr>
        <p:spPr>
          <a:xfrm>
            <a:off x="5329970" y="1576441"/>
            <a:ext cx="4583395" cy="9483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Filson Pro Bold" panose="02000000000000000000" pitchFamily="50" charset="0"/>
                <a:ea typeface="+mj-ea"/>
                <a:cs typeface="+mj-cs"/>
              </a:defRPr>
            </a:lvl1pPr>
          </a:lstStyle>
          <a:p>
            <a:r>
              <a:rPr lang="sv-SE" sz="2800" dirty="0">
                <a:solidFill>
                  <a:srgbClr val="00B050"/>
                </a:solidFill>
              </a:rPr>
              <a:t>6 </a:t>
            </a:r>
            <a:br>
              <a:rPr lang="sv-SE" sz="2800" dirty="0">
                <a:solidFill>
                  <a:srgbClr val="00B050"/>
                </a:solidFill>
              </a:rPr>
            </a:br>
            <a:r>
              <a:rPr lang="sv-SE" sz="2800" dirty="0">
                <a:solidFill>
                  <a:srgbClr val="00B050"/>
                </a:solidFill>
              </a:rPr>
              <a:t>utredningar</a:t>
            </a:r>
          </a:p>
        </p:txBody>
      </p:sp>
      <p:sp>
        <p:nvSpPr>
          <p:cNvPr id="10" name="Rubrik 1">
            <a:extLst>
              <a:ext uri="{FF2B5EF4-FFF2-40B4-BE49-F238E27FC236}">
                <a16:creationId xmlns:a16="http://schemas.microsoft.com/office/drawing/2014/main" id="{680B66D0-31B2-40CD-B3A1-502936A608F4}"/>
              </a:ext>
            </a:extLst>
          </p:cNvPr>
          <p:cNvSpPr txBox="1">
            <a:spLocks/>
          </p:cNvSpPr>
          <p:nvPr/>
        </p:nvSpPr>
        <p:spPr>
          <a:xfrm>
            <a:off x="-280921" y="4725302"/>
            <a:ext cx="4583395" cy="89553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Filson Pro Bold" panose="02000000000000000000" pitchFamily="50" charset="0"/>
                <a:ea typeface="+mj-ea"/>
                <a:cs typeface="+mj-cs"/>
              </a:defRPr>
            </a:lvl1pPr>
          </a:lstStyle>
          <a:p>
            <a:r>
              <a:rPr lang="sv-SE" sz="2800" dirty="0">
                <a:solidFill>
                  <a:srgbClr val="084496"/>
                </a:solidFill>
              </a:rPr>
              <a:t>6 </a:t>
            </a:r>
            <a:br>
              <a:rPr lang="sv-SE" sz="2800" dirty="0">
                <a:solidFill>
                  <a:srgbClr val="084496"/>
                </a:solidFill>
              </a:rPr>
            </a:br>
            <a:r>
              <a:rPr lang="sv-SE" sz="2800" dirty="0">
                <a:solidFill>
                  <a:srgbClr val="084496"/>
                </a:solidFill>
              </a:rPr>
              <a:t>kartläggningar</a:t>
            </a:r>
          </a:p>
        </p:txBody>
      </p:sp>
      <p:sp>
        <p:nvSpPr>
          <p:cNvPr id="11" name="Rubrik 1">
            <a:extLst>
              <a:ext uri="{FF2B5EF4-FFF2-40B4-BE49-F238E27FC236}">
                <a16:creationId xmlns:a16="http://schemas.microsoft.com/office/drawing/2014/main" id="{5262AB0B-A14B-444D-A7BF-76737E116EF1}"/>
              </a:ext>
            </a:extLst>
          </p:cNvPr>
          <p:cNvSpPr txBox="1">
            <a:spLocks/>
          </p:cNvSpPr>
          <p:nvPr/>
        </p:nvSpPr>
        <p:spPr>
          <a:xfrm>
            <a:off x="3804302" y="4672515"/>
            <a:ext cx="4583395" cy="9483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Filson Pro Bold" panose="02000000000000000000" pitchFamily="50" charset="0"/>
                <a:ea typeface="+mj-ea"/>
                <a:cs typeface="+mj-cs"/>
              </a:defRPr>
            </a:lvl1pPr>
          </a:lstStyle>
          <a:p>
            <a:r>
              <a:rPr lang="sv-SE" sz="2800" dirty="0">
                <a:solidFill>
                  <a:srgbClr val="7030A0"/>
                </a:solidFill>
              </a:rPr>
              <a:t>1 </a:t>
            </a:r>
          </a:p>
          <a:p>
            <a:r>
              <a:rPr lang="sv-SE" sz="2800" dirty="0">
                <a:solidFill>
                  <a:srgbClr val="7030A0"/>
                </a:solidFill>
              </a:rPr>
              <a:t>Polisanmälan</a:t>
            </a:r>
            <a:r>
              <a:rPr lang="sv-SE" sz="2800" dirty="0">
                <a:solidFill>
                  <a:srgbClr val="E9466F"/>
                </a:solidFill>
              </a:rPr>
              <a:t> </a:t>
            </a:r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AA86A88E-7ADA-4AAB-83DB-A76158177921}"/>
              </a:ext>
            </a:extLst>
          </p:cNvPr>
          <p:cNvSpPr txBox="1">
            <a:spLocks/>
          </p:cNvSpPr>
          <p:nvPr/>
        </p:nvSpPr>
        <p:spPr>
          <a:xfrm>
            <a:off x="7621668" y="4725304"/>
            <a:ext cx="4583395" cy="9483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Filson Pro Bold" panose="02000000000000000000" pitchFamily="50" charset="0"/>
                <a:ea typeface="+mj-ea"/>
                <a:cs typeface="+mj-cs"/>
              </a:defRPr>
            </a:lvl1pPr>
          </a:lstStyle>
          <a:p>
            <a:r>
              <a:rPr lang="sv-SE" sz="2800" dirty="0">
                <a:solidFill>
                  <a:srgbClr val="E9466F"/>
                </a:solidFill>
              </a:rPr>
              <a:t>Hot om </a:t>
            </a:r>
            <a:br>
              <a:rPr lang="sv-SE" sz="2800" dirty="0">
                <a:solidFill>
                  <a:srgbClr val="E9466F"/>
                </a:solidFill>
              </a:rPr>
            </a:br>
            <a:r>
              <a:rPr lang="sv-SE" sz="2800" dirty="0">
                <a:solidFill>
                  <a:srgbClr val="E9466F"/>
                </a:solidFill>
              </a:rPr>
              <a:t>avstängning</a:t>
            </a: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F5F0D23C-175B-4F8E-89CB-560A4050053F}"/>
              </a:ext>
            </a:extLst>
          </p:cNvPr>
          <p:cNvSpPr/>
          <p:nvPr/>
        </p:nvSpPr>
        <p:spPr>
          <a:xfrm>
            <a:off x="8895806" y="5943600"/>
            <a:ext cx="3474720" cy="9931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A20FEF0B-C658-4ADB-B0D3-8AA3D6D1110B}"/>
              </a:ext>
            </a:extLst>
          </p:cNvPr>
          <p:cNvSpPr txBox="1"/>
          <p:nvPr/>
        </p:nvSpPr>
        <p:spPr>
          <a:xfrm>
            <a:off x="485038" y="379627"/>
            <a:ext cx="10148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600" dirty="0">
                <a:solidFill>
                  <a:srgbClr val="0050AB"/>
                </a:solidFill>
                <a:latin typeface="Filson Pro Bold" panose="02000000000000000000" charset="0"/>
              </a:rPr>
              <a:t>Oönskad tidslinje!</a:t>
            </a:r>
          </a:p>
        </p:txBody>
      </p:sp>
    </p:spTree>
    <p:extLst>
      <p:ext uri="{BB962C8B-B14F-4D97-AF65-F5344CB8AC3E}">
        <p14:creationId xmlns:p14="http://schemas.microsoft.com/office/powerpoint/2010/main" val="720540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35AFDF1-911B-4472-ACB1-35677BF2B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040" y="902725"/>
            <a:ext cx="6660762" cy="890327"/>
          </a:xfrm>
        </p:spPr>
        <p:txBody>
          <a:bodyPr>
            <a:normAutofit/>
          </a:bodyPr>
          <a:lstStyle/>
          <a:p>
            <a:r>
              <a:rPr lang="sv-SE" sz="4400" dirty="0">
                <a:solidFill>
                  <a:srgbClr val="0050AB"/>
                </a:solidFill>
              </a:rPr>
              <a:t>Modellen innehåller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C49A113-9A63-40C6-BD3E-791269932A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46200" y="2170972"/>
            <a:ext cx="6174602" cy="2516055"/>
          </a:xfrm>
        </p:spPr>
        <p:txBody>
          <a:bodyPr>
            <a:normAutofit lnSpcReduction="10000"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v-SE" sz="2800" dirty="0">
                <a:solidFill>
                  <a:srgbClr val="0050AB"/>
                </a:solidFill>
              </a:rPr>
              <a:t>Vägledande principer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v-SE" sz="2800" dirty="0">
                <a:solidFill>
                  <a:srgbClr val="0050AB"/>
                </a:solidFill>
              </a:rPr>
              <a:t>Arbetssätt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v-SE" sz="2800" dirty="0">
                <a:solidFill>
                  <a:srgbClr val="0050AB"/>
                </a:solidFill>
              </a:rPr>
              <a:t>Roller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v-SE" sz="2800" dirty="0">
                <a:solidFill>
                  <a:srgbClr val="0050AB"/>
                </a:solidFill>
              </a:rPr>
              <a:t>Process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v-SE" sz="2800" dirty="0">
                <a:solidFill>
                  <a:srgbClr val="0050AB"/>
                </a:solidFill>
              </a:rPr>
              <a:t>Verktyg </a:t>
            </a:r>
          </a:p>
          <a:p>
            <a:endParaRPr lang="sv-SE" dirty="0">
              <a:solidFill>
                <a:srgbClr val="0050AB"/>
              </a:solidFill>
            </a:endParaRPr>
          </a:p>
          <a:p>
            <a:pPr marL="0" indent="0">
              <a:buNone/>
            </a:pPr>
            <a:endParaRPr lang="sv-SE" dirty="0"/>
          </a:p>
          <a:p>
            <a:endParaRPr lang="sv-SE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1AED68DC-CB64-419C-B69C-7D80F2A700E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263" y="1347889"/>
            <a:ext cx="4453772" cy="4453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498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2703312-9ECE-4336-8B0B-D48B28AE4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09766" y="623266"/>
            <a:ext cx="10515600" cy="897192"/>
          </a:xfrm>
        </p:spPr>
        <p:txBody>
          <a:bodyPr>
            <a:normAutofit/>
          </a:bodyPr>
          <a:lstStyle/>
          <a:p>
            <a:r>
              <a:rPr lang="sv-SE" sz="4400" dirty="0">
                <a:solidFill>
                  <a:srgbClr val="0050AB"/>
                </a:solidFill>
                <a:latin typeface="Filson Pro Bold" panose="02000000000000000000" charset="0"/>
                <a:ea typeface="+mn-ea"/>
                <a:cs typeface="+mn-cs"/>
              </a:rPr>
              <a:t>Vägledande</a:t>
            </a:r>
            <a:r>
              <a:rPr lang="sv-SE" sz="4400" dirty="0">
                <a:solidFill>
                  <a:srgbClr val="0050AB"/>
                </a:solidFill>
                <a:latin typeface="Filson Pro Medium" pitchFamily="50" charset="0"/>
                <a:ea typeface="+mn-ea"/>
                <a:cs typeface="+mn-cs"/>
              </a:rPr>
              <a:t> </a:t>
            </a:r>
            <a:r>
              <a:rPr lang="sv-SE" sz="4400" dirty="0">
                <a:solidFill>
                  <a:srgbClr val="0050AB"/>
                </a:solidFill>
                <a:latin typeface="Filson Pro Bold" panose="02000000000000000000" charset="0"/>
                <a:ea typeface="+mn-ea"/>
                <a:cs typeface="+mn-cs"/>
              </a:rPr>
              <a:t>principer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E6CCC541-883A-4E4F-BF8F-3D29B54997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518" y="1835684"/>
            <a:ext cx="1130995" cy="1354217"/>
          </a:xfrm>
          <a:prstGeom prst="rect">
            <a:avLst/>
          </a:pr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101C453D-D011-47FB-A8FD-25442E461D1C}"/>
              </a:ext>
            </a:extLst>
          </p:cNvPr>
          <p:cNvSpPr txBox="1"/>
          <p:nvPr/>
        </p:nvSpPr>
        <p:spPr>
          <a:xfrm>
            <a:off x="2244057" y="1875393"/>
            <a:ext cx="36127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800" dirty="0">
                <a:solidFill>
                  <a:srgbClr val="0050AB"/>
                </a:solidFill>
                <a:latin typeface="Filson Pro Book" panose="02000000000000000000" charset="0"/>
              </a:rPr>
              <a:t>Aldrig för tidigt – aldrig för sent</a:t>
            </a:r>
            <a:br>
              <a:rPr lang="sv-SE" sz="1800" dirty="0">
                <a:solidFill>
                  <a:srgbClr val="0050AB"/>
                </a:solidFill>
                <a:latin typeface="Filson Pro Book" panose="02000000000000000000" charset="0"/>
              </a:rPr>
            </a:br>
            <a:r>
              <a:rPr lang="sv-SE" sz="1600" dirty="0"/>
              <a:t>riktar in sig på främjande, förebyggande och tidigt stöd och insatser innan barns bekymmer hinner växa sig så stora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4DD74AC2-7CD7-45EF-B9AA-1A496CF040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1227" y="3589185"/>
            <a:ext cx="927879" cy="1107996"/>
          </a:xfrm>
          <a:prstGeom prst="rect">
            <a:avLst/>
          </a:prstGeom>
        </p:spPr>
      </p:pic>
      <p:sp>
        <p:nvSpPr>
          <p:cNvPr id="9" name="textruta 8">
            <a:extLst>
              <a:ext uri="{FF2B5EF4-FFF2-40B4-BE49-F238E27FC236}">
                <a16:creationId xmlns:a16="http://schemas.microsoft.com/office/drawing/2014/main" id="{2C9DC542-F297-4CAB-933C-C334776EB5B0}"/>
              </a:ext>
            </a:extLst>
          </p:cNvPr>
          <p:cNvSpPr txBox="1"/>
          <p:nvPr/>
        </p:nvSpPr>
        <p:spPr>
          <a:xfrm>
            <a:off x="2363483" y="3911238"/>
            <a:ext cx="338009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sv-SE" sz="1800" dirty="0">
                <a:solidFill>
                  <a:srgbClr val="0050AB"/>
                </a:solidFill>
                <a:latin typeface="Filson Pro Book" panose="02000000000000000000" charset="0"/>
              </a:rPr>
              <a:t>Barnets bästa i fokus</a:t>
            </a:r>
          </a:p>
          <a:p>
            <a:pPr marL="0" indent="0">
              <a:buNone/>
            </a:pPr>
            <a:r>
              <a:rPr lang="sv-SE" sz="1600" dirty="0"/>
              <a:t>utgår från ett barnrättsperspektiv där allt vi gör är förankrat i vad som är bäst för barnet. Det speglar synen på barn som fullvärdiga medborgare och kompetenta individer</a:t>
            </a:r>
            <a:endParaRPr lang="sv-SE" sz="1600" dirty="0">
              <a:solidFill>
                <a:srgbClr val="0050AB"/>
              </a:solidFill>
              <a:latin typeface="Filson Pro Book" panose="02000000000000000000" charset="0"/>
            </a:endParaRPr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0978BAF4-0440-42B9-B322-BAEF1230E6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0421" y="1875393"/>
            <a:ext cx="957055" cy="1031054"/>
          </a:xfrm>
          <a:prstGeom prst="rect">
            <a:avLst/>
          </a:prstGeom>
        </p:spPr>
      </p:pic>
      <p:sp>
        <p:nvSpPr>
          <p:cNvPr id="12" name="textruta 11">
            <a:extLst>
              <a:ext uri="{FF2B5EF4-FFF2-40B4-BE49-F238E27FC236}">
                <a16:creationId xmlns:a16="http://schemas.microsoft.com/office/drawing/2014/main" id="{3FAE0299-BCEE-497A-82C8-1140F2CCC8AC}"/>
              </a:ext>
            </a:extLst>
          </p:cNvPr>
          <p:cNvSpPr txBox="1"/>
          <p:nvPr/>
        </p:nvSpPr>
        <p:spPr>
          <a:xfrm>
            <a:off x="7477476" y="1865979"/>
            <a:ext cx="3612799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800" dirty="0">
                <a:solidFill>
                  <a:srgbClr val="0050AB"/>
                </a:solidFill>
                <a:latin typeface="Filson Pro Book" panose="02000000000000000000" charset="0"/>
              </a:rPr>
              <a:t>Allt hänger ihop</a:t>
            </a:r>
            <a:br>
              <a:rPr lang="sv-SE" sz="1800" dirty="0">
                <a:solidFill>
                  <a:srgbClr val="0050AB"/>
                </a:solidFill>
                <a:latin typeface="Filson Pro Book" panose="02000000000000000000" charset="0"/>
              </a:rPr>
            </a:br>
            <a:r>
              <a:rPr lang="sv-SE" sz="1600" dirty="0"/>
              <a:t>utgår från ett helhetsperspektiv på barn och barnets situation och en förståelse av att barn utvecklas i samspel med sin omgivning och miljö </a:t>
            </a:r>
            <a:endParaRPr lang="sv-SE" sz="1600" dirty="0">
              <a:solidFill>
                <a:srgbClr val="0050AB"/>
              </a:solidFill>
              <a:latin typeface="Filson Pro Book" panose="02000000000000000000" charset="0"/>
            </a:endParaRPr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E2F17DA4-9A93-44B0-82AC-94200BA624E2}"/>
              </a:ext>
            </a:extLst>
          </p:cNvPr>
          <p:cNvSpPr txBox="1"/>
          <p:nvPr/>
        </p:nvSpPr>
        <p:spPr>
          <a:xfrm>
            <a:off x="7336722" y="3911238"/>
            <a:ext cx="422186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800" dirty="0">
                <a:solidFill>
                  <a:srgbClr val="0050AB"/>
                </a:solidFill>
                <a:latin typeface="Filson Pro Book" panose="02000000000000000000" charset="0"/>
              </a:rPr>
              <a:t>Ett barn, en plan</a:t>
            </a:r>
            <a:br>
              <a:rPr lang="sv-SE" sz="1800" dirty="0">
                <a:solidFill>
                  <a:srgbClr val="0050AB"/>
                </a:solidFill>
                <a:latin typeface="Filson Pro Book" panose="02000000000000000000" charset="0"/>
              </a:rPr>
            </a:br>
            <a:r>
              <a:rPr lang="sv-SE" sz="1600" dirty="0"/>
              <a:t>enar Ystads kommun, Region Skåne och Polisen i en gemensam modell med </a:t>
            </a:r>
            <a:r>
              <a:rPr lang="sv-SE" sz="1600" dirty="0" err="1"/>
              <a:t>mindset</a:t>
            </a:r>
            <a:r>
              <a:rPr lang="sv-SE" sz="1600" dirty="0"/>
              <a:t>, språk och verktyg. </a:t>
            </a:r>
            <a:br>
              <a:rPr lang="sv-SE" sz="1600" dirty="0"/>
            </a:br>
            <a:r>
              <a:rPr lang="sv-SE" sz="1600" dirty="0"/>
              <a:t>Arbetet ger förutsättningar för välfungerande och koordinerad samverkan och delning av relevant information</a:t>
            </a:r>
            <a:endParaRPr lang="sv-SE" sz="1600" dirty="0">
              <a:solidFill>
                <a:srgbClr val="0050AB"/>
              </a:solidFill>
              <a:latin typeface="Filson Pro Book" panose="02000000000000000000" charset="0"/>
            </a:endParaRPr>
          </a:p>
        </p:txBody>
      </p:sp>
      <p:pic>
        <p:nvPicPr>
          <p:cNvPr id="15" name="Bildobjekt 14">
            <a:extLst>
              <a:ext uri="{FF2B5EF4-FFF2-40B4-BE49-F238E27FC236}">
                <a16:creationId xmlns:a16="http://schemas.microsoft.com/office/drawing/2014/main" id="{3290BAD6-07CA-4547-B08E-8120D84E9D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5394" y="3387586"/>
            <a:ext cx="1041328" cy="1511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400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18ED114D-F81E-4F2A-8807-8691FAF26C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8903" y="1486707"/>
            <a:ext cx="4546914" cy="4531690"/>
          </a:xfrm>
          <a:prstGeom prst="rect">
            <a:avLst/>
          </a:prstGeom>
        </p:spPr>
      </p:pic>
      <p:sp>
        <p:nvSpPr>
          <p:cNvPr id="4" name="Rubrik 3">
            <a:extLst>
              <a:ext uri="{FF2B5EF4-FFF2-40B4-BE49-F238E27FC236}">
                <a16:creationId xmlns:a16="http://schemas.microsoft.com/office/drawing/2014/main" id="{F95934B9-4CD2-415E-B469-DCF06C0AB99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4927" y="1800058"/>
            <a:ext cx="7360835" cy="22388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500" dirty="0">
                <a:solidFill>
                  <a:srgbClr val="0050AB"/>
                </a:solidFill>
                <a:latin typeface="Filson Pro Bold" panose="02000000000000000000" pitchFamily="50" charset="0"/>
                <a:ea typeface="+mj-ea"/>
                <a:cs typeface="+mj-cs"/>
              </a:rPr>
              <a:t>- </a:t>
            </a:r>
            <a:r>
              <a:rPr lang="sv-SE" sz="3000" dirty="0">
                <a:solidFill>
                  <a:srgbClr val="0050AB"/>
                </a:solidFill>
                <a:latin typeface="Filson Pro Bold" panose="02000000000000000000" pitchFamily="50" charset="0"/>
                <a:ea typeface="+mj-ea"/>
                <a:cs typeface="+mj-cs"/>
              </a:rPr>
              <a:t>Hembesöksprogram</a:t>
            </a:r>
            <a:br>
              <a:rPr lang="sv-SE" sz="4000" dirty="0">
                <a:solidFill>
                  <a:srgbClr val="0050AB"/>
                </a:solidFill>
                <a:latin typeface="Filson Pro Bold" panose="02000000000000000000" pitchFamily="50" charset="0"/>
                <a:ea typeface="+mj-ea"/>
                <a:cs typeface="+mj-cs"/>
              </a:rPr>
            </a:br>
            <a:br>
              <a:rPr lang="sv-SE" sz="4000" dirty="0">
                <a:solidFill>
                  <a:srgbClr val="0050AB"/>
                </a:solidFill>
                <a:latin typeface="Filson Pro Bold" panose="02000000000000000000" pitchFamily="50" charset="0"/>
                <a:ea typeface="+mj-ea"/>
                <a:cs typeface="+mj-cs"/>
              </a:rPr>
            </a:br>
            <a:br>
              <a:rPr lang="sv-SE" sz="4000" dirty="0">
                <a:solidFill>
                  <a:srgbClr val="0050AB"/>
                </a:solidFill>
                <a:latin typeface="Filson Pro Bold" panose="02000000000000000000" pitchFamily="50" charset="0"/>
                <a:ea typeface="+mj-ea"/>
                <a:cs typeface="+mj-cs"/>
              </a:rPr>
            </a:br>
            <a:endParaRPr lang="sv-SE" sz="4000" dirty="0">
              <a:solidFill>
                <a:srgbClr val="0050AB"/>
              </a:solidFill>
              <a:latin typeface="Filson Pro Bold" panose="02000000000000000000" pitchFamily="50" charset="0"/>
              <a:ea typeface="+mj-ea"/>
              <a:cs typeface="+mj-cs"/>
            </a:endParaRPr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2E1B2085-81B4-4E86-BA27-C48CB7883473}"/>
              </a:ext>
            </a:extLst>
          </p:cNvPr>
          <p:cNvSpPr txBox="1">
            <a:spLocks/>
          </p:cNvSpPr>
          <p:nvPr/>
        </p:nvSpPr>
        <p:spPr>
          <a:xfrm>
            <a:off x="724927" y="839603"/>
            <a:ext cx="10515600" cy="8007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Filson Pro Bold" panose="02000000000000000000" pitchFamily="50" charset="0"/>
                <a:ea typeface="+mj-ea"/>
                <a:cs typeface="+mj-cs"/>
              </a:defRPr>
            </a:lvl1pPr>
          </a:lstStyle>
          <a:p>
            <a:r>
              <a:rPr lang="sv-SE" dirty="0">
                <a:solidFill>
                  <a:srgbClr val="0050AB"/>
                </a:solidFill>
              </a:rPr>
              <a:t>Arbetssätt på flera olika nivåer </a:t>
            </a:r>
          </a:p>
          <a:p>
            <a:endParaRPr lang="sv-SE" dirty="0">
              <a:solidFill>
                <a:srgbClr val="0050AB"/>
              </a:solidFill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1ED5FD1D-53E5-45C5-B544-2E5332BC4E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2530"/>
          <a:stretch/>
        </p:blipFill>
        <p:spPr bwMode="auto">
          <a:xfrm>
            <a:off x="2742605" y="2828271"/>
            <a:ext cx="2835662" cy="3190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213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40333</TotalTime>
  <Words>1620</Words>
  <Application>Microsoft Office PowerPoint</Application>
  <PresentationFormat>Bredbild</PresentationFormat>
  <Paragraphs>232</Paragraphs>
  <Slides>19</Slides>
  <Notes>18</Notes>
  <HiddenSlides>0</HiddenSlides>
  <MMClips>2</MMClips>
  <ScaleCrop>false</ScaleCrop>
  <HeadingPairs>
    <vt:vector size="6" baseType="variant">
      <vt:variant>
        <vt:lpstr>Använt teckensnitt</vt:lpstr>
      </vt:variant>
      <vt:variant>
        <vt:i4>10</vt:i4>
      </vt:variant>
      <vt:variant>
        <vt:lpstr>Tema</vt:lpstr>
      </vt:variant>
      <vt:variant>
        <vt:i4>2</vt:i4>
      </vt:variant>
      <vt:variant>
        <vt:lpstr>Bildrubriker</vt:lpstr>
      </vt:variant>
      <vt:variant>
        <vt:i4>19</vt:i4>
      </vt:variant>
    </vt:vector>
  </HeadingPairs>
  <TitlesOfParts>
    <vt:vector size="31" baseType="lpstr">
      <vt:lpstr>proxima-nova</vt:lpstr>
      <vt:lpstr>Filson Pro</vt:lpstr>
      <vt:lpstr>Arial</vt:lpstr>
      <vt:lpstr>Filson Pro Bold</vt:lpstr>
      <vt:lpstr>Calibri Light</vt:lpstr>
      <vt:lpstr>Filson Pro Book</vt:lpstr>
      <vt:lpstr>Verdana</vt:lpstr>
      <vt:lpstr>Calibri</vt:lpstr>
      <vt:lpstr>Filson Pro Medium</vt:lpstr>
      <vt:lpstr>Filson Pro Black</vt:lpstr>
      <vt:lpstr>Office-tema</vt:lpstr>
      <vt:lpstr>1_Office-tema</vt:lpstr>
      <vt:lpstr> Bästa möjliga start i livet  – Backa barnet</vt:lpstr>
      <vt:lpstr>PowerPoint-presentation</vt:lpstr>
      <vt:lpstr>PowerPoint-presentation</vt:lpstr>
      <vt:lpstr>PowerPoint-presentation</vt:lpstr>
      <vt:lpstr>PowerPoint-presentation</vt:lpstr>
      <vt:lpstr>12  orosanmälningar </vt:lpstr>
      <vt:lpstr>Modellen innehåller </vt:lpstr>
      <vt:lpstr>Vägledande principer</vt:lpstr>
      <vt:lpstr>- Hembesöksprogram   </vt:lpstr>
      <vt:lpstr>Hembesöksprogrammet</vt:lpstr>
      <vt:lpstr>Samverkan utanför hemmen</vt:lpstr>
      <vt:lpstr>Arbetssätt på flera olika nivåer  </vt:lpstr>
      <vt:lpstr>Gemensamma arbetsätt som möjligör tidigt stöd! </vt:lpstr>
      <vt:lpstr>Gemensamma roller som  stärker skyddsnätet för barn!</vt:lpstr>
      <vt:lpstr>Gemensamma verktyg </vt:lpstr>
      <vt:lpstr>PowerPoint-presentation</vt:lpstr>
      <vt:lpstr>När vi lyckas ser tidslinjerna ut så här! </vt:lpstr>
      <vt:lpstr>PowerPoint-presentation</vt:lpstr>
      <vt:lpstr>Vill du veta mer?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Välkomna</dc:title>
  <dc:creator>Hansson Alexandra</dc:creator>
  <cp:lastModifiedBy>Linda Berntsson</cp:lastModifiedBy>
  <cp:revision>154</cp:revision>
  <cp:lastPrinted>2022-05-13T11:26:39Z</cp:lastPrinted>
  <dcterms:created xsi:type="dcterms:W3CDTF">2021-01-11T14:06:34Z</dcterms:created>
  <dcterms:modified xsi:type="dcterms:W3CDTF">2022-06-14T07:37:43Z</dcterms:modified>
</cp:coreProperties>
</file>