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  <p:sldMasterId id="2147483669" r:id="rId3"/>
  </p:sldMasterIdLst>
  <p:notesMasterIdLst>
    <p:notesMasterId r:id="rId25"/>
  </p:notesMasterIdLst>
  <p:handoutMasterIdLst>
    <p:handoutMasterId r:id="rId26"/>
  </p:handoutMasterIdLst>
  <p:sldIdLst>
    <p:sldId id="256" r:id="rId4"/>
    <p:sldId id="779" r:id="rId5"/>
    <p:sldId id="785" r:id="rId6"/>
    <p:sldId id="781" r:id="rId7"/>
    <p:sldId id="367" r:id="rId8"/>
    <p:sldId id="405" r:id="rId9"/>
    <p:sldId id="389" r:id="rId10"/>
    <p:sldId id="546" r:id="rId11"/>
    <p:sldId id="336" r:id="rId12"/>
    <p:sldId id="524" r:id="rId13"/>
    <p:sldId id="784" r:id="rId14"/>
    <p:sldId id="519" r:id="rId15"/>
    <p:sldId id="780" r:id="rId16"/>
    <p:sldId id="782" r:id="rId17"/>
    <p:sldId id="783" r:id="rId18"/>
    <p:sldId id="788" r:id="rId19"/>
    <p:sldId id="789" r:id="rId20"/>
    <p:sldId id="790" r:id="rId21"/>
    <p:sldId id="786" r:id="rId22"/>
    <p:sldId id="791" r:id="rId23"/>
    <p:sldId id="792" r:id="rId24"/>
  </p:sldIdLst>
  <p:sldSz cx="12192000" cy="6858000"/>
  <p:notesSz cx="9926638" cy="6797675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61" autoAdjust="0"/>
    <p:restoredTop sz="67550" autoAdjust="0"/>
  </p:normalViewPr>
  <p:slideViewPr>
    <p:cSldViewPr snapToObjects="1">
      <p:cViewPr varScale="1">
        <p:scale>
          <a:sx n="67" d="100"/>
          <a:sy n="67" d="100"/>
        </p:scale>
        <p:origin x="1099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" y="478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364"/>
    </p:cViewPr>
  </p:sorterViewPr>
  <p:notesViewPr>
    <p:cSldViewPr snapToObjects="1">
      <p:cViewPr varScale="1">
        <p:scale>
          <a:sx n="52" d="100"/>
          <a:sy n="52" d="100"/>
        </p:scale>
        <p:origin x="2958" y="9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680BA-AFC3-EC41-AC6D-E0EEAB200E35}" type="datetimeFigureOut">
              <a:rPr lang="sv-SE" smtClean="0"/>
              <a:pPr/>
              <a:t>2021-10-21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5FFF2-559D-AE4C-9B78-C77DED99240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07546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33A68-9F6C-4247-807D-80F089080583}" type="datetimeFigureOut">
              <a:rPr lang="sv-SE" smtClean="0"/>
              <a:pPr/>
              <a:t>2021-10-21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CA966-BB6F-B340-8CF4-53E47198311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99496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CA966-BB6F-B340-8CF4-53E47198311E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452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latin typeface="Arial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3758-4B63-40D7-B26B-F67CE25F1C5D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6684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3758-4B63-40D7-B26B-F67CE25F1C5D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306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05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CA966-BB6F-B340-8CF4-53E47198311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361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Barnavårdsutredningar, familjerätten, vårdcentral, budget- och skuld, skola, förskola, elevhälsa, våld i nära relation.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En bredd av professioner som föräldrar och barn inte sällan har kontakt med i samband med separation, och särskilt när den är konfliktfylld.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A966-BB6F-B340-8CF4-53E47198311E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7573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CS i inledningen</a:t>
            </a:r>
          </a:p>
          <a:p>
            <a:r>
              <a:rPr lang="sv-SE" dirty="0"/>
              <a:t>Hur får man hjälp med detta? </a:t>
            </a:r>
          </a:p>
          <a:p>
            <a:r>
              <a:rPr lang="sv-SE" dirty="0"/>
              <a:t>Vi vidgar således – på försök – vad familjer erbjuds för stöd i konfliktfyllda separationer.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A966-BB6F-B340-8CF4-53E47198311E}" type="slidenum">
              <a:rPr lang="sv-SE" smtClean="0">
                <a:solidFill>
                  <a:prstClr val="black"/>
                </a:solidFill>
              </a:rPr>
              <a:pPr/>
              <a:t>10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25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För att få en bild av barns situation! Skildrar vårt arbete med riktade samordnade insatser.</a:t>
            </a:r>
          </a:p>
          <a:p>
            <a:endParaRPr lang="sv-SE" dirty="0"/>
          </a:p>
          <a:p>
            <a:r>
              <a:rPr lang="sv-SE" dirty="0"/>
              <a:t>Vad kan vi på familjecentralen göra så det inte ska behövas mer riktade insatser?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A966-BB6F-B340-8CF4-53E47198311E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2526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Här ser vi delar som handlar om stöd i föräldraskapet på en generellt nivå!!!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CA966-BB6F-B340-8CF4-53E47198311E}" type="slidenum">
              <a:rPr lang="sv-SE" smtClean="0">
                <a:solidFill>
                  <a:prstClr val="black"/>
                </a:solidFill>
              </a:rPr>
              <a:pPr/>
              <a:t>16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8" descr="SUND_new_power_finaluk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214"/>
            <a:ext cx="12192000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7" descr="top_uk_58_0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25"/>
          <p:cNvSpPr>
            <a:spLocks noChangeShapeType="1"/>
          </p:cNvSpPr>
          <p:nvPr userDrawn="1"/>
        </p:nvSpPr>
        <p:spPr bwMode="auto">
          <a:xfrm flipH="1">
            <a:off x="6351" y="1168400"/>
            <a:ext cx="12198349" cy="0"/>
          </a:xfrm>
          <a:prstGeom prst="line">
            <a:avLst/>
          </a:prstGeom>
          <a:noFill/>
          <a:ln w="9525">
            <a:solidFill>
              <a:srgbClr val="2A216A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sz="2400" dirty="0">
              <a:solidFill>
                <a:srgbClr val="6E6E6E"/>
              </a:solidFill>
            </a:endParaRPr>
          </a:p>
        </p:txBody>
      </p:sp>
      <p:sp>
        <p:nvSpPr>
          <p:cNvPr id="7" name="Rectangle 70"/>
          <p:cNvSpPr>
            <a:spLocks noChangeArrowheads="1"/>
          </p:cNvSpPr>
          <p:nvPr userDrawn="1"/>
        </p:nvSpPr>
        <p:spPr bwMode="auto">
          <a:xfrm>
            <a:off x="0" y="1268414"/>
            <a:ext cx="12192000" cy="5589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sz="2400" dirty="0">
              <a:solidFill>
                <a:srgbClr val="6E6E6E"/>
              </a:solidFill>
            </a:endParaRPr>
          </a:p>
        </p:txBody>
      </p:sp>
      <p:sp>
        <p:nvSpPr>
          <p:cNvPr id="8" name="Rectangle 21"/>
          <p:cNvSpPr>
            <a:spLocks noChangeArrowheads="1"/>
          </p:cNvSpPr>
          <p:nvPr userDrawn="1"/>
        </p:nvSpPr>
        <p:spPr bwMode="auto">
          <a:xfrm>
            <a:off x="1390651" y="6343650"/>
            <a:ext cx="9582149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FBFE85-5837-4B94-BD62-899D07963B1E}" type="datetime1">
              <a:rPr lang="da-DK" sz="900">
                <a:solidFill>
                  <a:srgbClr val="6E6E6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21-10-2021</a:t>
            </a:fld>
            <a:endParaRPr lang="da-DK" sz="900" dirty="0">
              <a:solidFill>
                <a:srgbClr val="6E6E6E"/>
              </a:solidFill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900" dirty="0">
                <a:solidFill>
                  <a:srgbClr val="6E6E6E"/>
                </a:solidFill>
              </a:rPr>
              <a:t>Dias </a:t>
            </a:r>
            <a:fld id="{E359B485-DB49-4524-B7E9-4F253AE7B70D}" type="slidenum">
              <a:rPr lang="da-DK" sz="900">
                <a:solidFill>
                  <a:srgbClr val="6E6E6E"/>
                </a:solidFill>
              </a:rPr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 sz="900" dirty="0">
              <a:solidFill>
                <a:srgbClr val="6E6E6E"/>
              </a:solidFill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065338"/>
            <a:ext cx="8661400" cy="685800"/>
          </a:xfrm>
        </p:spPr>
        <p:txBody>
          <a:bodyPr anchor="t"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84301" y="2930526"/>
            <a:ext cx="8648700" cy="2803525"/>
          </a:xfrm>
        </p:spPr>
        <p:txBody>
          <a:bodyPr/>
          <a:lstStyle>
            <a:lvl1pPr marL="0" indent="0">
              <a:defRPr sz="1400"/>
            </a:lvl1pPr>
          </a:lstStyle>
          <a:p>
            <a:r>
              <a:rPr lang="da-DK"/>
              <a:t>Klik for at redigere undertiteltypografien i masteren</a:t>
            </a:r>
            <a:br>
              <a:rPr lang="da-DK"/>
            </a:br>
            <a:br>
              <a:rPr lang="da-DK"/>
            </a:br>
            <a:r>
              <a:rPr lang="da-DK"/>
              <a:t>Navn på oplægsholder</a:t>
            </a:r>
          </a:p>
          <a:p>
            <a:r>
              <a:rPr lang="da-DK"/>
              <a:t>Navn på KU enhed</a:t>
            </a:r>
          </a:p>
          <a:p>
            <a:endParaRPr lang="da-DK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a-DK" dirty="0"/>
              <a:t>Institute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204926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Institute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3139540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Institute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335307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0651" y="1374776"/>
            <a:ext cx="4282016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75867" y="1374776"/>
            <a:ext cx="4284133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Institute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2345620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Institute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300125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Institute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4285744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Institute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3604317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Institute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2336838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Institute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3158423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Institute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7430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20000" y="1524000"/>
            <a:ext cx="10862400" cy="1143000"/>
          </a:xfrm>
        </p:spPr>
        <p:txBody>
          <a:bodyPr wrap="square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737600" y="2444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0"/>
          </p:nvPr>
        </p:nvSpPr>
        <p:spPr>
          <a:xfrm>
            <a:off x="812800" y="2667000"/>
            <a:ext cx="5071533" cy="3060000"/>
          </a:xfr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 5"/>
          <p:cNvSpPr>
            <a:spLocks noGrp="1"/>
          </p:cNvSpPr>
          <p:nvPr>
            <p:ph type="pic" sz="quarter" idx="11"/>
          </p:nvPr>
        </p:nvSpPr>
        <p:spPr>
          <a:xfrm>
            <a:off x="6400800" y="2667000"/>
            <a:ext cx="5071533" cy="3060000"/>
          </a:xfrm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251" y="476250"/>
            <a:ext cx="2190749" cy="5005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0651" y="476250"/>
            <a:ext cx="6375400" cy="5005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Institute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408871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000" y="609600"/>
            <a:ext cx="5376000" cy="914400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20000" y="1524000"/>
            <a:ext cx="5376000" cy="4203000"/>
          </a:xfrm>
        </p:spPr>
        <p:txBody>
          <a:bodyPr wrap="square"/>
          <a:lstStyle/>
          <a:p>
            <a:pPr lvl="0"/>
            <a:r>
              <a:rPr lang="sv-SE" dirty="0"/>
              <a:t>Klicka här för att ändra format</a:t>
            </a:r>
          </a:p>
          <a:p>
            <a:pPr lvl="0"/>
            <a:r>
              <a:rPr lang="sv-SE" dirty="0"/>
              <a:t>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737600" y="2444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latshållare för bild 5"/>
          <p:cNvSpPr>
            <a:spLocks noGrp="1"/>
          </p:cNvSpPr>
          <p:nvPr>
            <p:ph type="pic" sz="quarter" idx="11"/>
          </p:nvPr>
        </p:nvSpPr>
        <p:spPr>
          <a:xfrm>
            <a:off x="6400800" y="762000"/>
            <a:ext cx="5071533" cy="4965000"/>
          </a:xfrm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5"/>
          <p:cNvSpPr>
            <a:spLocks noGrp="1"/>
          </p:cNvSpPr>
          <p:nvPr>
            <p:ph type="pic" sz="quarter" idx="11"/>
          </p:nvPr>
        </p:nvSpPr>
        <p:spPr>
          <a:xfrm>
            <a:off x="812800" y="762000"/>
            <a:ext cx="10659533" cy="4965000"/>
          </a:xfrm>
        </p:spPr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737600" y="2444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bild höger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8"/>
          </p:nvPr>
        </p:nvSpPr>
        <p:spPr>
          <a:xfrm>
            <a:off x="609600" y="1440000"/>
            <a:ext cx="5184000" cy="39600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6096684" y="1440000"/>
            <a:ext cx="5472000" cy="396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684" y="5446800"/>
            <a:ext cx="5472000" cy="180000"/>
          </a:xfrm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ev</a:t>
            </a:r>
            <a:r>
              <a:rPr lang="sv-SE" dirty="0"/>
              <a:t> källa</a:t>
            </a:r>
          </a:p>
        </p:txBody>
      </p:sp>
      <p:sp>
        <p:nvSpPr>
          <p:cNvPr id="13" name="Platshållare för datum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14" name="Platshållare för sidfot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Skriv eventuell sidfot här</a:t>
            </a:r>
            <a:endParaRPr lang="sv-SE" dirty="0"/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textruta 10"/>
          <p:cNvSpPr txBox="1"/>
          <p:nvPr userDrawn="1"/>
        </p:nvSpPr>
        <p:spPr>
          <a:xfrm>
            <a:off x="12288688" y="2348880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tx2"/>
                </a:solidFill>
              </a:rPr>
              <a:t>Klicka på </a:t>
            </a:r>
            <a:r>
              <a:rPr lang="sv-SE" sz="1400" b="1" dirty="0">
                <a:solidFill>
                  <a:schemeClr val="tx2"/>
                </a:solidFill>
              </a:rPr>
              <a:t>STHLM</a:t>
            </a:r>
            <a:r>
              <a:rPr lang="sv-SE" sz="1400" baseline="0" dirty="0">
                <a:solidFill>
                  <a:schemeClr val="tx2"/>
                </a:solidFill>
              </a:rPr>
              <a:t> </a:t>
            </a:r>
            <a:r>
              <a:rPr lang="sv-SE" sz="1400" b="1" baseline="0" dirty="0">
                <a:solidFill>
                  <a:schemeClr val="tx2"/>
                </a:solidFill>
              </a:rPr>
              <a:t>bilder</a:t>
            </a:r>
            <a:r>
              <a:rPr lang="sv-SE" sz="1400" baseline="0" dirty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37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613833" y="5733256"/>
            <a:ext cx="9710400" cy="180000"/>
          </a:xfrm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ev</a:t>
            </a:r>
            <a:r>
              <a:rPr lang="sv-SE" dirty="0"/>
              <a:t> källa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Skriv eventuell sidfot här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266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20000" y="1524000"/>
            <a:ext cx="10862400" cy="40386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737600" y="2444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60C778E-2E41-034E-A8DE-2324B3E68125}" type="datetime1">
              <a:rPr lang="sv-SE" smtClean="0"/>
              <a:pPr/>
              <a:t>2021-10-21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0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20000" y="1524000"/>
            <a:ext cx="10862400" cy="1143000"/>
          </a:xfrm>
        </p:spPr>
        <p:txBody>
          <a:bodyPr wrap="square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737600" y="2444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C60C778E-2E41-034E-A8DE-2324B3E68125}" type="datetime1">
              <a:rPr lang="sv-SE" smtClean="0"/>
              <a:pPr/>
              <a:t>2021-10-21</a:t>
            </a:fld>
            <a:endParaRPr lang="en-US" dirty="0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0"/>
          </p:nvPr>
        </p:nvSpPr>
        <p:spPr>
          <a:xfrm>
            <a:off x="812800" y="2667000"/>
            <a:ext cx="5071533" cy="3060000"/>
          </a:xfr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 5"/>
          <p:cNvSpPr>
            <a:spLocks noGrp="1"/>
          </p:cNvSpPr>
          <p:nvPr>
            <p:ph type="pic" sz="quarter" idx="11"/>
          </p:nvPr>
        </p:nvSpPr>
        <p:spPr>
          <a:xfrm>
            <a:off x="6400800" y="2667000"/>
            <a:ext cx="5071533" cy="3060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115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24D6-6D33-477E-B503-775310FB1A84}" type="datetimeFigureOut">
              <a:rPr lang="sv-SE" smtClean="0"/>
              <a:pPr/>
              <a:t>2021-10-21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7FA8C0-0DAB-4B94-90CC-A304F51D073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886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1380C-F4C4-4644-ACE9-30DADFBF85C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1" name="Bildobjekt 10" descr="Sigill_pp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6160" y="676800"/>
            <a:ext cx="4759680" cy="55029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9" name="Bildobjekt 8" descr="abhse_höger_neg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02737" y="6191250"/>
            <a:ext cx="2152904" cy="59055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20000" y="609600"/>
            <a:ext cx="1086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0000" y="1524000"/>
            <a:ext cx="10862400" cy="4114800"/>
          </a:xfrm>
          <a:prstGeom prst="rect">
            <a:avLst/>
          </a:prstGeom>
        </p:spPr>
        <p:txBody>
          <a:bodyPr vert="horz" wrap="none" lIns="91440" tIns="45720" rIns="91440" bIns="45720" numCol="1" rtlCol="0" anchor="t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r>
              <a:rPr lang="sv-SE" dirty="0"/>
              <a:t>Nivå två</a:t>
            </a:r>
          </a:p>
          <a:p>
            <a:pPr lvl="0"/>
            <a:r>
              <a:rPr lang="sv-SE" dirty="0"/>
              <a:t>Nivå tre</a:t>
            </a:r>
          </a:p>
          <a:p>
            <a:pPr lvl="0"/>
            <a:r>
              <a:rPr lang="sv-SE" dirty="0"/>
              <a:t>Nivå fyra</a:t>
            </a:r>
          </a:p>
          <a:p>
            <a:pPr lvl="0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737600" y="2444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i="0" kern="1200" cap="none">
          <a:solidFill>
            <a:schemeClr val="accent1"/>
          </a:solidFill>
          <a:latin typeface="Verdana"/>
          <a:ea typeface="+mj-ea"/>
          <a:cs typeface="Verdana"/>
        </a:defRPr>
      </a:lvl1pPr>
    </p:titleStyle>
    <p:bodyStyle>
      <a:lvl1pPr marL="0" indent="-514350" algn="l" defTabSz="457200" rtl="0" eaLnBrk="1" latinLnBrk="0" hangingPunct="1">
        <a:lnSpc>
          <a:spcPts val="2600"/>
        </a:lnSpc>
        <a:spcBef>
          <a:spcPts val="0"/>
        </a:spcBef>
        <a:spcAft>
          <a:spcPts val="0"/>
        </a:spcAft>
        <a:buClrTx/>
        <a:buSzPct val="100000"/>
        <a:buFontTx/>
        <a:buNone/>
        <a:defRPr sz="2200" b="0" i="0" kern="1200" spc="0">
          <a:solidFill>
            <a:schemeClr val="tx1"/>
          </a:solidFill>
          <a:latin typeface="Georgia"/>
          <a:ea typeface="+mn-ea"/>
          <a:cs typeface="Georgia"/>
        </a:defRPr>
      </a:lvl1pPr>
      <a:lvl2pPr marL="971550" indent="-514350" algn="l" defTabSz="457200" rtl="0" eaLnBrk="1" latinLnBrk="0" hangingPunct="1">
        <a:lnSpc>
          <a:spcPts val="2600"/>
        </a:lnSpc>
        <a:spcBef>
          <a:spcPts val="0"/>
        </a:spcBef>
        <a:spcAft>
          <a:spcPts val="0"/>
        </a:spcAft>
        <a:buClrTx/>
        <a:buSzPct val="100000"/>
        <a:buFontTx/>
        <a:buNone/>
        <a:defRPr sz="2200" b="0" i="0" kern="1200" spc="0">
          <a:solidFill>
            <a:schemeClr val="tx1"/>
          </a:solidFill>
          <a:latin typeface="Georgia"/>
          <a:ea typeface="+mn-ea"/>
          <a:cs typeface="Georgia"/>
        </a:defRPr>
      </a:lvl2pPr>
      <a:lvl3pPr marL="1371600" indent="-457200" algn="l" defTabSz="457200" rtl="0" eaLnBrk="1" latinLnBrk="0" hangingPunct="1">
        <a:lnSpc>
          <a:spcPts val="2600"/>
        </a:lnSpc>
        <a:spcBef>
          <a:spcPts val="0"/>
        </a:spcBef>
        <a:spcAft>
          <a:spcPts val="0"/>
        </a:spcAft>
        <a:buClrTx/>
        <a:buSzPct val="100000"/>
        <a:buFontTx/>
        <a:buNone/>
        <a:defRPr sz="2200" b="0" i="0" kern="1200" spc="0">
          <a:solidFill>
            <a:schemeClr val="tx1"/>
          </a:solidFill>
          <a:latin typeface="Georgia"/>
          <a:ea typeface="+mn-ea"/>
          <a:cs typeface="Georgia"/>
        </a:defRPr>
      </a:lvl3pPr>
      <a:lvl4pPr marL="1828800" indent="-457200" algn="l" defTabSz="457200" rtl="0" eaLnBrk="1" latinLnBrk="0" hangingPunct="1">
        <a:lnSpc>
          <a:spcPts val="2600"/>
        </a:lnSpc>
        <a:spcBef>
          <a:spcPts val="0"/>
        </a:spcBef>
        <a:spcAft>
          <a:spcPts val="0"/>
        </a:spcAft>
        <a:buClrTx/>
        <a:buSzPct val="100000"/>
        <a:buFontTx/>
        <a:buNone/>
        <a:defRPr sz="2200" b="0" i="0" kern="1200" spc="0">
          <a:solidFill>
            <a:schemeClr val="tx1"/>
          </a:solidFill>
          <a:latin typeface="Georgia"/>
          <a:ea typeface="+mn-ea"/>
          <a:cs typeface="Georgia"/>
        </a:defRPr>
      </a:lvl4pPr>
      <a:lvl5pPr marL="2286000" indent="-457200" algn="l" defTabSz="457200" rtl="0" eaLnBrk="1" latinLnBrk="0" hangingPunct="1">
        <a:lnSpc>
          <a:spcPts val="2600"/>
        </a:lnSpc>
        <a:spcBef>
          <a:spcPts val="0"/>
        </a:spcBef>
        <a:spcAft>
          <a:spcPts val="0"/>
        </a:spcAft>
        <a:buClrTx/>
        <a:buSzPct val="100000"/>
        <a:buFontTx/>
        <a:buNone/>
        <a:defRPr sz="2200" b="0" i="0" kern="1200" spc="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SUND_bottom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73714"/>
            <a:ext cx="12192000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0" descr="top_uk_58_02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1390651" y="6343650"/>
            <a:ext cx="9582149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FB1304-9DD4-4761-B08E-5306984CFB9F}" type="datetime1">
              <a:rPr lang="da-DK" sz="900">
                <a:solidFill>
                  <a:srgbClr val="6E6E6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21-10-2021</a:t>
            </a:fld>
            <a:endParaRPr lang="da-DK" sz="900" dirty="0">
              <a:solidFill>
                <a:srgbClr val="6E6E6E"/>
              </a:solidFill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900" dirty="0">
                <a:solidFill>
                  <a:srgbClr val="6E6E6E"/>
                </a:solidFill>
              </a:rPr>
              <a:t>Dias </a:t>
            </a:r>
            <a:fld id="{013AEF7D-1C18-4083-A9ED-1B497F5A6A70}" type="slidenum">
              <a:rPr lang="da-DK" sz="900">
                <a:solidFill>
                  <a:srgbClr val="6E6E6E"/>
                </a:solidFill>
              </a:rPr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 sz="900" dirty="0">
              <a:solidFill>
                <a:srgbClr val="6E6E6E"/>
              </a:solidFill>
            </a:endParaRPr>
          </a:p>
        </p:txBody>
      </p:sp>
      <p:sp>
        <p:nvSpPr>
          <p:cNvPr id="66580" name="Line 20"/>
          <p:cNvSpPr>
            <a:spLocks noChangeShapeType="1"/>
          </p:cNvSpPr>
          <p:nvPr userDrawn="1"/>
        </p:nvSpPr>
        <p:spPr bwMode="auto">
          <a:xfrm flipH="1">
            <a:off x="6351" y="6691313"/>
            <a:ext cx="12198349" cy="0"/>
          </a:xfrm>
          <a:prstGeom prst="line">
            <a:avLst/>
          </a:prstGeom>
          <a:noFill/>
          <a:ln w="9525">
            <a:solidFill>
              <a:srgbClr val="2A216A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sz="2400" dirty="0">
              <a:solidFill>
                <a:srgbClr val="6E6E6E"/>
              </a:solidFill>
            </a:endParaRPr>
          </a:p>
        </p:txBody>
      </p:sp>
      <p:sp>
        <p:nvSpPr>
          <p:cNvPr id="1030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390651" y="476251"/>
            <a:ext cx="7854949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 i masteren</a:t>
            </a:r>
          </a:p>
        </p:txBody>
      </p:sp>
      <p:sp>
        <p:nvSpPr>
          <p:cNvPr id="1031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0651" y="1374776"/>
            <a:ext cx="8769349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6589" name="Rectangle 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7833" y="-3175"/>
            <a:ext cx="87376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F8F8F8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dirty="0"/>
              <a:t>Institute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368468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9mj4IaE3v2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nne.gabrielsson@allmannabarnhuset.s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Marianne.gabrielsson@stockholm.s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36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sträva mot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pPr>
              <a:spcAft>
                <a:spcPts val="600"/>
              </a:spcAft>
            </a:pPr>
            <a:r>
              <a:rPr lang="sv-SE" dirty="0"/>
              <a:t>• minska </a:t>
            </a:r>
            <a:r>
              <a:rPr lang="sv-SE" b="1" dirty="0"/>
              <a:t>konflikterna </a:t>
            </a:r>
          </a:p>
          <a:p>
            <a:pPr>
              <a:spcAft>
                <a:spcPts val="600"/>
              </a:spcAft>
            </a:pPr>
            <a:r>
              <a:rPr lang="sv-SE" dirty="0"/>
              <a:t>• lämna parrelationen och fokusera på </a:t>
            </a:r>
            <a:r>
              <a:rPr lang="sv-SE" b="1" dirty="0"/>
              <a:t>föräldrarelation</a:t>
            </a:r>
          </a:p>
          <a:p>
            <a:pPr>
              <a:spcAft>
                <a:spcPts val="600"/>
              </a:spcAft>
            </a:pPr>
            <a:r>
              <a:rPr lang="sv-SE" dirty="0"/>
              <a:t>• vara </a:t>
            </a:r>
            <a:r>
              <a:rPr lang="sv-SE" b="1" dirty="0"/>
              <a:t>känslomässigt tillgängliga </a:t>
            </a:r>
            <a:r>
              <a:rPr lang="sv-SE" dirty="0"/>
              <a:t>gentemot barnet</a:t>
            </a:r>
          </a:p>
          <a:p>
            <a:pPr>
              <a:spcAft>
                <a:spcPts val="600"/>
              </a:spcAft>
            </a:pPr>
            <a:r>
              <a:rPr lang="sv-SE" dirty="0"/>
              <a:t>• </a:t>
            </a:r>
            <a:r>
              <a:rPr lang="sv-SE" b="1" dirty="0"/>
              <a:t>acceptera</a:t>
            </a:r>
            <a:r>
              <a:rPr lang="sv-SE" dirty="0"/>
              <a:t> den andras föräldraskap</a:t>
            </a:r>
          </a:p>
          <a:p>
            <a:pPr>
              <a:spcAft>
                <a:spcPts val="600"/>
              </a:spcAft>
            </a:pPr>
            <a:r>
              <a:rPr lang="sv-SE" dirty="0"/>
              <a:t>• </a:t>
            </a:r>
            <a:r>
              <a:rPr lang="sv-SE" b="1" dirty="0"/>
              <a:t>struktur</a:t>
            </a:r>
            <a:r>
              <a:rPr lang="sv-SE" dirty="0"/>
              <a:t> som beaktar barnets synpunkter och som förändrats </a:t>
            </a:r>
          </a:p>
          <a:p>
            <a:pPr>
              <a:spcAft>
                <a:spcPts val="600"/>
              </a:spcAft>
            </a:pPr>
            <a:r>
              <a:rPr lang="sv-SE" dirty="0"/>
              <a:t>	i takt med barnets utveckling</a:t>
            </a:r>
          </a:p>
          <a:p>
            <a:endParaRPr lang="sv-SE" dirty="0"/>
          </a:p>
          <a:p>
            <a:r>
              <a:rPr lang="sv-SE" dirty="0"/>
              <a:t>Jennifer McIntosh med forskarteam i Australien (2005).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0C778E-2E41-034E-A8DE-2324B3E68125}" type="datetime1">
              <a:rPr lang="sv-SE" smtClean="0">
                <a:solidFill>
                  <a:prstClr val="black"/>
                </a:solidFill>
              </a:rPr>
              <a:pPr/>
              <a:t>2021-10-21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63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BF9513-B55B-422E-8162-56CD33DC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65AB1D3-BA87-4D2C-9D1D-E20CF7078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400" dirty="0"/>
              <a:t>Kan ett samordnat tvärprofessionellt stöd bidra till </a:t>
            </a:r>
          </a:p>
          <a:p>
            <a:r>
              <a:rPr lang="sv-SE" sz="2400" dirty="0"/>
              <a:t>att konflikter mellan föräldrar minskar och därmed </a:t>
            </a:r>
          </a:p>
          <a:p>
            <a:r>
              <a:rPr lang="sv-SE" sz="2400" dirty="0"/>
              <a:t>minimera de skadeverkningar som konflikterna kan </a:t>
            </a:r>
          </a:p>
          <a:p>
            <a:r>
              <a:rPr lang="sv-SE" sz="2400" dirty="0"/>
              <a:t>få för barnet och föräldrarna?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Men ett </a:t>
            </a:r>
            <a:r>
              <a:rPr lang="sv-SE" b="1" u="sng" dirty="0"/>
              <a:t>generellt</a:t>
            </a:r>
            <a:r>
              <a:rPr lang="sv-SE" dirty="0"/>
              <a:t> stöd?!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E8B4743-F065-478A-A7EC-597C863D7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9DFE896-E3CD-43EC-BB30-BCB0970E2A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7393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FC7E39-6E78-48DF-BE7B-00C7F9B7B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 barnens skull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7B6E9A3-E09A-463E-B3BD-1F2DA1A6A2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0C778E-2E41-034E-A8DE-2324B3E68125}" type="datetime1">
              <a:rPr lang="sv-SE" smtClean="0"/>
              <a:pPr/>
              <a:t>2021-10-21</a:t>
            </a:fld>
            <a:endParaRPr lang="en-US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8FB1F4D3-0CC7-403E-A427-A25352FB0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318231"/>
            <a:ext cx="6057900" cy="4038600"/>
          </a:xfr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6AC380D-BD87-498A-8624-49D7C5B41259}"/>
              </a:ext>
            </a:extLst>
          </p:cNvPr>
          <p:cNvSpPr/>
          <p:nvPr/>
        </p:nvSpPr>
        <p:spPr>
          <a:xfrm>
            <a:off x="2567608" y="54240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>
                <a:hlinkClick r:id="rId4"/>
              </a:rPr>
              <a:t>https://www.youtube.com/watch?v=9mj4IaE3v2s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1647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63EED8B-6A68-40F8-87AB-C496654AC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998" y="266339"/>
            <a:ext cx="4246003" cy="6325322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4B39271-DB7C-4EF1-80E6-F918478E25C4}"/>
              </a:ext>
            </a:extLst>
          </p:cNvPr>
          <p:cNvSpPr txBox="1"/>
          <p:nvPr/>
        </p:nvSpPr>
        <p:spPr>
          <a:xfrm>
            <a:off x="407369" y="2060848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rgbClr val="C00000"/>
                </a:solidFill>
                <a:latin typeface="+mj-lt"/>
              </a:rPr>
              <a:t>Generellt - selektivt - indikerat</a:t>
            </a:r>
          </a:p>
        </p:txBody>
      </p:sp>
    </p:spTree>
    <p:extLst>
      <p:ext uri="{BB962C8B-B14F-4D97-AF65-F5344CB8AC3E}">
        <p14:creationId xmlns:p14="http://schemas.microsoft.com/office/powerpoint/2010/main" val="52713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5A524E-1624-4CA5-9C68-BFB411D6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A1737608-09E3-480E-B13F-66C6439BB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583" y="1949450"/>
            <a:ext cx="10107958" cy="326390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58BA4A3-AF1B-4E09-AFA6-85CABED819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DE3558-AF34-45FB-9E19-DEA0E11F77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6149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C940FA-0E1D-4AD7-9AB6-EF34A7A80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Ett tillgängligt stöd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BF401BDF-DD87-42A4-9A84-D8A676952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774" y="2114550"/>
            <a:ext cx="9955576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83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sträva mot – vad kan vi göra på en generell nivå?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pPr>
              <a:spcAft>
                <a:spcPts val="600"/>
              </a:spcAft>
            </a:pPr>
            <a:r>
              <a:rPr lang="sv-SE" dirty="0"/>
              <a:t>• minska </a:t>
            </a:r>
            <a:r>
              <a:rPr lang="sv-SE" b="1" dirty="0"/>
              <a:t>konflikterna </a:t>
            </a:r>
          </a:p>
          <a:p>
            <a:pPr>
              <a:spcAft>
                <a:spcPts val="600"/>
              </a:spcAft>
            </a:pPr>
            <a:r>
              <a:rPr lang="sv-SE" dirty="0"/>
              <a:t>• lämna parrelationen och fokusera på </a:t>
            </a:r>
            <a:r>
              <a:rPr lang="sv-SE" b="1" dirty="0"/>
              <a:t>föräldrarelation</a:t>
            </a:r>
          </a:p>
          <a:p>
            <a:pPr>
              <a:spcAft>
                <a:spcPts val="600"/>
              </a:spcAft>
            </a:pPr>
            <a:r>
              <a:rPr lang="sv-SE" dirty="0"/>
              <a:t>• vara </a:t>
            </a:r>
            <a:r>
              <a:rPr lang="sv-SE" b="1" dirty="0"/>
              <a:t>känslomässigt tillgängliga </a:t>
            </a:r>
            <a:r>
              <a:rPr lang="sv-SE" dirty="0"/>
              <a:t>gentemot barnet</a:t>
            </a:r>
          </a:p>
          <a:p>
            <a:pPr>
              <a:spcAft>
                <a:spcPts val="600"/>
              </a:spcAft>
            </a:pPr>
            <a:r>
              <a:rPr lang="sv-SE" dirty="0"/>
              <a:t>• </a:t>
            </a:r>
            <a:r>
              <a:rPr lang="sv-SE" b="1" dirty="0"/>
              <a:t>acceptera</a:t>
            </a:r>
            <a:r>
              <a:rPr lang="sv-SE" dirty="0"/>
              <a:t> den andras föräldraskap</a:t>
            </a:r>
          </a:p>
          <a:p>
            <a:pPr>
              <a:spcAft>
                <a:spcPts val="600"/>
              </a:spcAft>
            </a:pPr>
            <a:r>
              <a:rPr lang="sv-SE" dirty="0"/>
              <a:t>• </a:t>
            </a:r>
            <a:r>
              <a:rPr lang="sv-SE" b="1" dirty="0"/>
              <a:t>struktur</a:t>
            </a:r>
            <a:r>
              <a:rPr lang="sv-SE" dirty="0"/>
              <a:t> som beaktar barnets synpunkter och som förändrats </a:t>
            </a:r>
          </a:p>
          <a:p>
            <a:pPr>
              <a:spcAft>
                <a:spcPts val="600"/>
              </a:spcAft>
            </a:pPr>
            <a:r>
              <a:rPr lang="sv-SE" dirty="0"/>
              <a:t>	i takt med barnets utveckling</a:t>
            </a:r>
          </a:p>
          <a:p>
            <a:endParaRPr lang="sv-SE" dirty="0"/>
          </a:p>
          <a:p>
            <a:r>
              <a:rPr lang="sv-SE" dirty="0"/>
              <a:t>Jennifer McIntosh med forskarteam i Australien (2005).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0C778E-2E41-034E-A8DE-2324B3E68125}" type="datetime1">
              <a:rPr lang="sv-SE" smtClean="0">
                <a:solidFill>
                  <a:prstClr val="black"/>
                </a:solidFill>
              </a:rPr>
              <a:pPr/>
              <a:t>2021-10-21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9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9D359ED1-A2DF-4AAB-B858-6DC06D64F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582" y="764704"/>
            <a:ext cx="4243184" cy="437121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85BFBF0-F36A-4DCE-81D2-FF4FB13B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Generellt stöd i föräldraskapet?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8C009FE-36F0-45CE-9933-0E2F8B63FD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A579C4CA-5191-48A7-A035-31F6B549A2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2354263"/>
            <a:ext cx="4504752" cy="3046412"/>
          </a:xfrm>
        </p:spPr>
        <p:txBody>
          <a:bodyPr/>
          <a:lstStyle/>
          <a:p>
            <a:pPr indent="0"/>
            <a:r>
              <a:rPr lang="sv-SE" sz="2400" dirty="0">
                <a:solidFill>
                  <a:srgbClr val="C00000"/>
                </a:solidFill>
                <a:latin typeface="+mj-lt"/>
              </a:rPr>
              <a:t>Familjerättens uppdrag: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Samarbetssamtal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Vårdnad, boende och umgänges-</a:t>
            </a:r>
          </a:p>
          <a:p>
            <a:pPr indent="0"/>
            <a:r>
              <a:rPr lang="sv-SE" dirty="0"/>
              <a:t>	utredningar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Informationssamtal (ny lag 1.1.22)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Vad är en vårdnadstvist?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Erbjuda insatser – vad är det?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10" name="Pil: vänster-höger 9">
            <a:extLst>
              <a:ext uri="{FF2B5EF4-FFF2-40B4-BE49-F238E27FC236}">
                <a16:creationId xmlns:a16="http://schemas.microsoft.com/office/drawing/2014/main" id="{F76648F2-EB37-4B03-9F5C-AEA5CD6ADF90}"/>
              </a:ext>
            </a:extLst>
          </p:cNvPr>
          <p:cNvSpPr/>
          <p:nvPr/>
        </p:nvSpPr>
        <p:spPr>
          <a:xfrm>
            <a:off x="5493472" y="2656711"/>
            <a:ext cx="1584176" cy="79208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817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ubrik 1">
            <a:extLst>
              <a:ext uri="{FF2B5EF4-FFF2-40B4-BE49-F238E27FC236}">
                <a16:creationId xmlns:a16="http://schemas.microsoft.com/office/drawing/2014/main" id="{D64114FD-4E96-4C85-92F8-F386ACD4C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7238" y="404663"/>
            <a:ext cx="6934200" cy="764689"/>
          </a:xfrm>
        </p:spPr>
        <p:txBody>
          <a:bodyPr/>
          <a:lstStyle/>
          <a:p>
            <a:r>
              <a:rPr lang="sv-SE" altLang="sv-SE" dirty="0"/>
              <a:t>Vad vet vi om barnens situation?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C42EA3-50BF-458F-A4E7-800071882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238" y="1124744"/>
            <a:ext cx="8317234" cy="4824536"/>
          </a:xfrm>
        </p:spPr>
        <p:txBody>
          <a:bodyPr>
            <a:normAutofit/>
          </a:bodyPr>
          <a:lstStyle/>
          <a:p>
            <a:pPr>
              <a:defRPr/>
            </a:pPr>
            <a:endParaRPr lang="sv-SE" sz="2400" dirty="0"/>
          </a:p>
          <a:p>
            <a:pPr>
              <a:defRPr/>
            </a:pPr>
            <a:endParaRPr lang="sv-SE" sz="2400" dirty="0"/>
          </a:p>
          <a:p>
            <a:pPr>
              <a:defRPr/>
            </a:pPr>
            <a:endParaRPr lang="sv-SE" sz="2400" dirty="0"/>
          </a:p>
          <a:p>
            <a:pPr>
              <a:defRPr/>
            </a:pPr>
            <a:endParaRPr lang="sv-SE" sz="2400" dirty="0"/>
          </a:p>
          <a:p>
            <a:pPr>
              <a:defRPr/>
            </a:pPr>
            <a:r>
              <a:rPr lang="sv-SE" sz="2400" dirty="0"/>
              <a:t>Svåra och långvariga konflikter mellan föräldrar </a:t>
            </a:r>
          </a:p>
          <a:p>
            <a:pPr>
              <a:defRPr/>
            </a:pPr>
            <a:r>
              <a:rPr lang="sv-SE" sz="2400" dirty="0"/>
              <a:t>får negativa konsekvenser för barns hälsa och utveckling - </a:t>
            </a:r>
          </a:p>
          <a:p>
            <a:pPr>
              <a:defRPr/>
            </a:pPr>
            <a:r>
              <a:rPr lang="sv-SE" sz="2400" dirty="0"/>
              <a:t>både på kort och lång sikt</a:t>
            </a:r>
          </a:p>
          <a:p>
            <a:pPr>
              <a:defRPr/>
            </a:pPr>
            <a:endParaRPr lang="sv-SE" sz="2400" dirty="0"/>
          </a:p>
          <a:p>
            <a:pPr>
              <a:defRPr/>
            </a:pPr>
            <a:endParaRPr lang="sv-SE" sz="2400" dirty="0"/>
          </a:p>
          <a:p>
            <a:pPr>
              <a:defRPr/>
            </a:pPr>
            <a:endParaRPr lang="sv-SE" sz="2400" dirty="0"/>
          </a:p>
          <a:p>
            <a:pPr>
              <a:defRPr/>
            </a:pPr>
            <a:r>
              <a:rPr lang="sv-SE" sz="2400" i="1" dirty="0"/>
              <a:t>Hur kan vi ge tidigt stöd i föräldraskapet för målgruppen</a:t>
            </a:r>
          </a:p>
          <a:p>
            <a:pPr>
              <a:defRPr/>
            </a:pPr>
            <a:r>
              <a:rPr lang="sv-SE" sz="2400" i="1" dirty="0"/>
              <a:t>på familjecentralen?</a:t>
            </a:r>
          </a:p>
        </p:txBody>
      </p:sp>
    </p:spTree>
    <p:extLst>
      <p:ext uri="{BB962C8B-B14F-4D97-AF65-F5344CB8AC3E}">
        <p14:creationId xmlns:p14="http://schemas.microsoft.com/office/powerpoint/2010/main" val="3882158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1A01B1-2D92-4A7D-84F9-7DD253EF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Menti.com - 2817196</a:t>
            </a:r>
            <a:endParaRPr lang="sv-SE" dirty="0">
              <a:solidFill>
                <a:srgbClr val="C00000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1A7815-B217-4A39-9252-DDA1805DF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v-SE" sz="2400" dirty="0"/>
          </a:p>
          <a:p>
            <a:pPr>
              <a:buFont typeface="Arial" panose="020B0604020202020204" pitchFamily="34" charset="0"/>
              <a:buChar char="•"/>
            </a:pPr>
            <a:endParaRPr lang="sv-SE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sv-SE" sz="2400" dirty="0"/>
              <a:t>Hur stöttar jag föräldrar och familjer i denna målgrupp idag - i min roll </a:t>
            </a:r>
          </a:p>
          <a:p>
            <a:pPr indent="0"/>
            <a:r>
              <a:rPr lang="sv-SE" sz="2400" dirty="0"/>
              <a:t>	på familjecentralen?</a:t>
            </a:r>
          </a:p>
          <a:p>
            <a:pPr>
              <a:buFont typeface="Arial" panose="020B0604020202020204" pitchFamily="34" charset="0"/>
              <a:buChar char="•"/>
            </a:pPr>
            <a:endParaRPr lang="sv-SE" sz="2400" dirty="0"/>
          </a:p>
          <a:p>
            <a:pPr>
              <a:buFont typeface="Arial" panose="020B0604020202020204" pitchFamily="34" charset="0"/>
              <a:buChar char="•"/>
            </a:pPr>
            <a:endParaRPr lang="sv-SE" sz="2400" dirty="0"/>
          </a:p>
          <a:p>
            <a:pPr indent="0"/>
            <a:endParaRPr lang="sv-SE" sz="240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D657E2B-70DA-4297-BC0D-9C5A439889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5538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136E86-79F7-4EF8-B418-A80D51BA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Tidigt stöd och separerade föräldrar - för barnets bästa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3CAAB7-8B2A-4CFF-B035-89F6F397A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24000"/>
            <a:ext cx="10862400" cy="3921224"/>
          </a:xfrm>
        </p:spPr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>
              <a:lnSpc>
                <a:spcPct val="100000"/>
              </a:lnSpc>
            </a:pPr>
            <a:r>
              <a:rPr lang="sv-SE" sz="3200" dirty="0"/>
              <a:t>Familjecentralen och generellt stöd till föräldrar i separation och separerade familjer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Marianne Gabrielsson, Stockholms stad och Stiftelsen Allmänna Barnhuset</a:t>
            </a:r>
          </a:p>
        </p:txBody>
      </p:sp>
    </p:spTree>
    <p:extLst>
      <p:ext uri="{BB962C8B-B14F-4D97-AF65-F5344CB8AC3E}">
        <p14:creationId xmlns:p14="http://schemas.microsoft.com/office/powerpoint/2010/main" val="221676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E6393D-BB3D-4AED-8606-85CE9E04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dirty="0">
                <a:solidFill>
                  <a:srgbClr val="C00000"/>
                </a:solidFill>
              </a:rPr>
              <a:t>Diskussion i mindre grupper (5-7 personer)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1B1983-73C5-46B7-BD22-4469A79E7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v-SE" sz="2000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Vad behövs för att familjecentralen ska vara en plats där vi ger </a:t>
            </a:r>
          </a:p>
          <a:p>
            <a:pPr indent="0"/>
            <a:r>
              <a:rPr lang="sv-SE" dirty="0"/>
              <a:t>	stöd i föräldraskapet till denna målgrupp? Med de särskilda utmaningar </a:t>
            </a:r>
          </a:p>
          <a:p>
            <a:pPr indent="0"/>
            <a:r>
              <a:rPr lang="sv-SE" dirty="0"/>
              <a:t>	som det innebär i föräldraskapet - under separation? Separerade familjer?</a:t>
            </a:r>
          </a:p>
          <a:p>
            <a:pPr indent="0"/>
            <a:endParaRPr lang="sv-SE" dirty="0"/>
          </a:p>
          <a:p>
            <a:pPr indent="0"/>
            <a:r>
              <a:rPr lang="sv-SE" b="1" i="1" dirty="0"/>
              <a:t>Utse en sekreterare som skriver in 3 förslag! </a:t>
            </a:r>
          </a:p>
          <a:p>
            <a:pPr indent="0"/>
            <a:endParaRPr lang="sv-SE" b="1" i="1" dirty="0"/>
          </a:p>
          <a:p>
            <a:pPr indent="0"/>
            <a:r>
              <a:rPr lang="sv-SE" dirty="0"/>
              <a:t>Menti.com 62944217</a:t>
            </a:r>
          </a:p>
          <a:p>
            <a:pPr indent="0"/>
            <a:endParaRPr lang="sv-SE" dirty="0"/>
          </a:p>
          <a:p>
            <a:pPr indent="0"/>
            <a:r>
              <a:rPr lang="sv-SE" dirty="0"/>
              <a:t>Vi ses åter i storgrupp </a:t>
            </a:r>
            <a:r>
              <a:rPr lang="sv-SE" dirty="0" err="1"/>
              <a:t>kl</a:t>
            </a:r>
            <a:r>
              <a:rPr lang="sv-SE" dirty="0"/>
              <a:t> </a:t>
            </a:r>
            <a:r>
              <a:rPr lang="sv-SE" dirty="0" err="1"/>
              <a:t>xxxx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12B5379-50A9-4F53-8B66-D96D4B6F8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A97203F-1A68-4CD6-9128-89C4741F17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644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C372C7-AC69-4963-8CC0-5E0A04001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 från mig!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CBB829A9-6081-42A9-A815-F933DFFE5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762" y="1557164"/>
            <a:ext cx="8998476" cy="3383573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6F8D030-1A9B-411D-BE64-EFD5ABC90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33" y="5273186"/>
            <a:ext cx="9710400" cy="640070"/>
          </a:xfrm>
        </p:spPr>
        <p:txBody>
          <a:bodyPr/>
          <a:lstStyle/>
          <a:p>
            <a:r>
              <a:rPr lang="sv-SE" sz="1800" dirty="0">
                <a:hlinkClick r:id="rId3"/>
              </a:rPr>
              <a:t>Marianne.gabrielsson@allmannabarnhuset.se</a:t>
            </a:r>
            <a:endParaRPr lang="sv-SE" sz="1800" dirty="0"/>
          </a:p>
          <a:p>
            <a:r>
              <a:rPr lang="sv-SE" sz="1800" dirty="0">
                <a:hlinkClick r:id="rId4"/>
              </a:rPr>
              <a:t>Marianne.gabrielsson@stockholm.se</a:t>
            </a:r>
            <a:r>
              <a:rPr lang="sv-SE" sz="1800" dirty="0"/>
              <a:t> 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9964E9E-DD4A-4484-9706-47856C6A12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8427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877C4F-4BD0-4BDE-8153-F8C494C5F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Innehåll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2397FB3-43A1-4F50-A59C-6366D036E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dirty="0"/>
              <a:t>Förebyggande föräldraskapsstöd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dirty="0"/>
              <a:t>Samverkansteam - att erbjuda stöd och samordnade insatser till föräldrar i separation </a:t>
            </a:r>
          </a:p>
          <a:p>
            <a:pPr indent="0">
              <a:spcAft>
                <a:spcPts val="1200"/>
              </a:spcAft>
            </a:pPr>
            <a:r>
              <a:rPr lang="sv-SE" dirty="0"/>
              <a:t>	och separerade familjer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dirty="0"/>
              <a:t>Diskussion -  vi undersöker tillsammans: </a:t>
            </a:r>
          </a:p>
          <a:p>
            <a:pPr indent="0">
              <a:spcAft>
                <a:spcPts val="1200"/>
              </a:spcAft>
            </a:pPr>
            <a:r>
              <a:rPr lang="sv-SE" dirty="0"/>
              <a:t>	Familjecentralen och familjer i separation och efter separation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FE2FA40-E7F3-4A3E-B80E-DD2C9E149F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F7AFAD3-C158-4A06-BE63-1C3A062A10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7176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9EAC328-5DD2-4C95-9ED0-73F300FDC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endParaRPr lang="sv-SE" sz="3200" dirty="0"/>
          </a:p>
          <a:p>
            <a:pPr algn="ctr">
              <a:lnSpc>
                <a:spcPct val="100000"/>
              </a:lnSpc>
            </a:pPr>
            <a:r>
              <a:rPr lang="sv-SE" sz="3200" dirty="0"/>
              <a:t>En familjecentral är en verksamhet som riktar sig till </a:t>
            </a:r>
          </a:p>
          <a:p>
            <a:pPr algn="ctr">
              <a:lnSpc>
                <a:spcPct val="100000"/>
              </a:lnSpc>
            </a:pPr>
            <a:r>
              <a:rPr lang="sv-SE" sz="3200" dirty="0"/>
              <a:t>barn och föräldrar och som är hälsofrämjande, generell, </a:t>
            </a:r>
          </a:p>
          <a:p>
            <a:pPr algn="ctr">
              <a:lnSpc>
                <a:spcPct val="100000"/>
              </a:lnSpc>
            </a:pPr>
            <a:r>
              <a:rPr lang="sv-SE" sz="3200" dirty="0"/>
              <a:t>tidigt förebyggande och stödjande.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7A442D-05DD-4A39-BF02-4DEB615795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5765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595536"/>
          </a:xfrm>
        </p:spPr>
        <p:txBody>
          <a:bodyPr/>
          <a:lstStyle/>
          <a:p>
            <a:r>
              <a:rPr lang="sv-SE" dirty="0">
                <a:solidFill>
                  <a:srgbClr val="C00000"/>
                </a:solidFill>
              </a:rPr>
              <a:t>Brett och tillgängligt stöd i föräldraskapet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8"/>
          </p:nvPr>
        </p:nvSpPr>
        <p:spPr>
          <a:xfrm>
            <a:off x="609600" y="1440000"/>
            <a:ext cx="5616700" cy="3960000"/>
          </a:xfrm>
        </p:spPr>
        <p:txBody>
          <a:bodyPr/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Föräldrar har en unik möjlighet att främja </a:t>
            </a:r>
          </a:p>
          <a:p>
            <a:r>
              <a:rPr lang="sv-SE" dirty="0"/>
              <a:t>barns hälsa och utveckling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Stöd i föräldraskapet tidigt - kan förhindra </a:t>
            </a:r>
          </a:p>
          <a:p>
            <a:r>
              <a:rPr lang="sv-SE" dirty="0"/>
              <a:t>att problem eskalerar. Risken för att barn </a:t>
            </a:r>
          </a:p>
          <a:p>
            <a:r>
              <a:rPr lang="sv-SE" dirty="0"/>
              <a:t>utvecklas ogynnsamt (skolproblem, </a:t>
            </a:r>
          </a:p>
          <a:p>
            <a:r>
              <a:rPr lang="sv-SE" dirty="0"/>
              <a:t>utanförskap, brott </a:t>
            </a:r>
            <a:r>
              <a:rPr lang="sv-SE" dirty="0" err="1"/>
              <a:t>etc</a:t>
            </a:r>
            <a:r>
              <a:rPr lang="sv-SE" dirty="0"/>
              <a:t>) minskar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7"/>
          </p:nvPr>
        </p:nvSpPr>
        <p:spPr>
          <a:xfrm>
            <a:off x="6913779" y="5577450"/>
            <a:ext cx="4247788" cy="450040"/>
          </a:xfrm>
        </p:spPr>
        <p:txBody>
          <a:bodyPr/>
          <a:lstStyle/>
          <a:p>
            <a:r>
              <a:rPr lang="sv-SE" dirty="0"/>
              <a:t>Länsstyrelsen i Stockholms län</a:t>
            </a:r>
          </a:p>
        </p:txBody>
      </p:sp>
      <p:pic>
        <p:nvPicPr>
          <p:cNvPr id="6" name="Platshållare för bild 5"/>
          <p:cNvPicPr>
            <a:picLocks noGrp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 b="13809"/>
          <a:stretch/>
        </p:blipFill>
        <p:spPr bwMode="auto">
          <a:xfrm>
            <a:off x="6528048" y="1411355"/>
            <a:ext cx="5307285" cy="38605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8887378" y="1227465"/>
            <a:ext cx="5886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b="1" dirty="0"/>
              <a:t>ANDTS</a:t>
            </a:r>
            <a:endParaRPr lang="sv-SE" b="1" dirty="0"/>
          </a:p>
        </p:txBody>
      </p:sp>
      <p:sp>
        <p:nvSpPr>
          <p:cNvPr id="7" name="Pil: nedåt 6">
            <a:extLst>
              <a:ext uri="{FF2B5EF4-FFF2-40B4-BE49-F238E27FC236}">
                <a16:creationId xmlns:a16="http://schemas.microsoft.com/office/drawing/2014/main" id="{8DBB9DAF-B7C7-48FF-AFF0-BE61DBC2C698}"/>
              </a:ext>
            </a:extLst>
          </p:cNvPr>
          <p:cNvSpPr/>
          <p:nvPr/>
        </p:nvSpPr>
        <p:spPr>
          <a:xfrm rot="1982541">
            <a:off x="9717401" y="1272662"/>
            <a:ext cx="465488" cy="1872208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670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>
                <a:solidFill>
                  <a:srgbClr val="C00000"/>
                </a:solidFill>
                <a:ea typeface="ＭＳ Ｐゴシック"/>
              </a:rPr>
              <a:t>Proportionell universalism – att göra jämlikt är att göra olika </a:t>
            </a:r>
            <a:br>
              <a:rPr lang="sv-SE" dirty="0">
                <a:solidFill>
                  <a:srgbClr val="C00000"/>
                </a:solidFill>
                <a:ea typeface="ＭＳ Ｐゴシック"/>
              </a:rPr>
            </a:br>
            <a:endParaRPr lang="sv-SE" dirty="0">
              <a:solidFill>
                <a:srgbClr val="C00000"/>
              </a:solidFill>
            </a:endParaRPr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8915" y="1547668"/>
            <a:ext cx="7712108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80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90701" y="423794"/>
            <a:ext cx="8146800" cy="1451248"/>
          </a:xfrm>
        </p:spPr>
        <p:txBody>
          <a:bodyPr>
            <a:normAutofit/>
          </a:bodyPr>
          <a:lstStyle/>
          <a:p>
            <a:r>
              <a:rPr lang="sv-S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Samverkansteam – för barn och föräldrar i samband med separation 2014 - 2018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064000" y="1875043"/>
            <a:ext cx="8146800" cy="1974433"/>
          </a:xfrm>
        </p:spPr>
        <p:txBody>
          <a:bodyPr/>
          <a:lstStyle/>
          <a:p>
            <a:pPr algn="ctr"/>
            <a:endParaRPr lang="sv-SE" sz="2400" dirty="0"/>
          </a:p>
          <a:p>
            <a:pPr algn="ctr"/>
            <a:r>
              <a:rPr lang="sv-SE" sz="2400" dirty="0"/>
              <a:t>Malmö, Helsingborg, Nacka, Västerås och Norrköping</a:t>
            </a:r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pPr algn="ctr"/>
            <a:endParaRPr lang="sv-SE" sz="2400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60C778E-2E41-034E-A8DE-2324B3E68125}" type="datetime1">
              <a:rPr lang="sv-SE"/>
              <a:pPr>
                <a:defRPr/>
              </a:pPr>
              <a:t>2021-10-21</a:t>
            </a:fld>
            <a:endParaRPr lang="en-US" dirty="0"/>
          </a:p>
        </p:txBody>
      </p:sp>
      <p:pic>
        <p:nvPicPr>
          <p:cNvPr id="5" name="Platshållare för innehåll 9">
            <a:extLst>
              <a:ext uri="{FF2B5EF4-FFF2-40B4-BE49-F238E27FC236}">
                <a16:creationId xmlns:a16="http://schemas.microsoft.com/office/drawing/2014/main" id="{82BE67E1-4FBA-4D00-818A-FF3DBDF54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000" y="3356992"/>
            <a:ext cx="8064250" cy="27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9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ubrik 1">
            <a:extLst>
              <a:ext uri="{FF2B5EF4-FFF2-40B4-BE49-F238E27FC236}">
                <a16:creationId xmlns:a16="http://schemas.microsoft.com/office/drawing/2014/main" id="{D64114FD-4E96-4C85-92F8-F386ACD4C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7238" y="404663"/>
            <a:ext cx="6934200" cy="764689"/>
          </a:xfrm>
        </p:spPr>
        <p:txBody>
          <a:bodyPr/>
          <a:lstStyle/>
          <a:p>
            <a:r>
              <a:rPr lang="sv-SE" altLang="sv-SE" dirty="0"/>
              <a:t>Vad vet vi om barnens situation?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C42EA3-50BF-458F-A4E7-800071882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238" y="1124744"/>
            <a:ext cx="8317234" cy="4824536"/>
          </a:xfrm>
        </p:spPr>
        <p:txBody>
          <a:bodyPr>
            <a:normAutofit/>
          </a:bodyPr>
          <a:lstStyle/>
          <a:p>
            <a:pPr>
              <a:defRPr/>
            </a:pPr>
            <a:endParaRPr lang="sv-SE" sz="2400" dirty="0"/>
          </a:p>
          <a:p>
            <a:pPr>
              <a:defRPr/>
            </a:pPr>
            <a:endParaRPr lang="sv-SE" sz="2400" dirty="0"/>
          </a:p>
          <a:p>
            <a:pPr>
              <a:defRPr/>
            </a:pPr>
            <a:endParaRPr lang="sv-SE" sz="2400" dirty="0"/>
          </a:p>
          <a:p>
            <a:pPr>
              <a:defRPr/>
            </a:pPr>
            <a:endParaRPr lang="sv-SE" sz="2400" dirty="0"/>
          </a:p>
          <a:p>
            <a:pPr>
              <a:defRPr/>
            </a:pPr>
            <a:r>
              <a:rPr lang="sv-SE" sz="2400" dirty="0"/>
              <a:t>Svåra och långvariga konflikter mellan föräldrar </a:t>
            </a:r>
          </a:p>
          <a:p>
            <a:pPr>
              <a:defRPr/>
            </a:pPr>
            <a:r>
              <a:rPr lang="sv-SE" sz="2400" dirty="0"/>
              <a:t>får negativa konsekvenser för barns hälsa och utveckling - </a:t>
            </a:r>
          </a:p>
          <a:p>
            <a:pPr>
              <a:defRPr/>
            </a:pPr>
            <a:r>
              <a:rPr lang="sv-SE" sz="2400" dirty="0"/>
              <a:t>både på kort och lång sikt</a:t>
            </a:r>
          </a:p>
          <a:p>
            <a:pPr>
              <a:defRPr/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937328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FA46-D664-4ED8-9455-A0B5B1CEAB9F}" type="datetime1">
              <a:rPr lang="sv-SE" smtClean="0"/>
              <a:t>2021-10-21</a:t>
            </a:fld>
            <a:endParaRPr lang="sv-SE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473826" y="3169718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altLang="sv-SE"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569825" y="3169718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569825" y="3169718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2569825" y="3169718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569825" y="3169718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2569825" y="3169718"/>
            <a:ext cx="65" cy="276999"/>
          </a:xfrm>
          <a:prstGeom prst="rect">
            <a:avLst/>
          </a:prstGeom>
          <a:solidFill>
            <a:srgbClr val="00BD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2569825" y="3023524"/>
            <a:ext cx="391133" cy="569387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altLang="sv-SE" sz="900" b="1">
                <a:solidFill>
                  <a:srgbClr val="FFFFFF"/>
                </a:solidFill>
                <a:latin typeface="Arial" panose="020B0604020202020204" pitchFamily="34" charset="0"/>
              </a:rPr>
              <a:t>ANTAL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v-SE" altLang="sv-SE" sz="100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endParaRPr lang="sv-SE" altLang="sv-SE" sz="9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altLang="sv-SE">
              <a:latin typeface="Arial" panose="020B060402020202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2569825" y="3169718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145A21A-D917-4BF0-9B3D-4578FA278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70"/>
          <a:stretch/>
        </p:blipFill>
        <p:spPr>
          <a:xfrm>
            <a:off x="2711624" y="244475"/>
            <a:ext cx="6537470" cy="5904656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34D94702-49BC-43E0-B439-C8CE09E1F611}"/>
              </a:ext>
            </a:extLst>
          </p:cNvPr>
          <p:cNvSpPr txBox="1"/>
          <p:nvPr/>
        </p:nvSpPr>
        <p:spPr>
          <a:xfrm>
            <a:off x="695400" y="1988840"/>
            <a:ext cx="1872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rgbClr val="C00000"/>
                </a:solidFill>
              </a:rPr>
              <a:t>Generellt - selektivt - indikerat</a:t>
            </a:r>
          </a:p>
        </p:txBody>
      </p:sp>
    </p:spTree>
    <p:extLst>
      <p:ext uri="{BB962C8B-B14F-4D97-AF65-F5344CB8AC3E}">
        <p14:creationId xmlns:p14="http://schemas.microsoft.com/office/powerpoint/2010/main" val="1583062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llmänna Barnhuset">
      <a:dk1>
        <a:sysClr val="windowText" lastClr="000000"/>
      </a:dk1>
      <a:lt1>
        <a:sysClr val="window" lastClr="FFFFFF"/>
      </a:lt1>
      <a:dk2>
        <a:srgbClr val="CCCCCC"/>
      </a:dk2>
      <a:lt2>
        <a:srgbClr val="999999"/>
      </a:lt2>
      <a:accent1>
        <a:srgbClr val="CC0033"/>
      </a:accent1>
      <a:accent2>
        <a:srgbClr val="CC0099"/>
      </a:accent2>
      <a:accent3>
        <a:srgbClr val="FFCCCC"/>
      </a:accent3>
      <a:accent4>
        <a:srgbClr val="FF3333"/>
      </a:accent4>
      <a:accent5>
        <a:srgbClr val="FF6699"/>
      </a:accent5>
      <a:accent6>
        <a:srgbClr val="CC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llmännabarnhuset">
  <a:themeElements>
    <a:clrScheme name="Allmänna Barnhuset">
      <a:dk1>
        <a:sysClr val="windowText" lastClr="000000"/>
      </a:dk1>
      <a:lt1>
        <a:sysClr val="window" lastClr="FFFFFF"/>
      </a:lt1>
      <a:dk2>
        <a:srgbClr val="CCCCCC"/>
      </a:dk2>
      <a:lt2>
        <a:srgbClr val="999999"/>
      </a:lt2>
      <a:accent1>
        <a:srgbClr val="CC0033"/>
      </a:accent1>
      <a:accent2>
        <a:srgbClr val="CC0099"/>
      </a:accent2>
      <a:accent3>
        <a:srgbClr val="FFCCCC"/>
      </a:accent3>
      <a:accent4>
        <a:srgbClr val="FF3333"/>
      </a:accent4>
      <a:accent5>
        <a:srgbClr val="FF6699"/>
      </a:accent5>
      <a:accent6>
        <a:srgbClr val="CC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UND_UK">
  <a:themeElements>
    <a:clrScheme name="SUND_UK 1">
      <a:dk1>
        <a:srgbClr val="6E6E6E"/>
      </a:dk1>
      <a:lt1>
        <a:srgbClr val="FFFFFF"/>
      </a:lt1>
      <a:dk2>
        <a:srgbClr val="2A216A"/>
      </a:dk2>
      <a:lt2>
        <a:srgbClr val="6E6E6E"/>
      </a:lt2>
      <a:accent1>
        <a:srgbClr val="2A216A"/>
      </a:accent1>
      <a:accent2>
        <a:srgbClr val="3B2F97"/>
      </a:accent2>
      <a:accent3>
        <a:srgbClr val="FFFFFF"/>
      </a:accent3>
      <a:accent4>
        <a:srgbClr val="5D5D5D"/>
      </a:accent4>
      <a:accent5>
        <a:srgbClr val="ACABB9"/>
      </a:accent5>
      <a:accent6>
        <a:srgbClr val="352A88"/>
      </a:accent6>
      <a:hlink>
        <a:srgbClr val="4F3FC3"/>
      </a:hlink>
      <a:folHlink>
        <a:srgbClr val="CEC6EA"/>
      </a:folHlink>
    </a:clrScheme>
    <a:fontScheme name="SUND_U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UND_UK 1">
        <a:dk1>
          <a:srgbClr val="6E6E6E"/>
        </a:dk1>
        <a:lt1>
          <a:srgbClr val="FFFFFF"/>
        </a:lt1>
        <a:dk2>
          <a:srgbClr val="2A216A"/>
        </a:dk2>
        <a:lt2>
          <a:srgbClr val="6E6E6E"/>
        </a:lt2>
        <a:accent1>
          <a:srgbClr val="2A216A"/>
        </a:accent1>
        <a:accent2>
          <a:srgbClr val="3B2F97"/>
        </a:accent2>
        <a:accent3>
          <a:srgbClr val="FFFFFF"/>
        </a:accent3>
        <a:accent4>
          <a:srgbClr val="5D5D5D"/>
        </a:accent4>
        <a:accent5>
          <a:srgbClr val="ACABB9"/>
        </a:accent5>
        <a:accent6>
          <a:srgbClr val="352A88"/>
        </a:accent6>
        <a:hlink>
          <a:srgbClr val="4F3FC3"/>
        </a:hlink>
        <a:folHlink>
          <a:srgbClr val="CEC6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19032</TotalTime>
  <Words>685</Words>
  <Application>Microsoft Office PowerPoint</Application>
  <PresentationFormat>Bredbild</PresentationFormat>
  <Paragraphs>156</Paragraphs>
  <Slides>21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21</vt:i4>
      </vt:variant>
    </vt:vector>
  </HeadingPairs>
  <TitlesOfParts>
    <vt:vector size="28" baseType="lpstr">
      <vt:lpstr>Arial</vt:lpstr>
      <vt:lpstr>Calibri</vt:lpstr>
      <vt:lpstr>Georgia</vt:lpstr>
      <vt:lpstr>Verdana</vt:lpstr>
      <vt:lpstr>Office-tema</vt:lpstr>
      <vt:lpstr>1_allmännabarnhuset</vt:lpstr>
      <vt:lpstr>SUND_UK</vt:lpstr>
      <vt:lpstr>PowerPoint-presentation</vt:lpstr>
      <vt:lpstr>Tidigt stöd och separerade föräldrar - för barnets bästa</vt:lpstr>
      <vt:lpstr>Innehåll</vt:lpstr>
      <vt:lpstr>PowerPoint-presentation</vt:lpstr>
      <vt:lpstr>Brett och tillgängligt stöd i föräldraskapet</vt:lpstr>
      <vt:lpstr>Proportionell universalism – att göra jämlikt är att göra olika  </vt:lpstr>
      <vt:lpstr>Samverkansteam – för barn och föräldrar i samband med separation 2014 - 2018</vt:lpstr>
      <vt:lpstr>Vad vet vi om barnens situation?</vt:lpstr>
      <vt:lpstr>PowerPoint-presentation</vt:lpstr>
      <vt:lpstr>Att sträva mot</vt:lpstr>
      <vt:lpstr>PowerPoint-presentation</vt:lpstr>
      <vt:lpstr>För barnens skull</vt:lpstr>
      <vt:lpstr>PowerPoint-presentation</vt:lpstr>
      <vt:lpstr>PowerPoint-presentation</vt:lpstr>
      <vt:lpstr>Ett tillgängligt stöd</vt:lpstr>
      <vt:lpstr>Att sträva mot – vad kan vi göra på en generell nivå?</vt:lpstr>
      <vt:lpstr>Generellt stöd i föräldraskapet?</vt:lpstr>
      <vt:lpstr>Vad vet vi om barnens situation?</vt:lpstr>
      <vt:lpstr>Menti.com - 2817196</vt:lpstr>
      <vt:lpstr> Diskussion i mindre grupper (5-7 personer)</vt:lpstr>
      <vt:lpstr>Tack från mig!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Välkommen</dc:title>
  <dc:creator>Stefan Raabe</dc:creator>
  <cp:lastModifiedBy>Marianne.Gabrielsson</cp:lastModifiedBy>
  <cp:revision>970</cp:revision>
  <cp:lastPrinted>2020-10-12T11:43:48Z</cp:lastPrinted>
  <dcterms:created xsi:type="dcterms:W3CDTF">2010-06-04T07:41:05Z</dcterms:created>
  <dcterms:modified xsi:type="dcterms:W3CDTF">2021-10-21T13:03:35Z</dcterms:modified>
</cp:coreProperties>
</file>