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Lst>
  <p:notesMasterIdLst>
    <p:notesMasterId r:id="rId26"/>
  </p:notesMasterIdLst>
  <p:handoutMasterIdLst>
    <p:handoutMasterId r:id="rId27"/>
  </p:handoutMasterIdLst>
  <p:sldIdLst>
    <p:sldId id="372" r:id="rId3"/>
    <p:sldId id="664" r:id="rId4"/>
    <p:sldId id="690" r:id="rId5"/>
    <p:sldId id="535" r:id="rId6"/>
    <p:sldId id="651" r:id="rId7"/>
    <p:sldId id="757" r:id="rId8"/>
    <p:sldId id="655" r:id="rId9"/>
    <p:sldId id="653" r:id="rId10"/>
    <p:sldId id="633" r:id="rId11"/>
    <p:sldId id="656" r:id="rId12"/>
    <p:sldId id="689" r:id="rId13"/>
    <p:sldId id="637" r:id="rId14"/>
    <p:sldId id="743" r:id="rId15"/>
    <p:sldId id="758" r:id="rId16"/>
    <p:sldId id="759" r:id="rId17"/>
    <p:sldId id="754" r:id="rId18"/>
    <p:sldId id="429" r:id="rId19"/>
    <p:sldId id="732" r:id="rId20"/>
    <p:sldId id="361" r:id="rId21"/>
    <p:sldId id="316" r:id="rId22"/>
    <p:sldId id="364" r:id="rId23"/>
    <p:sldId id="720" r:id="rId24"/>
    <p:sldId id="649" r:id="rId25"/>
  </p:sldIdLst>
  <p:sldSz cx="12192000" cy="6858000"/>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60221" autoAdjust="0"/>
  </p:normalViewPr>
  <p:slideViewPr>
    <p:cSldViewPr snapToObjects="1">
      <p:cViewPr varScale="1">
        <p:scale>
          <a:sx n="37" d="100"/>
          <a:sy n="37" d="100"/>
        </p:scale>
        <p:origin x="640" y="16"/>
      </p:cViewPr>
      <p:guideLst>
        <p:guide orient="horz" pos="2160"/>
        <p:guide pos="3840"/>
      </p:guideLst>
    </p:cSldViewPr>
  </p:slideViewPr>
  <p:outlineViewPr>
    <p:cViewPr>
      <p:scale>
        <a:sx n="33" d="100"/>
        <a:sy n="33" d="100"/>
      </p:scale>
      <p:origin x="36" y="4782"/>
    </p:cViewPr>
  </p:outlineViewPr>
  <p:notesTextViewPr>
    <p:cViewPr>
      <p:scale>
        <a:sx n="100" d="100"/>
        <a:sy n="100" d="100"/>
      </p:scale>
      <p:origin x="0" y="0"/>
    </p:cViewPr>
  </p:notesTextViewPr>
  <p:sorterViewPr>
    <p:cViewPr>
      <p:scale>
        <a:sx n="100" d="100"/>
        <a:sy n="100" d="100"/>
      </p:scale>
      <p:origin x="0" y="3138"/>
    </p:cViewPr>
  </p:sorterViewPr>
  <p:notesViewPr>
    <p:cSldViewPr snapToObjects="1">
      <p:cViewPr varScale="1">
        <p:scale>
          <a:sx n="52" d="100"/>
          <a:sy n="52" d="100"/>
        </p:scale>
        <p:origin x="295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54DED-A3FE-4AFF-8C02-C7FFFBA5EF7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77DC3396-1758-4565-B485-799A8E6E94E1}">
      <dgm:prSet phldrT="[Text]"/>
      <dgm:spPr/>
      <dgm:t>
        <a:bodyPr/>
        <a:lstStyle/>
        <a:p>
          <a:r>
            <a:rPr lang="sv-SE" b="1" dirty="0"/>
            <a:t>Behandling</a:t>
          </a:r>
        </a:p>
      </dgm:t>
    </dgm:pt>
    <dgm:pt modelId="{F5C272E7-5760-4BAB-8653-6A104FF01FEC}" type="parTrans" cxnId="{84B1E2A9-5256-48BB-BC18-9CE944DD8330}">
      <dgm:prSet/>
      <dgm:spPr/>
      <dgm:t>
        <a:bodyPr/>
        <a:lstStyle/>
        <a:p>
          <a:endParaRPr lang="sv-SE"/>
        </a:p>
      </dgm:t>
    </dgm:pt>
    <dgm:pt modelId="{18BD1D87-0D00-40E2-B86C-24F0C2DA044B}" type="sibTrans" cxnId="{84B1E2A9-5256-48BB-BC18-9CE944DD8330}">
      <dgm:prSet/>
      <dgm:spPr/>
      <dgm:t>
        <a:bodyPr/>
        <a:lstStyle/>
        <a:p>
          <a:endParaRPr lang="sv-SE"/>
        </a:p>
      </dgm:t>
    </dgm:pt>
    <dgm:pt modelId="{68B5DC4C-FFB4-41B8-B14B-E04BA67FE59F}">
      <dgm:prSet phldrT="[Text]"/>
      <dgm:spPr/>
      <dgm:t>
        <a:bodyPr/>
        <a:lstStyle/>
        <a:p>
          <a:r>
            <a:rPr lang="sv-SE" b="1" dirty="0"/>
            <a:t>Synliggörande &amp; generell information</a:t>
          </a:r>
        </a:p>
        <a:p>
          <a:r>
            <a:rPr lang="sv-SE" dirty="0"/>
            <a:t>Förmedla informationsmaterial</a:t>
          </a:r>
        </a:p>
        <a:p>
          <a:r>
            <a:rPr lang="sv-SE" dirty="0"/>
            <a:t>Ett informationssamtal</a:t>
          </a:r>
        </a:p>
      </dgm:t>
    </dgm:pt>
    <dgm:pt modelId="{2F049EC4-0BA1-48E6-8E01-567B69488F96}" type="parTrans" cxnId="{B3A1DACF-EC28-429A-A2C6-FEF9A06422A1}">
      <dgm:prSet/>
      <dgm:spPr/>
      <dgm:t>
        <a:bodyPr/>
        <a:lstStyle/>
        <a:p>
          <a:endParaRPr lang="sv-SE"/>
        </a:p>
      </dgm:t>
    </dgm:pt>
    <dgm:pt modelId="{235EFF04-CB29-4764-B331-D4B348384BF6}" type="sibTrans" cxnId="{B3A1DACF-EC28-429A-A2C6-FEF9A06422A1}">
      <dgm:prSet/>
      <dgm:spPr/>
      <dgm:t>
        <a:bodyPr/>
        <a:lstStyle/>
        <a:p>
          <a:endParaRPr lang="sv-SE"/>
        </a:p>
      </dgm:t>
    </dgm:pt>
    <dgm:pt modelId="{3213C860-6477-4AE5-82BD-BD33663BEC83}">
      <dgm:prSet phldrT="[Text]"/>
      <dgm:spPr/>
      <dgm:t>
        <a:bodyPr/>
        <a:lstStyle/>
        <a:p>
          <a:r>
            <a:rPr lang="sv-SE" b="1" dirty="0"/>
            <a:t>Stödinsatser</a:t>
          </a:r>
        </a:p>
        <a:p>
          <a:endParaRPr lang="sv-SE" dirty="0"/>
        </a:p>
        <a:p>
          <a:endParaRPr lang="sv-SE" dirty="0"/>
        </a:p>
      </dgm:t>
    </dgm:pt>
    <dgm:pt modelId="{7B557B45-6603-4D89-A685-BE682482D88F}" type="parTrans" cxnId="{89309AC5-2A0E-45ED-B957-0158553EC956}">
      <dgm:prSet/>
      <dgm:spPr/>
      <dgm:t>
        <a:bodyPr/>
        <a:lstStyle/>
        <a:p>
          <a:endParaRPr lang="sv-SE"/>
        </a:p>
      </dgm:t>
    </dgm:pt>
    <dgm:pt modelId="{6C5FA26B-E8C3-4DC0-8D21-9685972924F0}" type="sibTrans" cxnId="{89309AC5-2A0E-45ED-B957-0158553EC956}">
      <dgm:prSet/>
      <dgm:spPr/>
      <dgm:t>
        <a:bodyPr/>
        <a:lstStyle/>
        <a:p>
          <a:endParaRPr lang="sv-SE"/>
        </a:p>
      </dgm:t>
    </dgm:pt>
    <dgm:pt modelId="{3E2607FF-510F-46AC-BBC9-AD73A5E8C926}">
      <dgm:prSet phldrT="[Text]"/>
      <dgm:spPr/>
      <dgm:t>
        <a:bodyPr/>
        <a:lstStyle/>
        <a:p>
          <a:r>
            <a:rPr lang="sv-SE" b="1" dirty="0"/>
            <a:t>Kartläggning av situation &amp; individuellt anpassad info</a:t>
          </a:r>
        </a:p>
        <a:p>
          <a:r>
            <a:rPr lang="sv-SE" dirty="0"/>
            <a:t> Samtal om sjukdomen</a:t>
          </a:r>
        </a:p>
        <a:p>
          <a:r>
            <a:rPr lang="sv-SE" dirty="0"/>
            <a:t>Samtal om stöd</a:t>
          </a:r>
        </a:p>
        <a:p>
          <a:r>
            <a:rPr lang="sv-SE" dirty="0"/>
            <a:t>Uppföljningssamtal</a:t>
          </a:r>
        </a:p>
      </dgm:t>
    </dgm:pt>
    <dgm:pt modelId="{6AD729D7-47AD-442E-9CF6-E2443FF28613}" type="sibTrans" cxnId="{756AC8A9-CB1D-400F-B4A1-7254B80F4E66}">
      <dgm:prSet/>
      <dgm:spPr/>
      <dgm:t>
        <a:bodyPr/>
        <a:lstStyle/>
        <a:p>
          <a:endParaRPr lang="sv-SE"/>
        </a:p>
      </dgm:t>
    </dgm:pt>
    <dgm:pt modelId="{E1634E05-26FA-4527-90D3-55E99BDCF7C4}" type="parTrans" cxnId="{756AC8A9-CB1D-400F-B4A1-7254B80F4E66}">
      <dgm:prSet/>
      <dgm:spPr/>
      <dgm:t>
        <a:bodyPr/>
        <a:lstStyle/>
        <a:p>
          <a:endParaRPr lang="sv-SE"/>
        </a:p>
      </dgm:t>
    </dgm:pt>
    <dgm:pt modelId="{6B881707-17EE-423A-B903-189633F1ECFE}" type="pres">
      <dgm:prSet presAssocID="{25154DED-A3FE-4AFF-8C02-C7FFFBA5EF7C}" presName="rootnode" presStyleCnt="0">
        <dgm:presLayoutVars>
          <dgm:chMax/>
          <dgm:chPref/>
          <dgm:dir/>
          <dgm:animLvl val="lvl"/>
        </dgm:presLayoutVars>
      </dgm:prSet>
      <dgm:spPr/>
    </dgm:pt>
    <dgm:pt modelId="{247A64D3-52E4-46AE-82AE-78B6A5C614C6}" type="pres">
      <dgm:prSet presAssocID="{68B5DC4C-FFB4-41B8-B14B-E04BA67FE59F}" presName="composite" presStyleCnt="0"/>
      <dgm:spPr/>
    </dgm:pt>
    <dgm:pt modelId="{357224FA-7632-4306-A936-5C6F9CEAB9B1}" type="pres">
      <dgm:prSet presAssocID="{68B5DC4C-FFB4-41B8-B14B-E04BA67FE59F}" presName="LShape" presStyleLbl="alignNode1" presStyleIdx="0" presStyleCnt="7"/>
      <dgm:spPr/>
    </dgm:pt>
    <dgm:pt modelId="{2102F2F7-A750-4862-9563-C59AED6B53D8}" type="pres">
      <dgm:prSet presAssocID="{68B5DC4C-FFB4-41B8-B14B-E04BA67FE59F}" presName="ParentText" presStyleLbl="revTx" presStyleIdx="0" presStyleCnt="4">
        <dgm:presLayoutVars>
          <dgm:chMax val="0"/>
          <dgm:chPref val="0"/>
          <dgm:bulletEnabled val="1"/>
        </dgm:presLayoutVars>
      </dgm:prSet>
      <dgm:spPr/>
    </dgm:pt>
    <dgm:pt modelId="{437A9823-55FE-49DA-B383-446ED1E53EDF}" type="pres">
      <dgm:prSet presAssocID="{68B5DC4C-FFB4-41B8-B14B-E04BA67FE59F}" presName="Triangle" presStyleLbl="alignNode1" presStyleIdx="1" presStyleCnt="7" custLinFactNeighborX="23513" custLinFactNeighborY="32187"/>
      <dgm:spPr/>
    </dgm:pt>
    <dgm:pt modelId="{6CD7F8EB-A4FF-4CE0-B672-AD2CC2657A25}" type="pres">
      <dgm:prSet presAssocID="{235EFF04-CB29-4764-B331-D4B348384BF6}" presName="sibTrans" presStyleCnt="0"/>
      <dgm:spPr/>
    </dgm:pt>
    <dgm:pt modelId="{2C6550CE-B5D3-4405-97C9-84F14D5BCDE7}" type="pres">
      <dgm:prSet presAssocID="{235EFF04-CB29-4764-B331-D4B348384BF6}" presName="space" presStyleCnt="0"/>
      <dgm:spPr/>
    </dgm:pt>
    <dgm:pt modelId="{E1F1D662-4584-4576-AB4A-F648891126C7}" type="pres">
      <dgm:prSet presAssocID="{3E2607FF-510F-46AC-BBC9-AD73A5E8C926}" presName="composite" presStyleCnt="0"/>
      <dgm:spPr/>
    </dgm:pt>
    <dgm:pt modelId="{DA60F51D-DE52-49CA-AACC-71D67998CA47}" type="pres">
      <dgm:prSet presAssocID="{3E2607FF-510F-46AC-BBC9-AD73A5E8C926}" presName="LShape" presStyleLbl="alignNode1" presStyleIdx="2" presStyleCnt="7"/>
      <dgm:spPr/>
    </dgm:pt>
    <dgm:pt modelId="{CB3BD85B-1B12-43CE-A07E-909AAD7B8C2C}" type="pres">
      <dgm:prSet presAssocID="{3E2607FF-510F-46AC-BBC9-AD73A5E8C926}" presName="ParentText" presStyleLbl="revTx" presStyleIdx="1" presStyleCnt="4">
        <dgm:presLayoutVars>
          <dgm:chMax val="0"/>
          <dgm:chPref val="0"/>
          <dgm:bulletEnabled val="1"/>
        </dgm:presLayoutVars>
      </dgm:prSet>
      <dgm:spPr/>
    </dgm:pt>
    <dgm:pt modelId="{234A9593-8634-45D0-98AF-98E45E14586B}" type="pres">
      <dgm:prSet presAssocID="{3E2607FF-510F-46AC-BBC9-AD73A5E8C926}" presName="Triangle" presStyleLbl="alignNode1" presStyleIdx="3" presStyleCnt="7"/>
      <dgm:spPr/>
    </dgm:pt>
    <dgm:pt modelId="{AD5B59C3-24C0-40ED-B324-3F1DD97FFDB8}" type="pres">
      <dgm:prSet presAssocID="{6AD729D7-47AD-442E-9CF6-E2443FF28613}" presName="sibTrans" presStyleCnt="0"/>
      <dgm:spPr/>
    </dgm:pt>
    <dgm:pt modelId="{BD27306C-C2A5-455F-8A9A-3B3A7FEA0DB0}" type="pres">
      <dgm:prSet presAssocID="{6AD729D7-47AD-442E-9CF6-E2443FF28613}" presName="space" presStyleCnt="0"/>
      <dgm:spPr/>
    </dgm:pt>
    <dgm:pt modelId="{E7F88CAB-8F19-4B90-80CD-0A125779153E}" type="pres">
      <dgm:prSet presAssocID="{3213C860-6477-4AE5-82BD-BD33663BEC83}" presName="composite" presStyleCnt="0"/>
      <dgm:spPr/>
    </dgm:pt>
    <dgm:pt modelId="{94F245C5-A955-48C5-8A7B-5294ADCC1BB5}" type="pres">
      <dgm:prSet presAssocID="{3213C860-6477-4AE5-82BD-BD33663BEC83}" presName="LShape" presStyleLbl="alignNode1" presStyleIdx="4" presStyleCnt="7"/>
      <dgm:spPr/>
    </dgm:pt>
    <dgm:pt modelId="{8D21B8B0-6909-4B6A-80EB-045FD52B7D14}" type="pres">
      <dgm:prSet presAssocID="{3213C860-6477-4AE5-82BD-BD33663BEC83}" presName="ParentText" presStyleLbl="revTx" presStyleIdx="2" presStyleCnt="4">
        <dgm:presLayoutVars>
          <dgm:chMax val="0"/>
          <dgm:chPref val="0"/>
          <dgm:bulletEnabled val="1"/>
        </dgm:presLayoutVars>
      </dgm:prSet>
      <dgm:spPr/>
    </dgm:pt>
    <dgm:pt modelId="{1D993E80-2496-42DC-83CE-BD5EDBF72883}" type="pres">
      <dgm:prSet presAssocID="{3213C860-6477-4AE5-82BD-BD33663BEC83}" presName="Triangle" presStyleLbl="alignNode1" presStyleIdx="5" presStyleCnt="7"/>
      <dgm:spPr/>
    </dgm:pt>
    <dgm:pt modelId="{956BB9E3-8FEE-4126-AF55-B729CCCA63B1}" type="pres">
      <dgm:prSet presAssocID="{6C5FA26B-E8C3-4DC0-8D21-9685972924F0}" presName="sibTrans" presStyleCnt="0"/>
      <dgm:spPr/>
    </dgm:pt>
    <dgm:pt modelId="{35D45E00-4D9F-4EB9-974B-309ABD403729}" type="pres">
      <dgm:prSet presAssocID="{6C5FA26B-E8C3-4DC0-8D21-9685972924F0}" presName="space" presStyleCnt="0"/>
      <dgm:spPr/>
    </dgm:pt>
    <dgm:pt modelId="{11EF0A45-8C03-4516-858A-F682C7993654}" type="pres">
      <dgm:prSet presAssocID="{77DC3396-1758-4565-B485-799A8E6E94E1}" presName="composite" presStyleCnt="0"/>
      <dgm:spPr/>
    </dgm:pt>
    <dgm:pt modelId="{6C36DF1F-ABE5-4E0C-BEEE-6422C2BDBC5E}" type="pres">
      <dgm:prSet presAssocID="{77DC3396-1758-4565-B485-799A8E6E94E1}" presName="LShape" presStyleLbl="alignNode1" presStyleIdx="6" presStyleCnt="7"/>
      <dgm:spPr/>
    </dgm:pt>
    <dgm:pt modelId="{47DD31AA-87AD-49ED-86E2-BC478320D900}" type="pres">
      <dgm:prSet presAssocID="{77DC3396-1758-4565-B485-799A8E6E94E1}" presName="ParentText" presStyleLbl="revTx" presStyleIdx="3" presStyleCnt="4">
        <dgm:presLayoutVars>
          <dgm:chMax val="0"/>
          <dgm:chPref val="0"/>
          <dgm:bulletEnabled val="1"/>
        </dgm:presLayoutVars>
      </dgm:prSet>
      <dgm:spPr/>
    </dgm:pt>
  </dgm:ptLst>
  <dgm:cxnLst>
    <dgm:cxn modelId="{37F13039-464B-49A4-BDEF-54084B00FA47}" type="presOf" srcId="{3213C860-6477-4AE5-82BD-BD33663BEC83}" destId="{8D21B8B0-6909-4B6A-80EB-045FD52B7D14}" srcOrd="0" destOrd="0" presId="urn:microsoft.com/office/officeart/2009/3/layout/StepUpProcess"/>
    <dgm:cxn modelId="{EB1D806A-7E2E-44C1-96AA-8EC69BABC28C}" type="presOf" srcId="{25154DED-A3FE-4AFF-8C02-C7FFFBA5EF7C}" destId="{6B881707-17EE-423A-B903-189633F1ECFE}" srcOrd="0" destOrd="0" presId="urn:microsoft.com/office/officeart/2009/3/layout/StepUpProcess"/>
    <dgm:cxn modelId="{9C2FC250-0DC9-4D13-B47E-09219894A672}" type="presOf" srcId="{77DC3396-1758-4565-B485-799A8E6E94E1}" destId="{47DD31AA-87AD-49ED-86E2-BC478320D900}" srcOrd="0" destOrd="0" presId="urn:microsoft.com/office/officeart/2009/3/layout/StepUpProcess"/>
    <dgm:cxn modelId="{63F12787-F91E-4D96-BA38-5282DB585430}" type="presOf" srcId="{68B5DC4C-FFB4-41B8-B14B-E04BA67FE59F}" destId="{2102F2F7-A750-4862-9563-C59AED6B53D8}" srcOrd="0" destOrd="0" presId="urn:microsoft.com/office/officeart/2009/3/layout/StepUpProcess"/>
    <dgm:cxn modelId="{756AC8A9-CB1D-400F-B4A1-7254B80F4E66}" srcId="{25154DED-A3FE-4AFF-8C02-C7FFFBA5EF7C}" destId="{3E2607FF-510F-46AC-BBC9-AD73A5E8C926}" srcOrd="1" destOrd="0" parTransId="{E1634E05-26FA-4527-90D3-55E99BDCF7C4}" sibTransId="{6AD729D7-47AD-442E-9CF6-E2443FF28613}"/>
    <dgm:cxn modelId="{84B1E2A9-5256-48BB-BC18-9CE944DD8330}" srcId="{25154DED-A3FE-4AFF-8C02-C7FFFBA5EF7C}" destId="{77DC3396-1758-4565-B485-799A8E6E94E1}" srcOrd="3" destOrd="0" parTransId="{F5C272E7-5760-4BAB-8653-6A104FF01FEC}" sibTransId="{18BD1D87-0D00-40E2-B86C-24F0C2DA044B}"/>
    <dgm:cxn modelId="{89309AC5-2A0E-45ED-B957-0158553EC956}" srcId="{25154DED-A3FE-4AFF-8C02-C7FFFBA5EF7C}" destId="{3213C860-6477-4AE5-82BD-BD33663BEC83}" srcOrd="2" destOrd="0" parTransId="{7B557B45-6603-4D89-A685-BE682482D88F}" sibTransId="{6C5FA26B-E8C3-4DC0-8D21-9685972924F0}"/>
    <dgm:cxn modelId="{B3A1DACF-EC28-429A-A2C6-FEF9A06422A1}" srcId="{25154DED-A3FE-4AFF-8C02-C7FFFBA5EF7C}" destId="{68B5DC4C-FFB4-41B8-B14B-E04BA67FE59F}" srcOrd="0" destOrd="0" parTransId="{2F049EC4-0BA1-48E6-8E01-567B69488F96}" sibTransId="{235EFF04-CB29-4764-B331-D4B348384BF6}"/>
    <dgm:cxn modelId="{2FD53DF9-F3FD-444A-9661-0A10A49B3468}" type="presOf" srcId="{3E2607FF-510F-46AC-BBC9-AD73A5E8C926}" destId="{CB3BD85B-1B12-43CE-A07E-909AAD7B8C2C}" srcOrd="0" destOrd="0" presId="urn:microsoft.com/office/officeart/2009/3/layout/StepUpProcess"/>
    <dgm:cxn modelId="{9F294069-32FE-4F7A-97C1-D12E7B9DD46F}" type="presParOf" srcId="{6B881707-17EE-423A-B903-189633F1ECFE}" destId="{247A64D3-52E4-46AE-82AE-78B6A5C614C6}" srcOrd="0" destOrd="0" presId="urn:microsoft.com/office/officeart/2009/3/layout/StepUpProcess"/>
    <dgm:cxn modelId="{F801831A-5708-455D-B4EC-9386CEFA3D04}" type="presParOf" srcId="{247A64D3-52E4-46AE-82AE-78B6A5C614C6}" destId="{357224FA-7632-4306-A936-5C6F9CEAB9B1}" srcOrd="0" destOrd="0" presId="urn:microsoft.com/office/officeart/2009/3/layout/StepUpProcess"/>
    <dgm:cxn modelId="{4522DF53-B1C2-45DC-846C-3FCE44378557}" type="presParOf" srcId="{247A64D3-52E4-46AE-82AE-78B6A5C614C6}" destId="{2102F2F7-A750-4862-9563-C59AED6B53D8}" srcOrd="1" destOrd="0" presId="urn:microsoft.com/office/officeart/2009/3/layout/StepUpProcess"/>
    <dgm:cxn modelId="{9D60E241-F93C-43C4-971C-CF9880E7B6C7}" type="presParOf" srcId="{247A64D3-52E4-46AE-82AE-78B6A5C614C6}" destId="{437A9823-55FE-49DA-B383-446ED1E53EDF}" srcOrd="2" destOrd="0" presId="urn:microsoft.com/office/officeart/2009/3/layout/StepUpProcess"/>
    <dgm:cxn modelId="{AA9ECD8F-42BA-43EB-AE03-62CAB698E0D3}" type="presParOf" srcId="{6B881707-17EE-423A-B903-189633F1ECFE}" destId="{6CD7F8EB-A4FF-4CE0-B672-AD2CC2657A25}" srcOrd="1" destOrd="0" presId="urn:microsoft.com/office/officeart/2009/3/layout/StepUpProcess"/>
    <dgm:cxn modelId="{B4D74E3C-E306-40AE-AD3D-40326FCEA741}" type="presParOf" srcId="{6CD7F8EB-A4FF-4CE0-B672-AD2CC2657A25}" destId="{2C6550CE-B5D3-4405-97C9-84F14D5BCDE7}" srcOrd="0" destOrd="0" presId="urn:microsoft.com/office/officeart/2009/3/layout/StepUpProcess"/>
    <dgm:cxn modelId="{19929BEF-E319-451D-A69A-9A6C97BA2A4F}" type="presParOf" srcId="{6B881707-17EE-423A-B903-189633F1ECFE}" destId="{E1F1D662-4584-4576-AB4A-F648891126C7}" srcOrd="2" destOrd="0" presId="urn:microsoft.com/office/officeart/2009/3/layout/StepUpProcess"/>
    <dgm:cxn modelId="{27AB9B06-4362-43F7-813E-07E8F76E3CBD}" type="presParOf" srcId="{E1F1D662-4584-4576-AB4A-F648891126C7}" destId="{DA60F51D-DE52-49CA-AACC-71D67998CA47}" srcOrd="0" destOrd="0" presId="urn:microsoft.com/office/officeart/2009/3/layout/StepUpProcess"/>
    <dgm:cxn modelId="{F7DBEFE9-5BCA-482F-B0AB-27DA2D701C5E}" type="presParOf" srcId="{E1F1D662-4584-4576-AB4A-F648891126C7}" destId="{CB3BD85B-1B12-43CE-A07E-909AAD7B8C2C}" srcOrd="1" destOrd="0" presId="urn:microsoft.com/office/officeart/2009/3/layout/StepUpProcess"/>
    <dgm:cxn modelId="{6FD5E368-CA43-4584-9F9C-233B1108443B}" type="presParOf" srcId="{E1F1D662-4584-4576-AB4A-F648891126C7}" destId="{234A9593-8634-45D0-98AF-98E45E14586B}" srcOrd="2" destOrd="0" presId="urn:microsoft.com/office/officeart/2009/3/layout/StepUpProcess"/>
    <dgm:cxn modelId="{82919850-AAB4-418D-8559-FD53E9CCA992}" type="presParOf" srcId="{6B881707-17EE-423A-B903-189633F1ECFE}" destId="{AD5B59C3-24C0-40ED-B324-3F1DD97FFDB8}" srcOrd="3" destOrd="0" presId="urn:microsoft.com/office/officeart/2009/3/layout/StepUpProcess"/>
    <dgm:cxn modelId="{B6A9FF21-0C88-4E7F-8024-7A95822D3D97}" type="presParOf" srcId="{AD5B59C3-24C0-40ED-B324-3F1DD97FFDB8}" destId="{BD27306C-C2A5-455F-8A9A-3B3A7FEA0DB0}" srcOrd="0" destOrd="0" presId="urn:microsoft.com/office/officeart/2009/3/layout/StepUpProcess"/>
    <dgm:cxn modelId="{5F4223CC-923F-4FBF-8E06-9B6679E30FDD}" type="presParOf" srcId="{6B881707-17EE-423A-B903-189633F1ECFE}" destId="{E7F88CAB-8F19-4B90-80CD-0A125779153E}" srcOrd="4" destOrd="0" presId="urn:microsoft.com/office/officeart/2009/3/layout/StepUpProcess"/>
    <dgm:cxn modelId="{4416C58C-0B77-4976-B835-BF68850D5913}" type="presParOf" srcId="{E7F88CAB-8F19-4B90-80CD-0A125779153E}" destId="{94F245C5-A955-48C5-8A7B-5294ADCC1BB5}" srcOrd="0" destOrd="0" presId="urn:microsoft.com/office/officeart/2009/3/layout/StepUpProcess"/>
    <dgm:cxn modelId="{1590DE0E-5BB5-4D1E-9EAD-87DF8598718F}" type="presParOf" srcId="{E7F88CAB-8F19-4B90-80CD-0A125779153E}" destId="{8D21B8B0-6909-4B6A-80EB-045FD52B7D14}" srcOrd="1" destOrd="0" presId="urn:microsoft.com/office/officeart/2009/3/layout/StepUpProcess"/>
    <dgm:cxn modelId="{CF0CA61E-E5B0-4D61-96CB-C535FB1C0064}" type="presParOf" srcId="{E7F88CAB-8F19-4B90-80CD-0A125779153E}" destId="{1D993E80-2496-42DC-83CE-BD5EDBF72883}" srcOrd="2" destOrd="0" presId="urn:microsoft.com/office/officeart/2009/3/layout/StepUpProcess"/>
    <dgm:cxn modelId="{474096A7-9611-4212-9799-0A125E1946A1}" type="presParOf" srcId="{6B881707-17EE-423A-B903-189633F1ECFE}" destId="{956BB9E3-8FEE-4126-AF55-B729CCCA63B1}" srcOrd="5" destOrd="0" presId="urn:microsoft.com/office/officeart/2009/3/layout/StepUpProcess"/>
    <dgm:cxn modelId="{306878F3-95A1-49F9-9A27-2DAD853256B1}" type="presParOf" srcId="{956BB9E3-8FEE-4126-AF55-B729CCCA63B1}" destId="{35D45E00-4D9F-4EB9-974B-309ABD403729}" srcOrd="0" destOrd="0" presId="urn:microsoft.com/office/officeart/2009/3/layout/StepUpProcess"/>
    <dgm:cxn modelId="{0849B904-86A2-485B-81A0-CD5A5BC4291A}" type="presParOf" srcId="{6B881707-17EE-423A-B903-189633F1ECFE}" destId="{11EF0A45-8C03-4516-858A-F682C7993654}" srcOrd="6" destOrd="0" presId="urn:microsoft.com/office/officeart/2009/3/layout/StepUpProcess"/>
    <dgm:cxn modelId="{DDEBD38D-94D5-45D2-838A-CAC1BE8C69EC}" type="presParOf" srcId="{11EF0A45-8C03-4516-858A-F682C7993654}" destId="{6C36DF1F-ABE5-4E0C-BEEE-6422C2BDBC5E}" srcOrd="0" destOrd="0" presId="urn:microsoft.com/office/officeart/2009/3/layout/StepUpProcess"/>
    <dgm:cxn modelId="{56BA7240-2D49-406F-BA35-0D4D1B00008E}" type="presParOf" srcId="{11EF0A45-8C03-4516-858A-F682C7993654}" destId="{47DD31AA-87AD-49ED-86E2-BC478320D90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224FA-7632-4306-A936-5C6F9CEAB9B1}">
      <dsp:nvSpPr>
        <dsp:cNvPr id="0" name=""/>
        <dsp:cNvSpPr/>
      </dsp:nvSpPr>
      <dsp:spPr>
        <a:xfrm rot="5400000">
          <a:off x="722222" y="1493600"/>
          <a:ext cx="1444256" cy="24032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2F2F7-A750-4862-9563-C59AED6B53D8}">
      <dsp:nvSpPr>
        <dsp:cNvPr id="0" name=""/>
        <dsp:cNvSpPr/>
      </dsp:nvSpPr>
      <dsp:spPr>
        <a:xfrm>
          <a:off x="481140" y="2211642"/>
          <a:ext cx="2169631" cy="190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sz="1600" b="1" kern="1200" dirty="0"/>
            <a:t>Synliggörande &amp; generell information</a:t>
          </a:r>
        </a:p>
        <a:p>
          <a:pPr marL="0" lvl="0" indent="0" algn="l" defTabSz="711200">
            <a:lnSpc>
              <a:spcPct val="90000"/>
            </a:lnSpc>
            <a:spcBef>
              <a:spcPct val="0"/>
            </a:spcBef>
            <a:spcAft>
              <a:spcPct val="35000"/>
            </a:spcAft>
            <a:buNone/>
          </a:pPr>
          <a:r>
            <a:rPr lang="sv-SE" sz="1600" kern="1200" dirty="0"/>
            <a:t>Förmedla informationsmaterial</a:t>
          </a:r>
        </a:p>
        <a:p>
          <a:pPr marL="0" lvl="0" indent="0" algn="l" defTabSz="711200">
            <a:lnSpc>
              <a:spcPct val="90000"/>
            </a:lnSpc>
            <a:spcBef>
              <a:spcPct val="0"/>
            </a:spcBef>
            <a:spcAft>
              <a:spcPct val="35000"/>
            </a:spcAft>
            <a:buNone/>
          </a:pPr>
          <a:r>
            <a:rPr lang="sv-SE" sz="1600" kern="1200" dirty="0"/>
            <a:t>Ett informationssamtal</a:t>
          </a:r>
        </a:p>
      </dsp:txBody>
      <dsp:txXfrm>
        <a:off x="481140" y="2211642"/>
        <a:ext cx="2169631" cy="1901809"/>
      </dsp:txXfrm>
    </dsp:sp>
    <dsp:sp modelId="{437A9823-55FE-49DA-B383-446ED1E53EDF}">
      <dsp:nvSpPr>
        <dsp:cNvPr id="0" name=""/>
        <dsp:cNvSpPr/>
      </dsp:nvSpPr>
      <dsp:spPr>
        <a:xfrm>
          <a:off x="2337660" y="1448435"/>
          <a:ext cx="409364" cy="40936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0F51D-DE52-49CA-AACC-71D67998CA47}">
      <dsp:nvSpPr>
        <dsp:cNvPr id="0" name=""/>
        <dsp:cNvSpPr/>
      </dsp:nvSpPr>
      <dsp:spPr>
        <a:xfrm rot="5400000">
          <a:off x="3378275" y="836357"/>
          <a:ext cx="1444256" cy="24032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BD85B-1B12-43CE-A07E-909AAD7B8C2C}">
      <dsp:nvSpPr>
        <dsp:cNvPr id="0" name=""/>
        <dsp:cNvSpPr/>
      </dsp:nvSpPr>
      <dsp:spPr>
        <a:xfrm>
          <a:off x="3137192" y="1554399"/>
          <a:ext cx="2169631" cy="190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sz="1600" b="1" kern="1200" dirty="0"/>
            <a:t>Kartläggning av situation &amp; individuellt anpassad info</a:t>
          </a:r>
        </a:p>
        <a:p>
          <a:pPr marL="0" lvl="0" indent="0" algn="l" defTabSz="711200">
            <a:lnSpc>
              <a:spcPct val="90000"/>
            </a:lnSpc>
            <a:spcBef>
              <a:spcPct val="0"/>
            </a:spcBef>
            <a:spcAft>
              <a:spcPct val="35000"/>
            </a:spcAft>
            <a:buNone/>
          </a:pPr>
          <a:r>
            <a:rPr lang="sv-SE" sz="1600" kern="1200" dirty="0"/>
            <a:t> Samtal om sjukdomen</a:t>
          </a:r>
        </a:p>
        <a:p>
          <a:pPr marL="0" lvl="0" indent="0" algn="l" defTabSz="711200">
            <a:lnSpc>
              <a:spcPct val="90000"/>
            </a:lnSpc>
            <a:spcBef>
              <a:spcPct val="0"/>
            </a:spcBef>
            <a:spcAft>
              <a:spcPct val="35000"/>
            </a:spcAft>
            <a:buNone/>
          </a:pPr>
          <a:r>
            <a:rPr lang="sv-SE" sz="1600" kern="1200" dirty="0"/>
            <a:t>Samtal om stöd</a:t>
          </a:r>
        </a:p>
        <a:p>
          <a:pPr marL="0" lvl="0" indent="0" algn="l" defTabSz="711200">
            <a:lnSpc>
              <a:spcPct val="90000"/>
            </a:lnSpc>
            <a:spcBef>
              <a:spcPct val="0"/>
            </a:spcBef>
            <a:spcAft>
              <a:spcPct val="35000"/>
            </a:spcAft>
            <a:buNone/>
          </a:pPr>
          <a:r>
            <a:rPr lang="sv-SE" sz="1600" kern="1200" dirty="0"/>
            <a:t>Uppföljningssamtal</a:t>
          </a:r>
        </a:p>
      </dsp:txBody>
      <dsp:txXfrm>
        <a:off x="3137192" y="1554399"/>
        <a:ext cx="2169631" cy="1901809"/>
      </dsp:txXfrm>
    </dsp:sp>
    <dsp:sp modelId="{234A9593-8634-45D0-98AF-98E45E14586B}">
      <dsp:nvSpPr>
        <dsp:cNvPr id="0" name=""/>
        <dsp:cNvSpPr/>
      </dsp:nvSpPr>
      <dsp:spPr>
        <a:xfrm>
          <a:off x="4897459" y="659430"/>
          <a:ext cx="409364" cy="40936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245C5-A955-48C5-8A7B-5294ADCC1BB5}">
      <dsp:nvSpPr>
        <dsp:cNvPr id="0" name=""/>
        <dsp:cNvSpPr/>
      </dsp:nvSpPr>
      <dsp:spPr>
        <a:xfrm rot="5400000">
          <a:off x="6034327" y="179114"/>
          <a:ext cx="1444256" cy="24032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1B8B0-6909-4B6A-80EB-045FD52B7D14}">
      <dsp:nvSpPr>
        <dsp:cNvPr id="0" name=""/>
        <dsp:cNvSpPr/>
      </dsp:nvSpPr>
      <dsp:spPr>
        <a:xfrm>
          <a:off x="5793245" y="897156"/>
          <a:ext cx="2169631" cy="190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sz="1600" b="1" kern="1200" dirty="0"/>
            <a:t>Stödinsatser</a:t>
          </a:r>
        </a:p>
        <a:p>
          <a:pPr marL="0" lvl="0" indent="0" algn="l" defTabSz="711200">
            <a:lnSpc>
              <a:spcPct val="90000"/>
            </a:lnSpc>
            <a:spcBef>
              <a:spcPct val="0"/>
            </a:spcBef>
            <a:spcAft>
              <a:spcPct val="35000"/>
            </a:spcAft>
            <a:buNone/>
          </a:pPr>
          <a:endParaRPr lang="sv-SE" sz="1600" kern="1200" dirty="0"/>
        </a:p>
        <a:p>
          <a:pPr marL="0" lvl="0" indent="0" algn="l" defTabSz="711200">
            <a:lnSpc>
              <a:spcPct val="90000"/>
            </a:lnSpc>
            <a:spcBef>
              <a:spcPct val="0"/>
            </a:spcBef>
            <a:spcAft>
              <a:spcPct val="35000"/>
            </a:spcAft>
            <a:buNone/>
          </a:pPr>
          <a:endParaRPr lang="sv-SE" sz="1600" kern="1200" dirty="0"/>
        </a:p>
      </dsp:txBody>
      <dsp:txXfrm>
        <a:off x="5793245" y="897156"/>
        <a:ext cx="2169631" cy="1901809"/>
      </dsp:txXfrm>
    </dsp:sp>
    <dsp:sp modelId="{1D993E80-2496-42DC-83CE-BD5EDBF72883}">
      <dsp:nvSpPr>
        <dsp:cNvPr id="0" name=""/>
        <dsp:cNvSpPr/>
      </dsp:nvSpPr>
      <dsp:spPr>
        <a:xfrm>
          <a:off x="7553512" y="2187"/>
          <a:ext cx="409364" cy="40936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6DF1F-ABE5-4E0C-BEEE-6422C2BDBC5E}">
      <dsp:nvSpPr>
        <dsp:cNvPr id="0" name=""/>
        <dsp:cNvSpPr/>
      </dsp:nvSpPr>
      <dsp:spPr>
        <a:xfrm rot="5400000">
          <a:off x="8690380" y="-478128"/>
          <a:ext cx="1444256" cy="24032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D31AA-87AD-49ED-86E2-BC478320D900}">
      <dsp:nvSpPr>
        <dsp:cNvPr id="0" name=""/>
        <dsp:cNvSpPr/>
      </dsp:nvSpPr>
      <dsp:spPr>
        <a:xfrm>
          <a:off x="8449298" y="239913"/>
          <a:ext cx="2169631" cy="190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sv-SE" sz="1600" b="1" kern="1200" dirty="0"/>
            <a:t>Behandling</a:t>
          </a:r>
        </a:p>
      </dsp:txBody>
      <dsp:txXfrm>
        <a:off x="8449298" y="239913"/>
        <a:ext cx="2169631" cy="190180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2E680BA-AFC3-EC41-AC6D-E0EEAB200E35}" type="datetimeFigureOut">
              <a:rPr lang="sv-SE" smtClean="0"/>
              <a:pPr/>
              <a:t>2019-09-16</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C35FFF2-559D-AE4C-9B78-C77DED99240C}" type="slidenum">
              <a:rPr lang="sv-SE" smtClean="0"/>
              <a:pPr/>
              <a:t>‹#›</a:t>
            </a:fld>
            <a:endParaRPr lang="sv-SE"/>
          </a:p>
        </p:txBody>
      </p:sp>
    </p:spTree>
    <p:extLst>
      <p:ext uri="{BB962C8B-B14F-4D97-AF65-F5344CB8AC3E}">
        <p14:creationId xmlns:p14="http://schemas.microsoft.com/office/powerpoint/2010/main" val="2970754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5E33A68-9F6C-4247-807D-80F089080583}" type="datetimeFigureOut">
              <a:rPr lang="sv-SE" smtClean="0"/>
              <a:pPr/>
              <a:t>2019-09-16</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DCA966-BB6F-B340-8CF4-53E47198311E}" type="slidenum">
              <a:rPr lang="sv-SE" smtClean="0"/>
              <a:pPr/>
              <a:t>‹#›</a:t>
            </a:fld>
            <a:endParaRPr lang="sv-SE"/>
          </a:p>
        </p:txBody>
      </p:sp>
    </p:spTree>
    <p:extLst>
      <p:ext uri="{BB962C8B-B14F-4D97-AF65-F5344CB8AC3E}">
        <p14:creationId xmlns:p14="http://schemas.microsoft.com/office/powerpoint/2010/main" val="5999496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lmannabarnhuset.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channel/UCypHEG5PI814A0nBv-JgmX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D788ABC-AB35-42B0-8193-28BC12CF943B}" type="slidenum">
              <a:rPr lang="sv-SE" smtClean="0"/>
              <a:t>1</a:t>
            </a:fld>
            <a:endParaRPr lang="sv-SE"/>
          </a:p>
        </p:txBody>
      </p:sp>
    </p:spTree>
    <p:extLst>
      <p:ext uri="{BB962C8B-B14F-4D97-AF65-F5344CB8AC3E}">
        <p14:creationId xmlns:p14="http://schemas.microsoft.com/office/powerpoint/2010/main" val="328153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aseline="0" dirty="0"/>
              <a:t>De här rättigheterna betonas särskilt i BRA-samtal. De är en sammanfattning av barnets rättigheter enligt HSL, </a:t>
            </a:r>
            <a:r>
              <a:rPr lang="sv-SE" baseline="0" dirty="0" err="1"/>
              <a:t>SoL</a:t>
            </a:r>
            <a:r>
              <a:rPr lang="sv-SE" baseline="0" dirty="0"/>
              <a:t>, Skollagen och Barnkonventionen”</a:t>
            </a:r>
          </a:p>
          <a:p>
            <a:pPr marL="0" indent="0">
              <a:buNone/>
            </a:pPr>
            <a:r>
              <a:rPr lang="sv-SE" baseline="0" dirty="0"/>
              <a:t>Läs texten:</a:t>
            </a:r>
          </a:p>
          <a:p>
            <a:pPr marL="228600" indent="-228600">
              <a:buAutoNum type="arabicPeriod"/>
            </a:pPr>
            <a:r>
              <a:rPr lang="sv-SE" baseline="0" dirty="0"/>
              <a:t>RÄTT TILL INFORMATION – Barnet har precis som den anhörige vuxne rätt att få information med anledning av sitt anhörigskap</a:t>
            </a:r>
          </a:p>
          <a:p>
            <a:pPr marL="228600" indent="-228600">
              <a:buAutoNum type="arabicPeriod"/>
            </a:pPr>
            <a:r>
              <a:rPr lang="sv-SE" baseline="0" dirty="0"/>
              <a:t>RÄTT TILL RÅD OCH STÖD- Barnet har också rätt att erbjudas råd och stöd.</a:t>
            </a:r>
          </a:p>
          <a:p>
            <a:pPr marL="228600" indent="-228600">
              <a:buAutoNum type="arabicPeriod"/>
            </a:pPr>
            <a:r>
              <a:rPr lang="sv-SE" baseline="0" dirty="0"/>
              <a:t>RÄTT ATT MÅ BRA – Barnet har rätt att må bra även om föräldern mår dåligt</a:t>
            </a:r>
          </a:p>
          <a:p>
            <a:pPr marL="228600" indent="-228600">
              <a:buAutoNum type="arabicPeriod"/>
            </a:pPr>
            <a:r>
              <a:rPr lang="sv-SE" baseline="0" dirty="0"/>
              <a:t>RÄTT TILL SKOLA, FRITID OCH VILA- Det finns barn som kan blir omsorgspersoner för sin förälder, eller oroa sig så mycket att den självklara rätt till skola, fritid och vila, hotas</a:t>
            </a:r>
          </a:p>
          <a:p>
            <a:pPr marL="228600" indent="-228600">
              <a:buAutoNum type="arabicPeriod"/>
            </a:pPr>
            <a:r>
              <a:rPr lang="sv-SE" baseline="0" dirty="0"/>
              <a:t>RÄTT ATT SÄGA VAD DU TYCKER  sist men inte minst har barnet (precis som vi vuxna) rätt att bli tillfrågad och lyssnad på när det gäller sig själv, sin egen situation och sina behov  OCH ATT BLI LYSSNAD PÅ  med respekt och intresse.</a:t>
            </a:r>
          </a:p>
          <a:p>
            <a:pPr marL="228600" indent="-228600">
              <a:buAutoNum type="arabicPeriod"/>
            </a:pPr>
            <a:endParaRPr lang="sv-SE" baseline="0" dirty="0"/>
          </a:p>
          <a:p>
            <a:pPr marL="228600" indent="-228600">
              <a:buAutoNum type="arabicPeriod"/>
            </a:pPr>
            <a:endParaRPr lang="sv-SE" baseline="0"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10</a:t>
            </a:fld>
            <a:endParaRPr lang="sv-SE"/>
          </a:p>
        </p:txBody>
      </p:sp>
    </p:spTree>
    <p:extLst>
      <p:ext uri="{BB962C8B-B14F-4D97-AF65-F5344CB8AC3E}">
        <p14:creationId xmlns:p14="http://schemas.microsoft.com/office/powerpoint/2010/main" val="344059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a:t>
            </a:r>
            <a:r>
              <a:rPr lang="sv-SE" sz="1200" kern="1200" baseline="0" dirty="0">
                <a:solidFill>
                  <a:schemeClr val="tx1"/>
                </a:solidFill>
                <a:effectLst/>
                <a:latin typeface="+mn-lt"/>
                <a:ea typeface="+mn-ea"/>
                <a:cs typeface="+mn-cs"/>
              </a:rPr>
              <a:t>normalisera familjens behov av stöd kan underlätta för föräldrarna att tack ja till erbjudandet. Då är det bra att kunna säga att ”det här är något vi alltid erbjuder alla familjer, när en förälder är sjuk”</a:t>
            </a:r>
          </a:p>
          <a:p>
            <a:pPr marL="0" marR="0" indent="0" algn="l" defTabSz="457200" rtl="0" eaLnBrk="1" fontAlgn="auto" latinLnBrk="0" hangingPunct="1">
              <a:lnSpc>
                <a:spcPct val="100000"/>
              </a:lnSpc>
              <a:spcBef>
                <a:spcPts val="0"/>
              </a:spcBef>
              <a:spcAft>
                <a:spcPts val="0"/>
              </a:spcAft>
              <a:buClrTx/>
              <a:buSzTx/>
              <a:buFontTx/>
              <a:buNone/>
              <a:tabLst/>
              <a:defRPr/>
            </a:pPr>
            <a:endParaRPr lang="sv-SE"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i="0" baseline="0" dirty="0"/>
              <a:t>BRA-samtal är ett selektivt förebyggande arbete, som riktar sig till alla barn i en definierad riskgrupp. Eftersom vi inte vet vilka i gruppen som kan behöva någon form av stöd eller information så riktar vi oss till alla i gruppen och frågar. Dessutom kan vi idag göra det utifrån ett rättighetsperspektiv.</a:t>
            </a:r>
            <a:endParaRPr lang="sv-SE" i="1"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11</a:t>
            </a:fld>
            <a:endParaRPr lang="sv-SE"/>
          </a:p>
        </p:txBody>
      </p:sp>
    </p:spTree>
    <p:extLst>
      <p:ext uri="{BB962C8B-B14F-4D97-AF65-F5344CB8AC3E}">
        <p14:creationId xmlns:p14="http://schemas.microsoft.com/office/powerpoint/2010/main" val="301132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Samtalsstödet är utformat för att underlätta för barnet att få information och möjlighet att ställa sina egna frågor och uttrycka eventuellt behov av stöd.</a:t>
            </a:r>
          </a:p>
          <a:p>
            <a:endParaRPr lang="sv-SE" i="0"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12</a:t>
            </a:fld>
            <a:endParaRPr lang="sv-SE"/>
          </a:p>
        </p:txBody>
      </p:sp>
    </p:spTree>
    <p:extLst>
      <p:ext uri="{BB962C8B-B14F-4D97-AF65-F5344CB8AC3E}">
        <p14:creationId xmlns:p14="http://schemas.microsoft.com/office/powerpoint/2010/main" val="82117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indent="0">
              <a:buNone/>
            </a:pPr>
            <a:r>
              <a:rPr lang="sv-SE" baseline="0" dirty="0"/>
              <a:t>När det uppmärksammats att det finns ett anhörigt barn är d</a:t>
            </a:r>
            <a:r>
              <a:rPr lang="sv-SE" dirty="0"/>
              <a:t>et första steget är </a:t>
            </a:r>
            <a:r>
              <a:rPr lang="sv-SE" baseline="0" dirty="0"/>
              <a:t>att </a:t>
            </a:r>
            <a:r>
              <a:rPr lang="sv-SE" dirty="0"/>
              <a:t>informera om BRA-samtal; barnets rätt att få information, råd och stöd.</a:t>
            </a:r>
            <a:r>
              <a:rPr lang="sv-SE" baseline="0" dirty="0"/>
              <a:t> En början kan vara att ge en broschyr men sen kan både barn och föräldrar behöva mer information. </a:t>
            </a:r>
            <a:r>
              <a:rPr lang="sv-SE" u="sng" baseline="0" dirty="0"/>
              <a:t>I informationssamtalet </a:t>
            </a:r>
            <a:r>
              <a:rPr lang="sv-SE" baseline="0" dirty="0"/>
              <a:t>är fokus information till föräldern om BRA samtal, så att erbjudandet når barnet. </a:t>
            </a:r>
          </a:p>
          <a:p>
            <a:pPr marL="228600" indent="-228600">
              <a:buAutoNum type="arabicPeriod"/>
            </a:pPr>
            <a:endParaRPr lang="sv-SE" dirty="0"/>
          </a:p>
          <a:p>
            <a:r>
              <a:rPr lang="sv-SE" dirty="0"/>
              <a:t>Därefter</a:t>
            </a:r>
            <a:r>
              <a:rPr lang="sv-SE" baseline="0" dirty="0"/>
              <a:t> </a:t>
            </a:r>
            <a:r>
              <a:rPr lang="sv-SE" dirty="0"/>
              <a:t>följer de två samtalsteman som utgör själva erbjudandet till barnet; </a:t>
            </a:r>
            <a:r>
              <a:rPr lang="sv-SE" u="sng" dirty="0"/>
              <a:t>samtal om sjukdomen och samtal om stöd. </a:t>
            </a:r>
            <a:r>
              <a:rPr lang="sv-SE" dirty="0"/>
              <a:t>Ett</a:t>
            </a:r>
            <a:r>
              <a:rPr lang="sv-SE" baseline="0" dirty="0"/>
              <a:t> till två, tre </a:t>
            </a:r>
            <a:r>
              <a:rPr lang="sv-SE" dirty="0"/>
              <a:t>enskilda samtal ska erbjudas barnet för varje tema. Det är bra om barnet får bestämma vilket samtalstema ni som ska komma först. </a:t>
            </a:r>
          </a:p>
          <a:p>
            <a:endParaRPr lang="sv-SE" dirty="0"/>
          </a:p>
          <a:p>
            <a:r>
              <a:rPr lang="sv-SE" u="sng" dirty="0"/>
              <a:t>Samtal om sjukdomen</a:t>
            </a:r>
            <a:r>
              <a:rPr lang="sv-SE" baseline="0" dirty="0"/>
              <a:t> syftar till att förmedla kunskap som barnet efterfrågar, om förälderns sjukdom och behandling och är främst tänkt att genomföras av den personal som har vårdar, behandlar eller utreder föräldern.</a:t>
            </a:r>
          </a:p>
          <a:p>
            <a:endParaRPr lang="sv-SE" baseline="0" dirty="0"/>
          </a:p>
          <a:p>
            <a:r>
              <a:rPr lang="sv-SE" u="sng" baseline="0" dirty="0"/>
              <a:t>Samtal om stöd </a:t>
            </a:r>
            <a:r>
              <a:rPr lang="sv-SE" baseline="0" dirty="0"/>
              <a:t>syftar till att tillsammans med barnet undersöka om barnet har behov av information och stöd. Samtalet är främst tänkt att genomföras av professioner som arbetar med samtal som redskap (kuratorer, psykologer, behandlare </a:t>
            </a:r>
            <a:r>
              <a:rPr lang="sv-SE" baseline="0" dirty="0" err="1"/>
              <a:t>m.fl</a:t>
            </a:r>
            <a:r>
              <a:rPr lang="sv-SE" baseline="0" dirty="0"/>
              <a:t>) eller lämplig kompetens. OBS! Det krävs inte erfarenhet av att ha arbetat med barn.</a:t>
            </a:r>
          </a:p>
          <a:p>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dirty="0"/>
              <a:t>De två delarna i erbjudandet ligger parallellt för att visa att samtalen inte behöver genomföras i någon särskild ordning. Vilket samtal som erbjuds först är det, om möjligt, barnet som ska bestämma. Oavsett vilket samtalstema som blir ingången så ska det andra också erbjudas.</a:t>
            </a: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r>
              <a:rPr lang="sv-SE" dirty="0"/>
              <a:t>Det</a:t>
            </a:r>
            <a:r>
              <a:rPr lang="sv-SE" baseline="0" dirty="0"/>
              <a:t> sista momentet handlar om att i samråd med barnet göra en uppföljning tillsammans med föräldern. Det kan både ske efter samtal om sjukdomen och samtal om stöd.</a:t>
            </a:r>
          </a:p>
          <a:p>
            <a:endParaRPr lang="sv-SE" dirty="0"/>
          </a:p>
          <a:p>
            <a:r>
              <a:rPr lang="sv-SE" dirty="0"/>
              <a:t>Alla </a:t>
            </a:r>
            <a:r>
              <a:rPr lang="sv-SE" baseline="0" dirty="0"/>
              <a:t>delar i modellen ska kunna erbjudas. Vid behov kan flera verksamheter och yrkesgrupper samarbeta för att göra det möjligt.”</a:t>
            </a:r>
            <a:endParaRPr lang="sv-SE" dirty="0"/>
          </a:p>
        </p:txBody>
      </p:sp>
      <p:sp>
        <p:nvSpPr>
          <p:cNvPr id="4" name="Platshållare för bildnummer 3"/>
          <p:cNvSpPr>
            <a:spLocks noGrp="1"/>
          </p:cNvSpPr>
          <p:nvPr>
            <p:ph type="sldNum" sz="quarter" idx="5"/>
          </p:nvPr>
        </p:nvSpPr>
        <p:spPr/>
        <p:txBody>
          <a:bodyPr/>
          <a:lstStyle/>
          <a:p>
            <a:fld id="{40177E67-EC1C-434F-8EAA-2F1CADD70034}" type="slidenum">
              <a:rPr lang="sv-SE" smtClean="0"/>
              <a:t>13</a:t>
            </a:fld>
            <a:endParaRPr lang="sv-SE"/>
          </a:p>
        </p:txBody>
      </p:sp>
    </p:spTree>
    <p:extLst>
      <p:ext uri="{BB962C8B-B14F-4D97-AF65-F5344CB8AC3E}">
        <p14:creationId xmlns:p14="http://schemas.microsoft.com/office/powerpoint/2010/main" val="2131867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BRA-samtal är tänkt att stärka skyddsnätet runt barnet och att länka vidare till precis det som samtalen visat att barnet har behov av. </a:t>
            </a:r>
          </a:p>
          <a:p>
            <a:r>
              <a:rPr lang="sv-SE" sz="1200" kern="1200" dirty="0">
                <a:solidFill>
                  <a:schemeClr val="tx1"/>
                </a:solidFill>
                <a:effectLst/>
                <a:latin typeface="+mn-lt"/>
                <a:ea typeface="+mn-ea"/>
                <a:cs typeface="+mn-cs"/>
              </a:rPr>
              <a:t>Stöd kan vara att prata med en skolkurator, gå i en stödgrupp, få kontakt med en organisation som Maskrosban eller hitta stöd på nätet eller att familjen får kontakt med socialtjänsten men det kan också vara - </a:t>
            </a:r>
            <a:r>
              <a:rPr lang="sv-SE" sz="1200" b="1" kern="1200" dirty="0">
                <a:solidFill>
                  <a:schemeClr val="tx1"/>
                </a:solidFill>
                <a:effectLst/>
                <a:latin typeface="+mn-lt"/>
                <a:ea typeface="+mn-ea"/>
                <a:cs typeface="+mn-cs"/>
              </a:rPr>
              <a:t>att fler känner till situationen -  som </a:t>
            </a:r>
            <a:r>
              <a:rPr lang="sv-SE" sz="1200" kern="1200" dirty="0">
                <a:solidFill>
                  <a:schemeClr val="tx1"/>
                </a:solidFill>
                <a:effectLst/>
                <a:latin typeface="+mn-lt"/>
                <a:ea typeface="+mn-ea"/>
                <a:cs typeface="+mn-cs"/>
              </a:rPr>
              <a:t>lärare, fritidspersonal m.fl.</a:t>
            </a:r>
          </a:p>
          <a:p>
            <a:r>
              <a:rPr lang="sv-SE" sz="1200" kern="1200" dirty="0">
                <a:solidFill>
                  <a:schemeClr val="tx1"/>
                </a:solidFill>
                <a:effectLst/>
                <a:latin typeface="+mn-lt"/>
                <a:ea typeface="+mn-ea"/>
                <a:cs typeface="+mn-cs"/>
              </a:rPr>
              <a:t>Det viktigaste stödet för många barn kan också vara det som forskning också visat är de skyddsfaktorer som väger upp riskfaktorer, (om ni kommer ihåg vågskålarna på filmen) som att få tala om sin oro och sina upplevelser, få stöd i skolarbetet och ha kamrater och fritidsintressen. </a:t>
            </a:r>
          </a:p>
          <a:p>
            <a:r>
              <a:rPr lang="sv-SE" sz="1200" kern="1200" dirty="0">
                <a:solidFill>
                  <a:schemeClr val="tx1"/>
                </a:solidFill>
                <a:effectLst/>
                <a:latin typeface="+mn-lt"/>
                <a:ea typeface="+mn-ea"/>
                <a:cs typeface="+mn-cs"/>
              </a:rPr>
              <a:t>De </a:t>
            </a:r>
            <a:r>
              <a:rPr lang="sv-SE" sz="1200" kern="1200" dirty="0" err="1">
                <a:solidFill>
                  <a:schemeClr val="tx1"/>
                </a:solidFill>
                <a:effectLst/>
                <a:latin typeface="+mn-lt"/>
                <a:ea typeface="+mn-ea"/>
                <a:cs typeface="+mn-cs"/>
              </a:rPr>
              <a:t>de</a:t>
            </a:r>
            <a:r>
              <a:rPr lang="sv-SE" sz="1200" kern="1200" dirty="0">
                <a:solidFill>
                  <a:schemeClr val="tx1"/>
                </a:solidFill>
                <a:effectLst/>
                <a:latin typeface="+mn-lt"/>
                <a:ea typeface="+mn-ea"/>
                <a:cs typeface="+mn-cs"/>
              </a:rPr>
              <a:t> här skyddsfaktorerna, tillsammans det som BRA-samtal ska erbjuda formulerar vi som rättigheter som och är tydliga och lyfter fram i kommunikationen med barn och föräldrar informationsbroschyrer och samtalsverktyg</a:t>
            </a:r>
          </a:p>
          <a:p>
            <a:endParaRPr lang="sv-SE" dirty="0"/>
          </a:p>
        </p:txBody>
      </p:sp>
      <p:sp>
        <p:nvSpPr>
          <p:cNvPr id="4" name="Platshållare för bildnummer 3"/>
          <p:cNvSpPr>
            <a:spLocks noGrp="1"/>
          </p:cNvSpPr>
          <p:nvPr>
            <p:ph type="sldNum" sz="quarter" idx="5"/>
          </p:nvPr>
        </p:nvSpPr>
        <p:spPr/>
        <p:txBody>
          <a:bodyPr/>
          <a:lstStyle/>
          <a:p>
            <a:fld id="{40177E67-EC1C-434F-8EAA-2F1CADD70034}" type="slidenum">
              <a:rPr lang="sv-SE" smtClean="0"/>
              <a:t>16</a:t>
            </a:fld>
            <a:endParaRPr lang="sv-SE"/>
          </a:p>
        </p:txBody>
      </p:sp>
    </p:spTree>
    <p:extLst>
      <p:ext uri="{BB962C8B-B14F-4D97-AF65-F5344CB8AC3E}">
        <p14:creationId xmlns:p14="http://schemas.microsoft.com/office/powerpoint/2010/main" val="3101351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Georgia"/>
              </a:rPr>
              <a:t>Negativa konsekvenser för barn går att förebygga genom att minska riskfaktorer och öka skyddsfaktorer</a:t>
            </a:r>
          </a:p>
          <a:p>
            <a:r>
              <a:rPr lang="sv-SE" dirty="0"/>
              <a:t>Här kommer de goda</a:t>
            </a:r>
            <a:r>
              <a:rPr lang="sv-SE" baseline="0" dirty="0"/>
              <a:t> nyheterna! Läs texten.</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i="0" baseline="0" dirty="0"/>
              <a:t>Förtydliga att: BRA-samtal är utvecklat med utgångspunkt i att stärka de skyddsfaktorer som forskningen har visat vara avgörande.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i="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i="0" baseline="0" dirty="0"/>
              <a:t>Kommentera gärna att det finns mycket att läsa för den som är intresserad i rapporten: Socialstyrelsen 2013-6-6. Barn som anhöriga. Konsekvenser och behov när föräldrar har allvarliga svårigheter, eller avlider</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Tipsa om att de kan läsa mer i </a:t>
            </a:r>
            <a:r>
              <a:rPr lang="sv-SE" i="0" baseline="0" dirty="0"/>
              <a:t>Guiden om kunskapsläget på s. 56  och ännu mer utförligt i Socialstyrelsens rapport: </a:t>
            </a:r>
            <a:r>
              <a:rPr lang="sv-SE" sz="1200" i="0" dirty="0"/>
              <a:t>Barn som anhöriga. Konsekvenser och behov när föräldrar har allvarliga svårigheter, eller avlider.</a:t>
            </a:r>
          </a:p>
          <a:p>
            <a:endParaRPr lang="sv-SE" i="1" dirty="0"/>
          </a:p>
          <a:p>
            <a:endParaRPr lang="sv-SE"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18</a:t>
            </a:fld>
            <a:endParaRPr lang="sv-SE"/>
          </a:p>
        </p:txBody>
      </p:sp>
    </p:spTree>
    <p:extLst>
      <p:ext uri="{BB962C8B-B14F-4D97-AF65-F5344CB8AC3E}">
        <p14:creationId xmlns:p14="http://schemas.microsoft.com/office/powerpoint/2010/main" val="1879296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aseline="0" dirty="0"/>
              <a:t>Det här frågorna handlar om känslor av skuld och ansvarstagande som barnet kan ha och är viktiga att alltid ta upp. Det kan tas upp både under samtal om sjukdomen och samtal om stöd. </a:t>
            </a:r>
          </a:p>
          <a:p>
            <a:pPr marL="0" indent="0">
              <a:buNone/>
            </a:pPr>
            <a:endParaRPr lang="sv-SE" baseline="0"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20</a:t>
            </a:fld>
            <a:endParaRPr lang="sv-SE"/>
          </a:p>
        </p:txBody>
      </p:sp>
    </p:spTree>
    <p:extLst>
      <p:ext uri="{BB962C8B-B14F-4D97-AF65-F5344CB8AC3E}">
        <p14:creationId xmlns:p14="http://schemas.microsoft.com/office/powerpoint/2010/main" val="95615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utbildningsmaterialet  - Antologin går att beställa från vår hemsida, Guiden som är en vägledning för BRA-samtal förmedlas bara i samband med utbildning.</a:t>
            </a:r>
          </a:p>
        </p:txBody>
      </p:sp>
      <p:sp>
        <p:nvSpPr>
          <p:cNvPr id="4" name="Platshållare för bildnummer 3"/>
          <p:cNvSpPr>
            <a:spLocks noGrp="1"/>
          </p:cNvSpPr>
          <p:nvPr>
            <p:ph type="sldNum" sz="quarter" idx="5"/>
          </p:nvPr>
        </p:nvSpPr>
        <p:spPr/>
        <p:txBody>
          <a:bodyPr/>
          <a:lstStyle/>
          <a:p>
            <a:fld id="{40177E67-EC1C-434F-8EAA-2F1CADD70034}" type="slidenum">
              <a:rPr lang="sv-SE" smtClean="0"/>
              <a:t>22</a:t>
            </a:fld>
            <a:endParaRPr lang="sv-SE"/>
          </a:p>
        </p:txBody>
      </p:sp>
    </p:spTree>
    <p:extLst>
      <p:ext uri="{BB962C8B-B14F-4D97-AF65-F5344CB8AC3E}">
        <p14:creationId xmlns:p14="http://schemas.microsoft.com/office/powerpoint/2010/main" val="373547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Modellen har tagits fram av Stiftelsen Allmänna Barnhuset. </a:t>
            </a:r>
          </a:p>
          <a:p>
            <a:r>
              <a:rPr lang="sv-SE" b="0" baseline="0" dirty="0"/>
              <a:t>En kort presentation av verksamheten:</a:t>
            </a:r>
          </a:p>
          <a:p>
            <a:endParaRPr lang="sv-SE" baseline="0" dirty="0"/>
          </a:p>
          <a:p>
            <a:r>
              <a:rPr lang="sv-SE" dirty="0"/>
              <a:t>Med utgångspunkt i barnkonventionen arbetar Stiftelsen Allmänna Barnhuset med</a:t>
            </a:r>
          </a:p>
          <a:p>
            <a:endParaRPr lang="sv-SE" dirty="0"/>
          </a:p>
          <a:p>
            <a:pPr>
              <a:buFont typeface="Arial" panose="020B0604020202020204" pitchFamily="34" charset="0"/>
              <a:buChar char="•"/>
            </a:pPr>
            <a:r>
              <a:rPr lang="sv-SE" dirty="0"/>
              <a:t>att utveckla och sprida kunskap från forskning och praktik</a:t>
            </a:r>
          </a:p>
          <a:p>
            <a:pPr>
              <a:buFont typeface="Arial" panose="020B0604020202020204" pitchFamily="34" charset="0"/>
              <a:buChar char="•"/>
            </a:pPr>
            <a:r>
              <a:rPr lang="sv-SE" dirty="0"/>
              <a:t>att öka kompetensen hos de professionella som möter barn</a:t>
            </a:r>
          </a:p>
          <a:p>
            <a:pPr>
              <a:buFont typeface="Arial" panose="020B0604020202020204" pitchFamily="34" charset="0"/>
              <a:buChar char="•"/>
            </a:pPr>
            <a:r>
              <a:rPr lang="sv-SE" dirty="0"/>
              <a:t>att påverka beslutsfattare och politiker.</a:t>
            </a:r>
          </a:p>
          <a:p>
            <a:pPr indent="0"/>
            <a:endParaRPr lang="sv-SE" dirty="0"/>
          </a:p>
          <a:p>
            <a:pPr indent="0"/>
            <a:r>
              <a:rPr lang="sv-SE" dirty="0"/>
              <a:t>Barnhuset ger stöd till forskning, driver metodutvecklingsprojekt, ordnar konferenser och publicera böcker och rapporter.</a:t>
            </a:r>
          </a:p>
          <a:p>
            <a:endParaRPr lang="sv-SE" dirty="0">
              <a:hlinkClick r:id="rId3"/>
            </a:endParaRPr>
          </a:p>
          <a:p>
            <a:r>
              <a:rPr lang="sv-SE" dirty="0">
                <a:hlinkClick r:id="rId3"/>
              </a:rPr>
              <a:t>Läs mer på: www.allmannabarnhuset.se</a:t>
            </a:r>
            <a:r>
              <a:rPr lang="sv-SE" dirty="0"/>
              <a:t> </a:t>
            </a:r>
          </a:p>
          <a:p>
            <a:endParaRPr lang="sv-SE" baseline="0"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2</a:t>
            </a:fld>
            <a:endParaRPr lang="sv-SE"/>
          </a:p>
        </p:txBody>
      </p:sp>
    </p:spTree>
    <p:extLst>
      <p:ext uri="{BB962C8B-B14F-4D97-AF65-F5344CB8AC3E}">
        <p14:creationId xmlns:p14="http://schemas.microsoft.com/office/powerpoint/2010/main" val="221869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Scrolla ner på vår hemsida så ligger filmen där eller hämta den från vår Youtube: </a:t>
            </a:r>
          </a:p>
          <a:p>
            <a:endParaRPr lang="sv-SE" dirty="0"/>
          </a:p>
          <a:p>
            <a:r>
              <a:rPr lang="sv-SE" dirty="0">
                <a:hlinkClick r:id="rId3"/>
              </a:rPr>
              <a:t>https://www.youtube.com/channel/UCypHEG5PI814A0nBv-JgmXQ</a:t>
            </a:r>
            <a:endParaRPr lang="sv-SE" dirty="0"/>
          </a:p>
        </p:txBody>
      </p:sp>
      <p:sp>
        <p:nvSpPr>
          <p:cNvPr id="4" name="Platshållare för bildnummer 3"/>
          <p:cNvSpPr>
            <a:spLocks noGrp="1"/>
          </p:cNvSpPr>
          <p:nvPr>
            <p:ph type="sldNum" sz="quarter" idx="5"/>
          </p:nvPr>
        </p:nvSpPr>
        <p:spPr/>
        <p:txBody>
          <a:bodyPr/>
          <a:lstStyle/>
          <a:p>
            <a:fld id="{56DCA966-BB6F-B340-8CF4-53E47198311E}" type="slidenum">
              <a:rPr lang="sv-SE" smtClean="0"/>
              <a:pPr/>
              <a:t>3</a:t>
            </a:fld>
            <a:endParaRPr lang="sv-SE"/>
          </a:p>
        </p:txBody>
      </p:sp>
    </p:spTree>
    <p:extLst>
      <p:ext uri="{BB962C8B-B14F-4D97-AF65-F5344CB8AC3E}">
        <p14:creationId xmlns:p14="http://schemas.microsoft.com/office/powerpoint/2010/main" val="256220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Bestämmelsen i HSL 2010 gav personal inom hälso- och sjukvården en skyldighet att uppmärksamma barn som är anhöriga och deras behov av information och stöd.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nya bestämmelsen var verkligen ett stort framsteg och en god nyhet, men Barnhuset ville utveckla en modell för fler verksamheter, inte bara hälso- och sjukvården.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baseline="0" dirty="0"/>
          </a:p>
          <a:p>
            <a:br>
              <a:rPr lang="sv-SE" baseline="0" dirty="0"/>
            </a:br>
            <a:r>
              <a:rPr lang="sv-SE" baseline="0" dirty="0"/>
              <a:t> </a:t>
            </a:r>
          </a:p>
          <a:p>
            <a:endParaRPr lang="sv-SE" baseline="0" dirty="0"/>
          </a:p>
          <a:p>
            <a:endParaRPr lang="sv-SE" baseline="0" dirty="0"/>
          </a:p>
          <a:p>
            <a:pPr marL="114300" indent="0"/>
            <a:endParaRPr lang="sv-SE" dirty="0"/>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DCA966-BB6F-B340-8CF4-53E47198311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04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228600" indent="-228600">
              <a:buAutoNum type="arabicPeriod"/>
            </a:pPr>
            <a:r>
              <a:rPr lang="sv-SE" dirty="0"/>
              <a:t>Förutom i hälso- och sjukvårdslagen finns stöd för barnets rättigheter som anhörig i socialtjänstlagen och i FN:s konvention om barnets rättigheter, barnkonventionen. </a:t>
            </a:r>
          </a:p>
          <a:p>
            <a:pPr marL="228600" indent="-228600">
              <a:buAutoNum type="arabicPeriod"/>
            </a:pPr>
            <a:endParaRPr lang="sv-SE" dirty="0"/>
          </a:p>
          <a:p>
            <a:pPr marL="228600" indent="-228600">
              <a:buAutoNum type="arabicPeriod"/>
            </a:pPr>
            <a:r>
              <a:rPr lang="sv-SE" dirty="0"/>
              <a:t>I Socialtjänstlagen handlar det bl.a.</a:t>
            </a:r>
            <a:r>
              <a:rPr lang="sv-SE" baseline="0" dirty="0"/>
              <a:t> om barnets rätt till förebyggande insatser och skydd i utsatta situationer.</a:t>
            </a:r>
          </a:p>
          <a:p>
            <a:pPr marL="228600" indent="-228600">
              <a:buAutoNum type="arabicPeriod"/>
            </a:pPr>
            <a:endParaRPr lang="sv-SE" baseline="0" dirty="0"/>
          </a:p>
          <a:p>
            <a:pPr marL="228600" indent="-228600">
              <a:buAutoNum type="arabicPeriod"/>
            </a:pPr>
            <a:r>
              <a:rPr lang="sv-SE" baseline="0" dirty="0"/>
              <a:t>I barnkonventionen, är det flera artiklar som är aktuella. I BRA betonar vi särskilt artikel, </a:t>
            </a:r>
            <a:r>
              <a:rPr lang="sv-SE" dirty="0"/>
              <a:t>2, 3, 6, 12, 19, 24, 28 och 31. Det är artiklarna</a:t>
            </a:r>
            <a:r>
              <a:rPr lang="sv-SE" baseline="0" dirty="0"/>
              <a:t> om icke diskriminering, Barnets bästa, Rätt till liv och utveckling, Rätten att bli hörd, Skydd mot övergrepp, rätt till hälsa- och sjukvård, rätt till utbildning samt rätt till vila och fritid.</a:t>
            </a:r>
          </a:p>
          <a:p>
            <a:endParaRPr lang="sv-SE"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5</a:t>
            </a:fld>
            <a:endParaRPr lang="sv-SE"/>
          </a:p>
        </p:txBody>
      </p:sp>
    </p:spTree>
    <p:extLst>
      <p:ext uri="{BB962C8B-B14F-4D97-AF65-F5344CB8AC3E}">
        <p14:creationId xmlns:p14="http://schemas.microsoft.com/office/powerpoint/2010/main" val="261903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b="0" dirty="0"/>
              <a:t>Det här är målgruppen för BRA modellen.</a:t>
            </a:r>
          </a:p>
          <a:p>
            <a:pPr marL="0" marR="0" indent="0" algn="l" defTabSz="457200" rtl="0" eaLnBrk="1" fontAlgn="auto" latinLnBrk="0" hangingPunct="1">
              <a:lnSpc>
                <a:spcPct val="100000"/>
              </a:lnSpc>
              <a:spcBef>
                <a:spcPts val="0"/>
              </a:spcBef>
              <a:spcAft>
                <a:spcPts val="0"/>
              </a:spcAft>
              <a:buClrTx/>
              <a:buSzTx/>
              <a:buFontTx/>
              <a:buNone/>
              <a:tabLst/>
              <a:defRPr/>
            </a:pPr>
            <a:endParaRPr lang="sv-SE" b="0" dirty="0"/>
          </a:p>
          <a:p>
            <a:pPr marL="0" marR="0" indent="0" algn="l" defTabSz="457200" rtl="0" eaLnBrk="1" fontAlgn="auto" latinLnBrk="0" hangingPunct="1">
              <a:lnSpc>
                <a:spcPct val="100000"/>
              </a:lnSpc>
              <a:spcBef>
                <a:spcPts val="0"/>
              </a:spcBef>
              <a:spcAft>
                <a:spcPts val="0"/>
              </a:spcAft>
              <a:buClrTx/>
              <a:buSzTx/>
              <a:buFontTx/>
              <a:buNone/>
              <a:tabLst/>
              <a:defRPr/>
            </a:pPr>
            <a:r>
              <a:rPr lang="sv-SE" b="0" dirty="0"/>
              <a:t>Vi använder begreppet ”sjukdom” för alla </a:t>
            </a:r>
            <a:r>
              <a:rPr lang="sv-SE" b="0" dirty="0" err="1"/>
              <a:t>anhörigskap</a:t>
            </a:r>
            <a:r>
              <a:rPr lang="sv-SE" b="0" dirty="0"/>
              <a:t>, när vi beskriver modellen.</a:t>
            </a:r>
          </a:p>
          <a:p>
            <a:pPr marL="0" marR="0" indent="0" algn="l" defTabSz="4572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Ett </a:t>
            </a:r>
            <a:r>
              <a:rPr lang="sv-SE" baseline="0" dirty="0" err="1"/>
              <a:t>anhörigskap</a:t>
            </a:r>
            <a:r>
              <a:rPr lang="sv-SE" baseline="0" dirty="0"/>
              <a:t> som inte tas upp i bestämmelsen i HSL men som också är en målgrupp för BRA-samtal är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Barn som har en förälder med en intellektuell funktionsnedsättning.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6</a:t>
            </a:fld>
            <a:endParaRPr lang="sv-SE"/>
          </a:p>
        </p:txBody>
      </p:sp>
    </p:spTree>
    <p:extLst>
      <p:ext uri="{BB962C8B-B14F-4D97-AF65-F5344CB8AC3E}">
        <p14:creationId xmlns:p14="http://schemas.microsoft.com/office/powerpoint/2010/main" val="161287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6DCA966-BB6F-B340-8CF4-53E47198311E}" type="slidenum">
              <a:rPr lang="sv-SE" smtClean="0"/>
              <a:pPr/>
              <a:t>7</a:t>
            </a:fld>
            <a:endParaRPr lang="sv-SE"/>
          </a:p>
        </p:txBody>
      </p:sp>
    </p:spTree>
    <p:extLst>
      <p:ext uri="{BB962C8B-B14F-4D97-AF65-F5344CB8AC3E}">
        <p14:creationId xmlns:p14="http://schemas.microsoft.com/office/powerpoint/2010/main" val="110669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1.Det är många som varit med och bidragit till utvecklingsarbetet </a:t>
            </a:r>
            <a:endParaRPr lang="sv-SE" i="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i="1" baseline="0" dirty="0"/>
          </a:p>
          <a:p>
            <a:r>
              <a:rPr lang="sv-SE" baseline="0" dirty="0"/>
              <a:t>2. Och det pågår ett fortlöpande utvecklings- och utvärderingsarbete av modellen för att se om den fungerar som det är tänkt. Det är Maria Eriksson professor i socialt arbete vid Mälardalens högskola som har genomfört två utvärderingar av modellen.</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8</a:t>
            </a:fld>
            <a:endParaRPr lang="sv-SE"/>
          </a:p>
        </p:txBody>
      </p:sp>
    </p:spTree>
    <p:extLst>
      <p:ext uri="{BB962C8B-B14F-4D97-AF65-F5344CB8AC3E}">
        <p14:creationId xmlns:p14="http://schemas.microsoft.com/office/powerpoint/2010/main" val="346297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i="1" dirty="0"/>
          </a:p>
          <a:p>
            <a:endParaRPr lang="sv-SE" dirty="0"/>
          </a:p>
        </p:txBody>
      </p:sp>
      <p:sp>
        <p:nvSpPr>
          <p:cNvPr id="4" name="Platshållare för bildnummer 3"/>
          <p:cNvSpPr>
            <a:spLocks noGrp="1"/>
          </p:cNvSpPr>
          <p:nvPr>
            <p:ph type="sldNum" sz="quarter" idx="10"/>
          </p:nvPr>
        </p:nvSpPr>
        <p:spPr/>
        <p:txBody>
          <a:bodyPr/>
          <a:lstStyle/>
          <a:p>
            <a:fld id="{56DCA966-BB6F-B340-8CF4-53E47198311E}" type="slidenum">
              <a:rPr lang="sv-SE" smtClean="0"/>
              <a:pPr/>
              <a:t>9</a:t>
            </a:fld>
            <a:endParaRPr lang="sv-SE"/>
          </a:p>
        </p:txBody>
      </p:sp>
    </p:spTree>
    <p:extLst>
      <p:ext uri="{BB962C8B-B14F-4D97-AF65-F5344CB8AC3E}">
        <p14:creationId xmlns:p14="http://schemas.microsoft.com/office/powerpoint/2010/main" val="414999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3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wrap="square"/>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10"/>
          </p:nvPr>
        </p:nvSpPr>
        <p:spPr/>
        <p:txBody>
          <a:bodyPr/>
          <a:lstStyle/>
          <a:p>
            <a:endParaRPr lang="sv-SE" dirty="0"/>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endParaRPr lang="sv-SE" dirty="0"/>
          </a:p>
        </p:txBody>
      </p:sp>
    </p:spTree>
    <p:extLst>
      <p:ext uri="{BB962C8B-B14F-4D97-AF65-F5344CB8AC3E}">
        <p14:creationId xmlns:p14="http://schemas.microsoft.com/office/powerpoint/2010/main" val="156504082"/>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20000" y="1524000"/>
            <a:ext cx="10862400" cy="1143000"/>
          </a:xfrm>
        </p:spPr>
        <p:txBody>
          <a:bodyPr wrap="square"/>
          <a:lstStyle/>
          <a:p>
            <a:pPr lvl="0"/>
            <a:r>
              <a:rPr lang="sv-SE" dirty="0"/>
              <a:t>Klicka här för att ändra format på bakgrundstexten</a:t>
            </a:r>
          </a:p>
          <a:p>
            <a:pPr lvl="0"/>
            <a:r>
              <a:rPr lang="sv-SE" dirty="0"/>
              <a:t>Nivå två</a:t>
            </a:r>
          </a:p>
          <a:p>
            <a:pPr lvl="0"/>
            <a:r>
              <a:rPr lang="sv-SE" dirty="0"/>
              <a:t>Nivå tre</a:t>
            </a:r>
          </a:p>
        </p:txBody>
      </p:sp>
      <p:sp>
        <p:nvSpPr>
          <p:cNvPr id="4" name="Platshållare för datum 3"/>
          <p:cNvSpPr>
            <a:spLocks noGrp="1"/>
          </p:cNvSpPr>
          <p:nvPr>
            <p:ph type="dt" sz="half" idx="2"/>
          </p:nvPr>
        </p:nvSpPr>
        <p:spPr>
          <a:xfrm>
            <a:off x="8737600" y="244478"/>
            <a:ext cx="2844800" cy="365125"/>
          </a:xfrm>
          <a:prstGeom prst="rect">
            <a:avLst/>
          </a:prstGeom>
        </p:spPr>
        <p:txBody>
          <a:bodyPr vert="horz" lIns="91440" tIns="45720" rIns="91440" bIns="45720" rtlCol="0" anchor="ctr"/>
          <a:lstStyle>
            <a:lvl1pPr algn="r">
              <a:defRPr sz="1200">
                <a:solidFill>
                  <a:srgbClr val="000000"/>
                </a:solidFill>
              </a:defRPr>
            </a:lvl1pPr>
          </a:lstStyle>
          <a:p>
            <a:endParaRPr lang="en-US" dirty="0"/>
          </a:p>
        </p:txBody>
      </p:sp>
      <p:sp>
        <p:nvSpPr>
          <p:cNvPr id="6" name="Platshållare för bild 5"/>
          <p:cNvSpPr>
            <a:spLocks noGrp="1"/>
          </p:cNvSpPr>
          <p:nvPr>
            <p:ph type="pic" sz="quarter" idx="10"/>
          </p:nvPr>
        </p:nvSpPr>
        <p:spPr>
          <a:xfrm>
            <a:off x="812800" y="2667000"/>
            <a:ext cx="5071533" cy="3060000"/>
          </a:xfrm>
        </p:spPr>
        <p:txBody>
          <a:bodyPr/>
          <a:lstStyle/>
          <a:p>
            <a:endParaRPr lang="sv-SE"/>
          </a:p>
        </p:txBody>
      </p:sp>
      <p:sp>
        <p:nvSpPr>
          <p:cNvPr id="7" name="Platshållare för bild 5"/>
          <p:cNvSpPr>
            <a:spLocks noGrp="1"/>
          </p:cNvSpPr>
          <p:nvPr>
            <p:ph type="pic" sz="quarter" idx="11"/>
          </p:nvPr>
        </p:nvSpPr>
        <p:spPr>
          <a:xfrm>
            <a:off x="6400800" y="2667000"/>
            <a:ext cx="5071533" cy="3060000"/>
          </a:xfrm>
        </p:spPr>
        <p:txBody>
          <a:bodyPr/>
          <a:lstStyle/>
          <a:p>
            <a:endParaRPr lang="sv-SE"/>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20000" y="609600"/>
            <a:ext cx="5376000" cy="914400"/>
          </a:xfrm>
        </p:spPr>
        <p:txBody>
          <a:bodyPr/>
          <a:lstStyle/>
          <a:p>
            <a:r>
              <a:rPr lang="sv-SE" dirty="0"/>
              <a:t>Klicka här för att ändra format</a:t>
            </a:r>
          </a:p>
        </p:txBody>
      </p:sp>
      <p:sp>
        <p:nvSpPr>
          <p:cNvPr id="3" name="Platshållare för innehåll 2"/>
          <p:cNvSpPr>
            <a:spLocks noGrp="1"/>
          </p:cNvSpPr>
          <p:nvPr>
            <p:ph idx="1"/>
          </p:nvPr>
        </p:nvSpPr>
        <p:spPr>
          <a:xfrm>
            <a:off x="720000" y="1524000"/>
            <a:ext cx="5376000" cy="4203000"/>
          </a:xfrm>
        </p:spPr>
        <p:txBody>
          <a:bodyPr wrap="square"/>
          <a:lstStyle/>
          <a:p>
            <a:pPr lvl="0"/>
            <a:r>
              <a:rPr lang="sv-SE" dirty="0"/>
              <a:t>Klicka här för att ändra format</a:t>
            </a:r>
          </a:p>
          <a:p>
            <a:pPr lvl="0"/>
            <a:r>
              <a:rPr lang="sv-SE" dirty="0"/>
              <a:t>på bakgrundstexten</a:t>
            </a:r>
          </a:p>
          <a:p>
            <a:pPr lvl="0"/>
            <a:r>
              <a:rPr lang="sv-SE" dirty="0"/>
              <a:t>Nivå två</a:t>
            </a:r>
          </a:p>
          <a:p>
            <a:pPr lvl="0"/>
            <a:r>
              <a:rPr lang="sv-SE" dirty="0"/>
              <a:t>Nivå tre</a:t>
            </a:r>
          </a:p>
        </p:txBody>
      </p:sp>
      <p:sp>
        <p:nvSpPr>
          <p:cNvPr id="4" name="Platshållare för datum 3"/>
          <p:cNvSpPr>
            <a:spLocks noGrp="1"/>
          </p:cNvSpPr>
          <p:nvPr>
            <p:ph type="dt" sz="half" idx="2"/>
          </p:nvPr>
        </p:nvSpPr>
        <p:spPr>
          <a:xfrm>
            <a:off x="8737600" y="244478"/>
            <a:ext cx="2844800" cy="365125"/>
          </a:xfrm>
          <a:prstGeom prst="rect">
            <a:avLst/>
          </a:prstGeom>
        </p:spPr>
        <p:txBody>
          <a:bodyPr vert="horz" lIns="91440" tIns="45720" rIns="91440" bIns="45720" rtlCol="0" anchor="ctr"/>
          <a:lstStyle>
            <a:lvl1pPr algn="r">
              <a:defRPr sz="1200">
                <a:solidFill>
                  <a:srgbClr val="000000"/>
                </a:solidFill>
              </a:defRPr>
            </a:lvl1pPr>
          </a:lstStyle>
          <a:p>
            <a:endParaRPr lang="en-US" dirty="0"/>
          </a:p>
        </p:txBody>
      </p:sp>
      <p:sp>
        <p:nvSpPr>
          <p:cNvPr id="7" name="Platshållare för bild 5"/>
          <p:cNvSpPr>
            <a:spLocks noGrp="1"/>
          </p:cNvSpPr>
          <p:nvPr>
            <p:ph type="pic" sz="quarter" idx="11"/>
          </p:nvPr>
        </p:nvSpPr>
        <p:spPr>
          <a:xfrm>
            <a:off x="6400800" y="762000"/>
            <a:ext cx="5071533" cy="4965000"/>
          </a:xfrm>
        </p:spPr>
        <p:txBody>
          <a:bodyPr/>
          <a:lstStyle/>
          <a:p>
            <a:endParaRPr lang="sv-SE"/>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7" name="Platshållare för bild 5"/>
          <p:cNvSpPr>
            <a:spLocks noGrp="1"/>
          </p:cNvSpPr>
          <p:nvPr>
            <p:ph type="pic" sz="quarter" idx="11"/>
          </p:nvPr>
        </p:nvSpPr>
        <p:spPr>
          <a:xfrm>
            <a:off x="812800" y="762000"/>
            <a:ext cx="10659533" cy="4965000"/>
          </a:xfrm>
        </p:spPr>
        <p:txBody>
          <a:bodyPr/>
          <a:lstStyle/>
          <a:p>
            <a:endParaRPr lang="sv-SE"/>
          </a:p>
        </p:txBody>
      </p:sp>
      <p:sp>
        <p:nvSpPr>
          <p:cNvPr id="4" name="Platshållare för datum 3"/>
          <p:cNvSpPr>
            <a:spLocks noGrp="1"/>
          </p:cNvSpPr>
          <p:nvPr>
            <p:ph type="dt" sz="half" idx="2"/>
          </p:nvPr>
        </p:nvSpPr>
        <p:spPr>
          <a:xfrm>
            <a:off x="8737600" y="244478"/>
            <a:ext cx="2844800" cy="365125"/>
          </a:xfrm>
          <a:prstGeom prst="rect">
            <a:avLst/>
          </a:prstGeom>
        </p:spPr>
        <p:txBody>
          <a:bodyPr vert="horz" lIns="91440" tIns="45720" rIns="91440" bIns="45720" rtlCol="0" anchor="ctr"/>
          <a:lstStyle>
            <a:lvl1pPr algn="r">
              <a:defRPr sz="1200">
                <a:solidFill>
                  <a:srgbClr val="000000"/>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wrap="square"/>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10"/>
          </p:nvPr>
        </p:nvSpPr>
        <p:spPr/>
        <p:txBody>
          <a:bodyPr/>
          <a:lstStyle/>
          <a:p>
            <a:endParaRPr lang="sv-SE" dirty="0"/>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endParaRPr lang="sv-SE" dirty="0"/>
          </a:p>
        </p:txBody>
      </p:sp>
    </p:spTree>
    <p:extLst>
      <p:ext uri="{BB962C8B-B14F-4D97-AF65-F5344CB8AC3E}">
        <p14:creationId xmlns:p14="http://schemas.microsoft.com/office/powerpoint/2010/main" val="152767528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1380C-F4C4-4644-ACE9-30DADFBF85CB}" type="slidenum">
              <a:rPr lang="sv-SE" smtClean="0"/>
              <a:pPr/>
              <a:t>‹#›</a:t>
            </a:fld>
            <a:endParaRPr lang="sv-SE"/>
          </a:p>
        </p:txBody>
      </p:sp>
      <p:sp>
        <p:nvSpPr>
          <p:cNvPr id="7" name="Rektangel 6"/>
          <p:cNvSpPr/>
          <p:nvPr userDrawn="1"/>
        </p:nvSpPr>
        <p:spPr>
          <a:xfrm>
            <a:off x="0" y="0"/>
            <a:ext cx="121920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pic>
        <p:nvPicPr>
          <p:cNvPr id="11" name="Bildobjekt 10" descr="Sigill_ppt.png"/>
          <p:cNvPicPr>
            <a:picLocks noChangeAspect="1"/>
          </p:cNvPicPr>
          <p:nvPr userDrawn="1"/>
        </p:nvPicPr>
        <p:blipFill>
          <a:blip r:embed="rId4"/>
          <a:stretch>
            <a:fillRect/>
          </a:stretch>
        </p:blipFill>
        <p:spPr>
          <a:xfrm>
            <a:off x="3716160" y="676800"/>
            <a:ext cx="4759680" cy="5502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7"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6138000"/>
            <a:ext cx="12192000" cy="720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pic>
        <p:nvPicPr>
          <p:cNvPr id="9" name="Bildobjekt 8" descr="abhse_höger_neg.png"/>
          <p:cNvPicPr>
            <a:picLocks noChangeAspect="1"/>
          </p:cNvPicPr>
          <p:nvPr userDrawn="1"/>
        </p:nvPicPr>
        <p:blipFill>
          <a:blip r:embed="rId6"/>
          <a:stretch>
            <a:fillRect/>
          </a:stretch>
        </p:blipFill>
        <p:spPr>
          <a:xfrm>
            <a:off x="702737" y="6191250"/>
            <a:ext cx="2152904" cy="590550"/>
          </a:xfrm>
          <a:prstGeom prst="rect">
            <a:avLst/>
          </a:prstGeom>
        </p:spPr>
      </p:pic>
      <p:sp>
        <p:nvSpPr>
          <p:cNvPr id="2" name="Platshållare för rubrik 1"/>
          <p:cNvSpPr>
            <a:spLocks noGrp="1"/>
          </p:cNvSpPr>
          <p:nvPr>
            <p:ph type="title"/>
          </p:nvPr>
        </p:nvSpPr>
        <p:spPr>
          <a:xfrm>
            <a:off x="720000" y="609600"/>
            <a:ext cx="10862400" cy="9144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720000" y="1524000"/>
            <a:ext cx="10862400" cy="4114800"/>
          </a:xfrm>
          <a:prstGeom prst="rect">
            <a:avLst/>
          </a:prstGeom>
        </p:spPr>
        <p:txBody>
          <a:bodyPr vert="horz" wrap="none" lIns="91440" tIns="45720" rIns="91440" bIns="45720" numCol="1" rtlCol="0" anchor="t">
            <a:no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4" name="Platshållare för datum 3"/>
          <p:cNvSpPr>
            <a:spLocks noGrp="1"/>
          </p:cNvSpPr>
          <p:nvPr>
            <p:ph type="dt" sz="half" idx="2"/>
          </p:nvPr>
        </p:nvSpPr>
        <p:spPr>
          <a:xfrm>
            <a:off x="8737600" y="244478"/>
            <a:ext cx="2844800" cy="365125"/>
          </a:xfrm>
          <a:prstGeom prst="rect">
            <a:avLst/>
          </a:prstGeom>
        </p:spPr>
        <p:txBody>
          <a:bodyPr vert="horz" lIns="91440" tIns="45720" rIns="91440" bIns="45720" rtlCol="0" anchor="ctr"/>
          <a:lstStyle>
            <a:lvl1pPr algn="r">
              <a:defRPr sz="1200">
                <a:solidFill>
                  <a:srgbClr val="000000"/>
                </a:solidFill>
                <a:latin typeface="Georgia"/>
                <a:cs typeface="Georgia"/>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457200" rtl="0" eaLnBrk="1" latinLnBrk="0" hangingPunct="1">
        <a:spcBef>
          <a:spcPct val="0"/>
        </a:spcBef>
        <a:buNone/>
        <a:defRPr sz="2800" b="0" i="0" kern="1200" cap="none">
          <a:solidFill>
            <a:schemeClr val="accent1"/>
          </a:solidFill>
          <a:latin typeface="Verdana"/>
          <a:ea typeface="+mj-ea"/>
          <a:cs typeface="Verdana"/>
        </a:defRPr>
      </a:lvl1pPr>
    </p:titleStyle>
    <p:bodyStyle>
      <a:lvl1pPr marL="0" indent="-514350" algn="l" defTabSz="457200" rtl="0" eaLnBrk="1" latinLnBrk="0" hangingPunct="1">
        <a:lnSpc>
          <a:spcPts val="2600"/>
        </a:lnSpc>
        <a:spcBef>
          <a:spcPts val="0"/>
        </a:spcBef>
        <a:spcAft>
          <a:spcPts val="0"/>
        </a:spcAft>
        <a:buClrTx/>
        <a:buSzPct val="100000"/>
        <a:buFontTx/>
        <a:buNone/>
        <a:defRPr sz="2200" b="0" i="0" kern="1200" spc="0">
          <a:solidFill>
            <a:schemeClr val="tx1"/>
          </a:solidFill>
          <a:latin typeface="Georgia"/>
          <a:ea typeface="+mn-ea"/>
          <a:cs typeface="Georgia"/>
        </a:defRPr>
      </a:lvl1pPr>
      <a:lvl2pPr marL="971550" indent="-514350" algn="l" defTabSz="457200" rtl="0" eaLnBrk="1" latinLnBrk="0" hangingPunct="1">
        <a:lnSpc>
          <a:spcPts val="2600"/>
        </a:lnSpc>
        <a:spcBef>
          <a:spcPts val="0"/>
        </a:spcBef>
        <a:spcAft>
          <a:spcPts val="0"/>
        </a:spcAft>
        <a:buClrTx/>
        <a:buSzPct val="100000"/>
        <a:buFontTx/>
        <a:buNone/>
        <a:defRPr sz="2200" b="0" i="0" kern="1200" spc="0">
          <a:solidFill>
            <a:schemeClr val="tx1"/>
          </a:solidFill>
          <a:latin typeface="Georgia"/>
          <a:ea typeface="+mn-ea"/>
          <a:cs typeface="Georgia"/>
        </a:defRPr>
      </a:lvl2pPr>
      <a:lvl3pPr marL="1371600" indent="-457200" algn="l" defTabSz="457200" rtl="0" eaLnBrk="1" latinLnBrk="0" hangingPunct="1">
        <a:lnSpc>
          <a:spcPts val="2600"/>
        </a:lnSpc>
        <a:spcBef>
          <a:spcPts val="0"/>
        </a:spcBef>
        <a:spcAft>
          <a:spcPts val="0"/>
        </a:spcAft>
        <a:buClrTx/>
        <a:buSzPct val="100000"/>
        <a:buFontTx/>
        <a:buNone/>
        <a:defRPr sz="2200" b="0" i="0" kern="1200" spc="0">
          <a:solidFill>
            <a:schemeClr val="tx1"/>
          </a:solidFill>
          <a:latin typeface="Georgia"/>
          <a:ea typeface="+mn-ea"/>
          <a:cs typeface="Georgia"/>
        </a:defRPr>
      </a:lvl3pPr>
      <a:lvl4pPr marL="1828800" indent="-457200" algn="l" defTabSz="457200" rtl="0" eaLnBrk="1" latinLnBrk="0" hangingPunct="1">
        <a:lnSpc>
          <a:spcPts val="2600"/>
        </a:lnSpc>
        <a:spcBef>
          <a:spcPts val="0"/>
        </a:spcBef>
        <a:spcAft>
          <a:spcPts val="0"/>
        </a:spcAft>
        <a:buClrTx/>
        <a:buSzPct val="100000"/>
        <a:buFontTx/>
        <a:buNone/>
        <a:defRPr sz="2200" b="0" i="0" kern="1200" spc="0">
          <a:solidFill>
            <a:schemeClr val="tx1"/>
          </a:solidFill>
          <a:latin typeface="Georgia"/>
          <a:ea typeface="+mn-ea"/>
          <a:cs typeface="Georgia"/>
        </a:defRPr>
      </a:lvl4pPr>
      <a:lvl5pPr marL="2286000" indent="-457200" algn="l" defTabSz="457200" rtl="0" eaLnBrk="1" latinLnBrk="0" hangingPunct="1">
        <a:lnSpc>
          <a:spcPts val="2600"/>
        </a:lnSpc>
        <a:spcBef>
          <a:spcPts val="0"/>
        </a:spcBef>
        <a:spcAft>
          <a:spcPts val="0"/>
        </a:spcAft>
        <a:buClrTx/>
        <a:buSzPct val="100000"/>
        <a:buFontTx/>
        <a:buNone/>
        <a:defRPr sz="2200" b="0" i="0" kern="1200" spc="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allmannabarnhuset.se/temaomraden/projekt/bra-barns-ratt-som-anhorig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openclipart.org/detail/92509/the-famil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114300" indent="0" algn="ctr">
              <a:buNone/>
            </a:pPr>
            <a:endParaRPr lang="sv-SE" dirty="0"/>
          </a:p>
          <a:p>
            <a:pPr marL="114300" indent="0" algn="ctr">
              <a:buNone/>
            </a:pPr>
            <a:endParaRPr lang="sv-SE" dirty="0"/>
          </a:p>
          <a:p>
            <a:pPr marL="114300" indent="0" algn="ctr">
              <a:buNone/>
            </a:pPr>
            <a:endParaRPr lang="sv-SE" dirty="0"/>
          </a:p>
          <a:p>
            <a:pPr marL="114300" indent="0">
              <a:buNone/>
            </a:pPr>
            <a:endParaRPr lang="sv-SE" dirty="0"/>
          </a:p>
          <a:p>
            <a:pPr marL="114300" indent="0">
              <a:buNone/>
            </a:pPr>
            <a:endParaRPr lang="sv-SE" dirty="0"/>
          </a:p>
        </p:txBody>
      </p:sp>
      <p:sp>
        <p:nvSpPr>
          <p:cNvPr id="2" name="Rektangel 1">
            <a:extLst>
              <a:ext uri="{FF2B5EF4-FFF2-40B4-BE49-F238E27FC236}">
                <a16:creationId xmlns:a16="http://schemas.microsoft.com/office/drawing/2014/main" id="{BD477116-FC04-4562-8DCF-DE611029B781}"/>
              </a:ext>
            </a:extLst>
          </p:cNvPr>
          <p:cNvSpPr/>
          <p:nvPr/>
        </p:nvSpPr>
        <p:spPr>
          <a:xfrm>
            <a:off x="0" y="0"/>
            <a:ext cx="1228868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306" y="134198"/>
            <a:ext cx="8921387"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tshållare för bildnummer 6"/>
          <p:cNvSpPr>
            <a:spLocks noGrp="1"/>
          </p:cNvSpPr>
          <p:nvPr>
            <p:ph type="sldNum" sz="quarter" idx="12"/>
          </p:nvPr>
        </p:nvSpPr>
        <p:spPr/>
        <p:txBody>
          <a:bodyPr/>
          <a:lstStyle/>
          <a:p>
            <a:endParaRPr lang="sv-SE" dirty="0"/>
          </a:p>
        </p:txBody>
      </p:sp>
    </p:spTree>
    <p:extLst>
      <p:ext uri="{BB962C8B-B14F-4D97-AF65-F5344CB8AC3E}">
        <p14:creationId xmlns:p14="http://schemas.microsoft.com/office/powerpoint/2010/main" val="2342576068"/>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p:cNvSpPr/>
          <p:nvPr/>
        </p:nvSpPr>
        <p:spPr>
          <a:xfrm>
            <a:off x="6384032" y="1675183"/>
            <a:ext cx="2664296" cy="137653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sv-SE" dirty="0">
                <a:solidFill>
                  <a:schemeClr val="tx1"/>
                </a:solidFill>
                <a:latin typeface="Georgia" panose="02040502050405020303" pitchFamily="18" charset="0"/>
              </a:rPr>
              <a:t>INFORMATION</a:t>
            </a:r>
          </a:p>
        </p:txBody>
      </p:sp>
      <p:sp>
        <p:nvSpPr>
          <p:cNvPr id="2" name="Rubrik 1"/>
          <p:cNvSpPr>
            <a:spLocks noGrp="1"/>
          </p:cNvSpPr>
          <p:nvPr>
            <p:ph type="title"/>
          </p:nvPr>
        </p:nvSpPr>
        <p:spPr/>
        <p:txBody>
          <a:bodyPr>
            <a:normAutofit/>
          </a:bodyPr>
          <a:lstStyle/>
          <a:p>
            <a:r>
              <a:rPr lang="sv-SE" dirty="0"/>
              <a:t>Barnets rättigheter är utgångspunkten</a:t>
            </a:r>
          </a:p>
        </p:txBody>
      </p:sp>
      <p:sp>
        <p:nvSpPr>
          <p:cNvPr id="3" name="Platshållare för innehåll 2"/>
          <p:cNvSpPr>
            <a:spLocks noGrp="1"/>
          </p:cNvSpPr>
          <p:nvPr>
            <p:ph idx="1"/>
          </p:nvPr>
        </p:nvSpPr>
        <p:spPr>
          <a:xfrm>
            <a:off x="7176120" y="3927240"/>
            <a:ext cx="8146800" cy="4114800"/>
          </a:xfrm>
        </p:spPr>
        <p:txBody>
          <a:body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12"/>
          </p:nvPr>
        </p:nvSpPr>
        <p:spPr>
          <a:xfrm>
            <a:off x="10094977" y="5657581"/>
            <a:ext cx="548640" cy="396240"/>
          </a:xfrm>
        </p:spPr>
        <p:txBody>
          <a:bodyPr/>
          <a:lstStyle/>
          <a:p>
            <a:r>
              <a:rPr lang="sv-SE" dirty="0"/>
              <a:t>19</a:t>
            </a:r>
          </a:p>
        </p:txBody>
      </p:sp>
      <p:sp>
        <p:nvSpPr>
          <p:cNvPr id="6" name="Ellips 5"/>
          <p:cNvSpPr/>
          <p:nvPr/>
        </p:nvSpPr>
        <p:spPr>
          <a:xfrm>
            <a:off x="2351584" y="1675183"/>
            <a:ext cx="2808312" cy="152893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514350">
              <a:lnSpc>
                <a:spcPts val="2600"/>
              </a:lnSpc>
              <a:buSzPct val="100000"/>
            </a:pPr>
            <a:r>
              <a:rPr lang="sv-SE" dirty="0">
                <a:solidFill>
                  <a:prstClr val="black"/>
                </a:solidFill>
                <a:latin typeface="Georgia"/>
              </a:rPr>
              <a:t>RÅD OCH STÖD</a:t>
            </a:r>
          </a:p>
        </p:txBody>
      </p:sp>
      <p:sp>
        <p:nvSpPr>
          <p:cNvPr id="7" name="Ellips 6"/>
          <p:cNvSpPr/>
          <p:nvPr/>
        </p:nvSpPr>
        <p:spPr>
          <a:xfrm>
            <a:off x="5275768" y="2754460"/>
            <a:ext cx="1656184" cy="1320315"/>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sv-SE" dirty="0">
                <a:solidFill>
                  <a:schemeClr val="tx1"/>
                </a:solidFill>
                <a:latin typeface="Georgia" panose="02040502050405020303" pitchFamily="18" charset="0"/>
              </a:rPr>
              <a:t>MÅ BRA</a:t>
            </a:r>
          </a:p>
        </p:txBody>
      </p:sp>
      <p:sp>
        <p:nvSpPr>
          <p:cNvPr id="8" name="Ellips 7"/>
          <p:cNvSpPr/>
          <p:nvPr/>
        </p:nvSpPr>
        <p:spPr>
          <a:xfrm>
            <a:off x="2434140" y="3910269"/>
            <a:ext cx="2365717" cy="152893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sv-SE" dirty="0">
                <a:solidFill>
                  <a:schemeClr val="tx1"/>
                </a:solidFill>
                <a:latin typeface="Georgia" panose="02040502050405020303" pitchFamily="18" charset="0"/>
              </a:rPr>
              <a:t>SKOLA, FRITID OCH VILA</a:t>
            </a:r>
          </a:p>
        </p:txBody>
      </p:sp>
      <p:sp>
        <p:nvSpPr>
          <p:cNvPr id="9" name="Ellips 8"/>
          <p:cNvSpPr/>
          <p:nvPr/>
        </p:nvSpPr>
        <p:spPr>
          <a:xfrm>
            <a:off x="5510555" y="4222308"/>
            <a:ext cx="2664296" cy="137653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sv-SE" dirty="0">
                <a:solidFill>
                  <a:schemeClr val="tx1"/>
                </a:solidFill>
                <a:latin typeface="Georgia" panose="02040502050405020303" pitchFamily="18" charset="0"/>
              </a:rPr>
              <a:t>SÄGA VAD DU TYCKER </a:t>
            </a:r>
          </a:p>
          <a:p>
            <a:r>
              <a:rPr lang="sv-SE" dirty="0">
                <a:solidFill>
                  <a:schemeClr val="tx1"/>
                </a:solidFill>
                <a:latin typeface="Georgia" panose="02040502050405020303" pitchFamily="18" charset="0"/>
              </a:rPr>
              <a:t>OCH ATT BLI LYSSNAD PÅ </a:t>
            </a:r>
          </a:p>
        </p:txBody>
      </p:sp>
    </p:spTree>
    <p:extLst>
      <p:ext uri="{BB962C8B-B14F-4D97-AF65-F5344CB8AC3E}">
        <p14:creationId xmlns:p14="http://schemas.microsoft.com/office/powerpoint/2010/main" val="350242606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dirty="0"/>
            </a:br>
            <a:r>
              <a:rPr lang="sv-SE" sz="2400" dirty="0"/>
              <a:t>Ett erbjudande till alla!</a:t>
            </a:r>
            <a:br>
              <a:rPr lang="sv-SE" sz="2400" dirty="0"/>
            </a:br>
            <a:endParaRPr lang="sv-SE" sz="2400" dirty="0"/>
          </a:p>
        </p:txBody>
      </p:sp>
      <p:sp>
        <p:nvSpPr>
          <p:cNvPr id="3" name="Platshållare för innehåll 2"/>
          <p:cNvSpPr>
            <a:spLocks noGrp="1"/>
          </p:cNvSpPr>
          <p:nvPr>
            <p:ph idx="1"/>
          </p:nvPr>
        </p:nvSpPr>
        <p:spPr/>
        <p:txBody>
          <a:bodyPr/>
          <a:lstStyle/>
          <a:p>
            <a:endParaRPr lang="sv-SE" dirty="0"/>
          </a:p>
          <a:p>
            <a:pPr indent="0">
              <a:lnSpc>
                <a:spcPct val="100000"/>
              </a:lnSpc>
              <a:buSzTx/>
              <a:defRPr/>
            </a:pPr>
            <a:r>
              <a:rPr lang="sv-SE" dirty="0"/>
              <a:t>Något som är en rättighet och erbjuds alla, kan normalisera det behov av stöd som barn och deras familjer kan ha i en svår livssituation och minskar eventuell skam och skuld. </a:t>
            </a:r>
          </a:p>
          <a:p>
            <a:endParaRPr lang="sv-SE" i="1" dirty="0"/>
          </a:p>
          <a:p>
            <a:endParaRPr lang="sv-SE" dirty="0"/>
          </a:p>
        </p:txBody>
      </p:sp>
      <p:pic>
        <p:nvPicPr>
          <p:cNvPr id="5" name="Bildobjekt 4"/>
          <p:cNvPicPr>
            <a:picLocks noChangeAspect="1"/>
          </p:cNvPicPr>
          <p:nvPr/>
        </p:nvPicPr>
        <p:blipFill>
          <a:blip r:embed="rId3"/>
          <a:stretch>
            <a:fillRect/>
          </a:stretch>
        </p:blipFill>
        <p:spPr>
          <a:xfrm>
            <a:off x="4367808" y="2904232"/>
            <a:ext cx="3342513" cy="3140968"/>
          </a:xfrm>
          <a:prstGeom prst="rect">
            <a:avLst/>
          </a:prstGeom>
        </p:spPr>
      </p:pic>
    </p:spTree>
    <p:extLst>
      <p:ext uri="{BB962C8B-B14F-4D97-AF65-F5344CB8AC3E}">
        <p14:creationId xmlns:p14="http://schemas.microsoft.com/office/powerpoint/2010/main" val="1783224212"/>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BRA-samtal utformade för att…</a:t>
            </a:r>
          </a:p>
        </p:txBody>
      </p:sp>
      <p:sp>
        <p:nvSpPr>
          <p:cNvPr id="3" name="Platshållare för innehåll 2"/>
          <p:cNvSpPr>
            <a:spLocks noGrp="1"/>
          </p:cNvSpPr>
          <p:nvPr>
            <p:ph idx="1"/>
          </p:nvPr>
        </p:nvSpPr>
        <p:spPr/>
        <p:txBody>
          <a:bodyPr/>
          <a:lstStyle/>
          <a:p>
            <a:pPr indent="0"/>
            <a:endParaRPr lang="sv-SE" dirty="0"/>
          </a:p>
          <a:p>
            <a:pPr indent="0"/>
            <a:endParaRPr lang="sv-SE" dirty="0"/>
          </a:p>
          <a:p>
            <a:pPr indent="0"/>
            <a:r>
              <a:rPr lang="sv-SE" dirty="0"/>
              <a:t>…stödja personal i </a:t>
            </a:r>
            <a:r>
              <a:rPr lang="sv-SE" b="1" dirty="0"/>
              <a:t>hur </a:t>
            </a:r>
            <a:r>
              <a:rPr lang="sv-SE" dirty="0"/>
              <a:t>de kan gå tillväga när de uppmärksammar målgruppen anhöriga barn.</a:t>
            </a:r>
          </a:p>
          <a:p>
            <a:pPr indent="0"/>
            <a:endParaRPr lang="sv-SE" dirty="0"/>
          </a:p>
          <a:p>
            <a:pPr indent="0"/>
            <a:endParaRPr lang="sv-SE" dirty="0"/>
          </a:p>
          <a:p>
            <a:pPr indent="0"/>
            <a:r>
              <a:rPr lang="sv-SE" dirty="0"/>
              <a:t>…..ge barn möjlighet att </a:t>
            </a:r>
            <a:r>
              <a:rPr lang="sv-SE" b="1" dirty="0"/>
              <a:t>uttrycka sitt behov </a:t>
            </a:r>
            <a:r>
              <a:rPr lang="sv-SE" dirty="0"/>
              <a:t>av information och stöd.</a:t>
            </a:r>
          </a:p>
        </p:txBody>
      </p:sp>
      <p:sp>
        <p:nvSpPr>
          <p:cNvPr id="7" name="Platshållare för bildnummer 6"/>
          <p:cNvSpPr>
            <a:spLocks noGrp="1"/>
          </p:cNvSpPr>
          <p:nvPr>
            <p:ph type="sldNum" sz="quarter" idx="12"/>
          </p:nvPr>
        </p:nvSpPr>
        <p:spPr/>
        <p:txBody>
          <a:bodyPr/>
          <a:lstStyle/>
          <a:p>
            <a:r>
              <a:rPr lang="sv-SE" dirty="0"/>
              <a:t>19</a:t>
            </a:r>
          </a:p>
        </p:txBody>
      </p:sp>
    </p:spTree>
    <p:extLst>
      <p:ext uri="{BB962C8B-B14F-4D97-AF65-F5344CB8AC3E}">
        <p14:creationId xmlns:p14="http://schemas.microsoft.com/office/powerpoint/2010/main" val="114274780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32E15BB0-C9FF-4468-9B66-C3F1A2ACBDDF}"/>
              </a:ext>
            </a:extLst>
          </p:cNvPr>
          <p:cNvSpPr/>
          <p:nvPr/>
        </p:nvSpPr>
        <p:spPr>
          <a:xfrm>
            <a:off x="4580022" y="4343399"/>
            <a:ext cx="2550695" cy="1395663"/>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dirty="0">
                <a:solidFill>
                  <a:schemeClr val="tx1"/>
                </a:solidFill>
              </a:rPr>
              <a:t>Uppföljnings-samtal</a:t>
            </a:r>
          </a:p>
        </p:txBody>
      </p:sp>
      <p:sp>
        <p:nvSpPr>
          <p:cNvPr id="7" name="Ellips 6">
            <a:extLst>
              <a:ext uri="{FF2B5EF4-FFF2-40B4-BE49-F238E27FC236}">
                <a16:creationId xmlns:a16="http://schemas.microsoft.com/office/drawing/2014/main" id="{786BF87A-86C3-4CF7-BFEE-512364A71D75}"/>
              </a:ext>
            </a:extLst>
          </p:cNvPr>
          <p:cNvSpPr/>
          <p:nvPr/>
        </p:nvSpPr>
        <p:spPr>
          <a:xfrm>
            <a:off x="4580021" y="848005"/>
            <a:ext cx="2550695" cy="1299359"/>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dirty="0">
                <a:solidFill>
                  <a:schemeClr val="tx1"/>
                </a:solidFill>
              </a:rPr>
              <a:t>Informations-samtal</a:t>
            </a:r>
          </a:p>
        </p:txBody>
      </p:sp>
      <p:sp>
        <p:nvSpPr>
          <p:cNvPr id="8" name="Ellips 7">
            <a:extLst>
              <a:ext uri="{FF2B5EF4-FFF2-40B4-BE49-F238E27FC236}">
                <a16:creationId xmlns:a16="http://schemas.microsoft.com/office/drawing/2014/main" id="{319E390A-B8A9-4C0B-90FD-77955F88C4FA}"/>
              </a:ext>
            </a:extLst>
          </p:cNvPr>
          <p:cNvSpPr/>
          <p:nvPr/>
        </p:nvSpPr>
        <p:spPr>
          <a:xfrm>
            <a:off x="1879366" y="2683094"/>
            <a:ext cx="2550695" cy="1299359"/>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dirty="0">
                <a:solidFill>
                  <a:schemeClr val="tx1"/>
                </a:solidFill>
              </a:rPr>
              <a:t>Samtal med barnet om sjukdomen</a:t>
            </a:r>
          </a:p>
        </p:txBody>
      </p:sp>
      <p:sp>
        <p:nvSpPr>
          <p:cNvPr id="2" name="Pil: nedåt 1">
            <a:extLst>
              <a:ext uri="{FF2B5EF4-FFF2-40B4-BE49-F238E27FC236}">
                <a16:creationId xmlns:a16="http://schemas.microsoft.com/office/drawing/2014/main" id="{F0113EBE-F774-44DE-95A8-48E40FC74D67}"/>
              </a:ext>
            </a:extLst>
          </p:cNvPr>
          <p:cNvSpPr/>
          <p:nvPr/>
        </p:nvSpPr>
        <p:spPr>
          <a:xfrm rot="2675386">
            <a:off x="4195006" y="1944773"/>
            <a:ext cx="507024" cy="926947"/>
          </a:xfrm>
          <a:prstGeom prst="downArrow">
            <a:avLst>
              <a:gd name="adj1" fmla="val 50000"/>
              <a:gd name="adj2" fmla="val 5676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Pil: nedåt 11">
            <a:extLst>
              <a:ext uri="{FF2B5EF4-FFF2-40B4-BE49-F238E27FC236}">
                <a16:creationId xmlns:a16="http://schemas.microsoft.com/office/drawing/2014/main" id="{1BAFF6C0-6F97-4F52-8CA2-6201ECEEDCE5}"/>
              </a:ext>
            </a:extLst>
          </p:cNvPr>
          <p:cNvSpPr/>
          <p:nvPr/>
        </p:nvSpPr>
        <p:spPr>
          <a:xfrm rot="18747284">
            <a:off x="4160419" y="3831773"/>
            <a:ext cx="539284" cy="926947"/>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Pil: nedåt 12">
            <a:extLst>
              <a:ext uri="{FF2B5EF4-FFF2-40B4-BE49-F238E27FC236}">
                <a16:creationId xmlns:a16="http://schemas.microsoft.com/office/drawing/2014/main" id="{95918813-9121-430D-B6EA-CBEF3B0FDDEC}"/>
              </a:ext>
            </a:extLst>
          </p:cNvPr>
          <p:cNvSpPr/>
          <p:nvPr/>
        </p:nvSpPr>
        <p:spPr>
          <a:xfrm rot="2991120">
            <a:off x="7229952" y="4022026"/>
            <a:ext cx="534325" cy="926947"/>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Pil: vänster-höger 2">
            <a:extLst>
              <a:ext uri="{FF2B5EF4-FFF2-40B4-BE49-F238E27FC236}">
                <a16:creationId xmlns:a16="http://schemas.microsoft.com/office/drawing/2014/main" id="{1FD26768-34DB-4279-9A9F-BD66AD100914}"/>
              </a:ext>
            </a:extLst>
          </p:cNvPr>
          <p:cNvSpPr/>
          <p:nvPr/>
        </p:nvSpPr>
        <p:spPr>
          <a:xfrm>
            <a:off x="4904015" y="3186684"/>
            <a:ext cx="1752747"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0D185922-3498-45B4-B416-D9FAC8A4176D}"/>
              </a:ext>
            </a:extLst>
          </p:cNvPr>
          <p:cNvSpPr/>
          <p:nvPr/>
        </p:nvSpPr>
        <p:spPr>
          <a:xfrm>
            <a:off x="7130716" y="2743304"/>
            <a:ext cx="2550695" cy="1299359"/>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dirty="0">
                <a:solidFill>
                  <a:schemeClr val="tx1"/>
                </a:solidFill>
              </a:rPr>
              <a:t>Samtal med barnet om stöd</a:t>
            </a:r>
          </a:p>
        </p:txBody>
      </p:sp>
      <p:sp>
        <p:nvSpPr>
          <p:cNvPr id="15" name="Pil: nedåt 14">
            <a:extLst>
              <a:ext uri="{FF2B5EF4-FFF2-40B4-BE49-F238E27FC236}">
                <a16:creationId xmlns:a16="http://schemas.microsoft.com/office/drawing/2014/main" id="{A9245F6D-85EE-407F-BDB0-E61CD78575B5}"/>
              </a:ext>
            </a:extLst>
          </p:cNvPr>
          <p:cNvSpPr/>
          <p:nvPr/>
        </p:nvSpPr>
        <p:spPr>
          <a:xfrm rot="19432385">
            <a:off x="6984461" y="1931731"/>
            <a:ext cx="507024" cy="926947"/>
          </a:xfrm>
          <a:prstGeom prst="downArrow">
            <a:avLst>
              <a:gd name="adj1" fmla="val 50000"/>
              <a:gd name="adj2" fmla="val 5676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0227010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2C5281-45FE-4BD0-A8DD-A771EE61D826}"/>
              </a:ext>
            </a:extLst>
          </p:cNvPr>
          <p:cNvSpPr>
            <a:spLocks noGrp="1"/>
          </p:cNvSpPr>
          <p:nvPr>
            <p:ph type="title"/>
          </p:nvPr>
        </p:nvSpPr>
        <p:spPr/>
        <p:txBody>
          <a:bodyPr/>
          <a:lstStyle/>
          <a:p>
            <a:endParaRPr lang="sv-SE"/>
          </a:p>
        </p:txBody>
      </p:sp>
      <p:pic>
        <p:nvPicPr>
          <p:cNvPr id="6" name="Platshållare för innehåll 5">
            <a:extLst>
              <a:ext uri="{FF2B5EF4-FFF2-40B4-BE49-F238E27FC236}">
                <a16:creationId xmlns:a16="http://schemas.microsoft.com/office/drawing/2014/main" id="{620E490C-5FC4-493E-B678-DA4F15408FCD}"/>
              </a:ext>
            </a:extLst>
          </p:cNvPr>
          <p:cNvPicPr>
            <a:picLocks noGrp="1" noChangeAspect="1"/>
          </p:cNvPicPr>
          <p:nvPr>
            <p:ph idx="1"/>
          </p:nvPr>
        </p:nvPicPr>
        <p:blipFill>
          <a:blip r:embed="rId2"/>
          <a:stretch>
            <a:fillRect/>
          </a:stretch>
        </p:blipFill>
        <p:spPr>
          <a:xfrm>
            <a:off x="2666543" y="476672"/>
            <a:ext cx="7876623" cy="5568528"/>
          </a:xfrm>
        </p:spPr>
      </p:pic>
      <p:sp>
        <p:nvSpPr>
          <p:cNvPr id="4" name="Platshållare för bildnummer 3">
            <a:extLst>
              <a:ext uri="{FF2B5EF4-FFF2-40B4-BE49-F238E27FC236}">
                <a16:creationId xmlns:a16="http://schemas.microsoft.com/office/drawing/2014/main" id="{C3830ACD-FBAB-4258-BE52-C4E19B3E1DA9}"/>
              </a:ext>
            </a:extLst>
          </p:cNvPr>
          <p:cNvSpPr>
            <a:spLocks noGrp="1"/>
          </p:cNvSpPr>
          <p:nvPr>
            <p:ph type="sldNum" sz="quarter" idx="12"/>
          </p:nvPr>
        </p:nvSpPr>
        <p:spPr/>
        <p:txBody>
          <a:bodyPr/>
          <a:lstStyle/>
          <a:p>
            <a:endParaRPr lang="sv-SE" dirty="0"/>
          </a:p>
        </p:txBody>
      </p:sp>
    </p:spTree>
    <p:extLst>
      <p:ext uri="{BB962C8B-B14F-4D97-AF65-F5344CB8AC3E}">
        <p14:creationId xmlns:p14="http://schemas.microsoft.com/office/powerpoint/2010/main" val="3110415847"/>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599A48-C25A-4893-ADAB-0A6C0BD81A94}"/>
              </a:ext>
            </a:extLst>
          </p:cNvPr>
          <p:cNvSpPr>
            <a:spLocks noGrp="1"/>
          </p:cNvSpPr>
          <p:nvPr>
            <p:ph type="title"/>
          </p:nvPr>
        </p:nvSpPr>
        <p:spPr/>
        <p:txBody>
          <a:bodyPr/>
          <a:lstStyle/>
          <a:p>
            <a:endParaRPr lang="sv-SE"/>
          </a:p>
        </p:txBody>
      </p:sp>
      <p:pic>
        <p:nvPicPr>
          <p:cNvPr id="6" name="Platshållare för innehåll 5">
            <a:extLst>
              <a:ext uri="{FF2B5EF4-FFF2-40B4-BE49-F238E27FC236}">
                <a16:creationId xmlns:a16="http://schemas.microsoft.com/office/drawing/2014/main" id="{20E52886-46BF-4E38-B284-863EBB564EC5}"/>
              </a:ext>
            </a:extLst>
          </p:cNvPr>
          <p:cNvPicPr>
            <a:picLocks noGrp="1" noChangeAspect="1"/>
          </p:cNvPicPr>
          <p:nvPr>
            <p:ph idx="1"/>
          </p:nvPr>
        </p:nvPicPr>
        <p:blipFill>
          <a:blip r:embed="rId2"/>
          <a:stretch>
            <a:fillRect/>
          </a:stretch>
        </p:blipFill>
        <p:spPr>
          <a:xfrm>
            <a:off x="2904748" y="476672"/>
            <a:ext cx="7637507" cy="5400600"/>
          </a:xfrm>
        </p:spPr>
      </p:pic>
      <p:sp>
        <p:nvSpPr>
          <p:cNvPr id="4" name="Platshållare för bildnummer 3">
            <a:extLst>
              <a:ext uri="{FF2B5EF4-FFF2-40B4-BE49-F238E27FC236}">
                <a16:creationId xmlns:a16="http://schemas.microsoft.com/office/drawing/2014/main" id="{4F45D2BA-90D6-444C-BC0B-203E2BC17B96}"/>
              </a:ext>
            </a:extLst>
          </p:cNvPr>
          <p:cNvSpPr>
            <a:spLocks noGrp="1"/>
          </p:cNvSpPr>
          <p:nvPr>
            <p:ph type="sldNum" sz="quarter" idx="12"/>
          </p:nvPr>
        </p:nvSpPr>
        <p:spPr/>
        <p:txBody>
          <a:bodyPr/>
          <a:lstStyle/>
          <a:p>
            <a:endParaRPr lang="sv-SE" dirty="0"/>
          </a:p>
        </p:txBody>
      </p:sp>
    </p:spTree>
    <p:extLst>
      <p:ext uri="{BB962C8B-B14F-4D97-AF65-F5344CB8AC3E}">
        <p14:creationId xmlns:p14="http://schemas.microsoft.com/office/powerpoint/2010/main" val="3070566063"/>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4A64A6-2AE8-43EA-BE59-407250B9EEFB}"/>
              </a:ext>
            </a:extLst>
          </p:cNvPr>
          <p:cNvSpPr>
            <a:spLocks noGrp="1"/>
          </p:cNvSpPr>
          <p:nvPr>
            <p:ph type="title"/>
          </p:nvPr>
        </p:nvSpPr>
        <p:spPr/>
        <p:txBody>
          <a:bodyPr>
            <a:normAutofit/>
          </a:bodyPr>
          <a:lstStyle/>
          <a:p>
            <a:r>
              <a:rPr lang="sv-SE" sz="2000" dirty="0"/>
              <a:t>Skapa skyddsnät</a:t>
            </a:r>
          </a:p>
        </p:txBody>
      </p:sp>
      <p:graphicFrame>
        <p:nvGraphicFramePr>
          <p:cNvPr id="5" name="Platshållare för innehåll 4">
            <a:extLst>
              <a:ext uri="{FF2B5EF4-FFF2-40B4-BE49-F238E27FC236}">
                <a16:creationId xmlns:a16="http://schemas.microsoft.com/office/drawing/2014/main" id="{8D644E4E-3B94-4A05-B341-5390A80409A5}"/>
              </a:ext>
            </a:extLst>
          </p:cNvPr>
          <p:cNvGraphicFramePr>
            <a:graphicFrameLocks noGrp="1"/>
          </p:cNvGraphicFramePr>
          <p:nvPr>
            <p:ph idx="1"/>
            <p:extLst/>
          </p:nvPr>
        </p:nvGraphicFramePr>
        <p:xfrm>
          <a:off x="720725" y="1524000"/>
          <a:ext cx="108616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867867"/>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E8804-3DCE-4CE6-9245-1DF9D6EF8897}"/>
              </a:ext>
            </a:extLst>
          </p:cNvPr>
          <p:cNvSpPr>
            <a:spLocks noGrp="1"/>
          </p:cNvSpPr>
          <p:nvPr>
            <p:ph type="title"/>
          </p:nvPr>
        </p:nvSpPr>
        <p:spPr/>
        <p:txBody>
          <a:bodyPr/>
          <a:lstStyle/>
          <a:p>
            <a:r>
              <a:rPr lang="sv-SE" dirty="0"/>
              <a:t>Teoretiska byggstenar </a:t>
            </a:r>
          </a:p>
        </p:txBody>
      </p:sp>
      <p:sp>
        <p:nvSpPr>
          <p:cNvPr id="3" name="Platshållare för innehåll 2">
            <a:extLst>
              <a:ext uri="{FF2B5EF4-FFF2-40B4-BE49-F238E27FC236}">
                <a16:creationId xmlns:a16="http://schemas.microsoft.com/office/drawing/2014/main" id="{3C91CB16-80A5-437D-9CD2-B8D32443B1C2}"/>
              </a:ext>
            </a:extLst>
          </p:cNvPr>
          <p:cNvSpPr>
            <a:spLocks noGrp="1"/>
          </p:cNvSpPr>
          <p:nvPr>
            <p:ph idx="1"/>
          </p:nvPr>
        </p:nvSpPr>
        <p:spPr/>
        <p:txBody>
          <a:bodyPr/>
          <a:lstStyle/>
          <a:p>
            <a:endParaRPr lang="sv-SE" dirty="0"/>
          </a:p>
          <a:p>
            <a:pPr>
              <a:buFont typeface="Arial" panose="020B0604020202020204" pitchFamily="34" charset="0"/>
              <a:buChar char="•"/>
            </a:pPr>
            <a:r>
              <a:rPr lang="sv-SE" dirty="0" err="1"/>
              <a:t>Empowerment</a:t>
            </a:r>
            <a:r>
              <a:rPr lang="sv-SE" dirty="0"/>
              <a:t> </a:t>
            </a:r>
          </a:p>
          <a:p>
            <a:pPr>
              <a:buFont typeface="Arial" panose="020B0604020202020204" pitchFamily="34" charset="0"/>
              <a:buChar char="•"/>
            </a:pPr>
            <a:endParaRPr lang="sv-SE" dirty="0"/>
          </a:p>
          <a:p>
            <a:pPr>
              <a:buFont typeface="Arial" panose="020B0604020202020204" pitchFamily="34" charset="0"/>
              <a:buChar char="•"/>
            </a:pPr>
            <a:r>
              <a:rPr lang="sv-SE" dirty="0"/>
              <a:t>KASAM</a:t>
            </a:r>
          </a:p>
          <a:p>
            <a:pPr>
              <a:buFont typeface="Arial" panose="020B0604020202020204" pitchFamily="34" charset="0"/>
              <a:buChar char="•"/>
            </a:pPr>
            <a:endParaRPr lang="sv-SE" dirty="0"/>
          </a:p>
          <a:p>
            <a:pPr>
              <a:buFont typeface="Arial" panose="020B0604020202020204" pitchFamily="34" charset="0"/>
              <a:buChar char="•"/>
            </a:pPr>
            <a:r>
              <a:rPr lang="sv-SE" dirty="0" err="1"/>
              <a:t>Resiliens</a:t>
            </a:r>
            <a:r>
              <a:rPr lang="sv-SE" dirty="0"/>
              <a:t>, </a:t>
            </a:r>
            <a:r>
              <a:rPr lang="sv-SE" dirty="0" err="1"/>
              <a:t>coping</a:t>
            </a:r>
            <a:endParaRPr lang="sv-SE" dirty="0"/>
          </a:p>
          <a:p>
            <a:pPr indent="0"/>
            <a:endParaRPr lang="sv-SE" dirty="0"/>
          </a:p>
          <a:p>
            <a:pPr>
              <a:buFont typeface="Arial" panose="020B0604020202020204" pitchFamily="34" charset="0"/>
              <a:buChar char="•"/>
            </a:pPr>
            <a:r>
              <a:rPr lang="sv-SE" dirty="0"/>
              <a:t>Kunskap om risk- och skyddsfaktorer samt förebyggande arbete</a:t>
            </a:r>
          </a:p>
        </p:txBody>
      </p:sp>
      <p:sp>
        <p:nvSpPr>
          <p:cNvPr id="4" name="Platshållare för bildnummer 3">
            <a:extLst>
              <a:ext uri="{FF2B5EF4-FFF2-40B4-BE49-F238E27FC236}">
                <a16:creationId xmlns:a16="http://schemas.microsoft.com/office/drawing/2014/main" id="{559B4650-BED5-4FEF-9216-7C54FF9C5F3E}"/>
              </a:ext>
            </a:extLst>
          </p:cNvPr>
          <p:cNvSpPr>
            <a:spLocks noGrp="1"/>
          </p:cNvSpPr>
          <p:nvPr>
            <p:ph type="sldNum" sz="quarter" idx="12"/>
          </p:nvPr>
        </p:nvSpPr>
        <p:spPr/>
        <p:txBody>
          <a:bodyPr/>
          <a:lstStyle/>
          <a:p>
            <a:endParaRPr lang="sv-SE" dirty="0"/>
          </a:p>
        </p:txBody>
      </p:sp>
    </p:spTree>
    <p:extLst>
      <p:ext uri="{BB962C8B-B14F-4D97-AF65-F5344CB8AC3E}">
        <p14:creationId xmlns:p14="http://schemas.microsoft.com/office/powerpoint/2010/main" val="3725475098"/>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43F66ED-C82B-4744-800F-DADC914E00F1}"/>
              </a:ext>
            </a:extLst>
          </p:cNvPr>
          <p:cNvSpPr>
            <a:spLocks noGrp="1"/>
          </p:cNvSpPr>
          <p:nvPr>
            <p:ph type="title"/>
          </p:nvPr>
        </p:nvSpPr>
        <p:spPr>
          <a:xfrm>
            <a:off x="415201" y="493986"/>
            <a:ext cx="5376000" cy="914400"/>
          </a:xfrm>
        </p:spPr>
        <p:txBody>
          <a:bodyPr>
            <a:normAutofit/>
          </a:bodyPr>
          <a:lstStyle/>
          <a:p>
            <a:r>
              <a:rPr lang="sv-SE" sz="2800" dirty="0">
                <a:solidFill>
                  <a:srgbClr val="FF0000"/>
                </a:solidFill>
                <a:latin typeface="Verdana"/>
              </a:rPr>
              <a:t>   Risk och skyddsfaktorer</a:t>
            </a:r>
          </a:p>
        </p:txBody>
      </p:sp>
      <p:sp>
        <p:nvSpPr>
          <p:cNvPr id="6" name="Platshållare för innehåll 5">
            <a:extLst>
              <a:ext uri="{FF2B5EF4-FFF2-40B4-BE49-F238E27FC236}">
                <a16:creationId xmlns:a16="http://schemas.microsoft.com/office/drawing/2014/main" id="{7DCEE92F-D747-4C2D-AE4F-8A3A327498DB}"/>
              </a:ext>
            </a:extLst>
          </p:cNvPr>
          <p:cNvSpPr>
            <a:spLocks noGrp="1"/>
          </p:cNvSpPr>
          <p:nvPr>
            <p:ph idx="1"/>
          </p:nvPr>
        </p:nvSpPr>
        <p:spPr/>
        <p:txBody>
          <a:bodyPr>
            <a:normAutofit fontScale="92500"/>
          </a:bodyPr>
          <a:lstStyle/>
          <a:p>
            <a:r>
              <a:rPr lang="sv-SE" sz="2400" dirty="0">
                <a:latin typeface="Georgia"/>
              </a:rPr>
              <a:t>Att ha en känsla av kontroll över sitt liv</a:t>
            </a:r>
          </a:p>
          <a:p>
            <a:pPr marL="0" indent="0">
              <a:buNone/>
            </a:pPr>
            <a:endParaRPr lang="sv-SE" sz="2400" dirty="0">
              <a:latin typeface="Georgia"/>
            </a:endParaRPr>
          </a:p>
          <a:p>
            <a:r>
              <a:rPr lang="sv-SE" sz="2400" dirty="0">
                <a:latin typeface="Georgia"/>
              </a:rPr>
              <a:t>Barnet upplever sig bli behandlat med förståelse och respekt</a:t>
            </a:r>
          </a:p>
          <a:p>
            <a:pPr marL="0" indent="0">
              <a:buNone/>
            </a:pPr>
            <a:endParaRPr lang="sv-SE" sz="2400" dirty="0">
              <a:latin typeface="Georgia"/>
            </a:endParaRPr>
          </a:p>
          <a:p>
            <a:r>
              <a:rPr lang="sv-SE" sz="2400" dirty="0">
                <a:latin typeface="Georgia"/>
              </a:rPr>
              <a:t>Stödjande relationer till minst en person</a:t>
            </a:r>
          </a:p>
          <a:p>
            <a:pPr marL="0" indent="0">
              <a:buNone/>
            </a:pPr>
            <a:endParaRPr lang="sv-SE" sz="2400" dirty="0">
              <a:latin typeface="Georgia"/>
            </a:endParaRPr>
          </a:p>
          <a:p>
            <a:r>
              <a:rPr lang="sv-SE" sz="2400" dirty="0">
                <a:latin typeface="Georgia"/>
              </a:rPr>
              <a:t>Att klara av studier</a:t>
            </a:r>
          </a:p>
          <a:p>
            <a:pPr marL="0" indent="0">
              <a:buNone/>
            </a:pPr>
            <a:endParaRPr lang="sv-SE" sz="2400" dirty="0">
              <a:latin typeface="Georgia"/>
            </a:endParaRPr>
          </a:p>
          <a:p>
            <a:r>
              <a:rPr lang="sv-SE" sz="2400" dirty="0">
                <a:latin typeface="Georgia"/>
              </a:rPr>
              <a:t>Att inte känna skuld för föräldrarnas problem eller sjukdom</a:t>
            </a:r>
          </a:p>
          <a:p>
            <a:pPr marL="0" indent="0">
              <a:buNone/>
            </a:pPr>
            <a:endParaRPr lang="sv-SE" sz="2400" dirty="0">
              <a:latin typeface="Georgia"/>
            </a:endParaRPr>
          </a:p>
          <a:p>
            <a:pPr marL="0" indent="0">
              <a:buNone/>
            </a:pPr>
            <a:endParaRPr lang="sv-SE" sz="2400" dirty="0">
              <a:latin typeface="Georgia"/>
            </a:endParaRPr>
          </a:p>
          <a:p>
            <a:endParaRPr lang="sv-SE" sz="2400" dirty="0">
              <a:latin typeface="Georgia"/>
            </a:endParaRPr>
          </a:p>
          <a:p>
            <a:endParaRPr lang="sv-SE" dirty="0"/>
          </a:p>
          <a:p>
            <a:endParaRPr lang="sv-SE" dirty="0"/>
          </a:p>
        </p:txBody>
      </p:sp>
      <p:pic>
        <p:nvPicPr>
          <p:cNvPr id="9" name="Platshållare för bild 8">
            <a:extLst>
              <a:ext uri="{FF2B5EF4-FFF2-40B4-BE49-F238E27FC236}">
                <a16:creationId xmlns:a16="http://schemas.microsoft.com/office/drawing/2014/main" id="{5F7B2AC9-056B-4AE7-8B5F-AE90A1B61D29}"/>
              </a:ext>
            </a:extLst>
          </p:cNvPr>
          <p:cNvPicPr>
            <a:picLocks noGrp="1" noChangeAspect="1"/>
          </p:cNvPicPr>
          <p:nvPr>
            <p:ph type="pic" sz="quarter" idx="11"/>
          </p:nvPr>
        </p:nvPicPr>
        <p:blipFill>
          <a:blip r:embed="rId3"/>
          <a:srcRect l="15953" r="15953"/>
          <a:stretch>
            <a:fillRect/>
          </a:stretch>
        </p:blipFill>
        <p:spPr/>
      </p:pic>
    </p:spTree>
    <p:extLst>
      <p:ext uri="{BB962C8B-B14F-4D97-AF65-F5344CB8AC3E}">
        <p14:creationId xmlns:p14="http://schemas.microsoft.com/office/powerpoint/2010/main" val="3898527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3DBD8C-C58F-4674-ADAA-3FFD5B01D8C1}"/>
              </a:ext>
            </a:extLst>
          </p:cNvPr>
          <p:cNvSpPr>
            <a:spLocks noGrp="1"/>
          </p:cNvSpPr>
          <p:nvPr>
            <p:ph type="title"/>
          </p:nvPr>
        </p:nvSpPr>
        <p:spPr/>
        <p:txBody>
          <a:bodyPr/>
          <a:lstStyle/>
          <a:p>
            <a:r>
              <a:rPr lang="sv-SE" dirty="0"/>
              <a:t>Utvärdering av Maria Eriksson, professor i socialt arbete</a:t>
            </a:r>
          </a:p>
        </p:txBody>
      </p:sp>
      <p:sp>
        <p:nvSpPr>
          <p:cNvPr id="3" name="Platshållare för innehåll 2">
            <a:extLst>
              <a:ext uri="{FF2B5EF4-FFF2-40B4-BE49-F238E27FC236}">
                <a16:creationId xmlns:a16="http://schemas.microsoft.com/office/drawing/2014/main" id="{4E83B1B9-327C-4E76-BEE7-D98915729288}"/>
              </a:ext>
            </a:extLst>
          </p:cNvPr>
          <p:cNvSpPr>
            <a:spLocks noGrp="1"/>
          </p:cNvSpPr>
          <p:nvPr>
            <p:ph idx="1"/>
          </p:nvPr>
        </p:nvSpPr>
        <p:spPr/>
        <p:txBody>
          <a:bodyPr/>
          <a:lstStyle/>
          <a:p>
            <a:endParaRPr lang="sv-SE" dirty="0"/>
          </a:p>
          <a:p>
            <a:endParaRPr lang="sv-SE" dirty="0"/>
          </a:p>
          <a:p>
            <a:r>
              <a:rPr lang="sv-SE" dirty="0"/>
              <a:t>1. Eriksson, M. Rapport till Barnhuset (2014) </a:t>
            </a:r>
            <a:r>
              <a:rPr lang="sv-SE" i="1" dirty="0"/>
              <a:t>Barns rätt som anhöriga, BRA: utvärderingen av ett utvecklingsarbete</a:t>
            </a:r>
            <a:endParaRPr lang="sv-SE" dirty="0"/>
          </a:p>
          <a:p>
            <a:endParaRPr lang="sv-SE" dirty="0"/>
          </a:p>
          <a:p>
            <a:endParaRPr lang="sv-SE" dirty="0"/>
          </a:p>
          <a:p>
            <a:r>
              <a:rPr lang="sv-SE" i="1" dirty="0"/>
              <a:t>2. Användningen av BRA – Barns Rätt som Anhöriga </a:t>
            </a:r>
            <a:r>
              <a:rPr lang="sv-SE" dirty="0"/>
              <a:t>(2018)</a:t>
            </a:r>
          </a:p>
        </p:txBody>
      </p:sp>
      <p:sp>
        <p:nvSpPr>
          <p:cNvPr id="4" name="Platshållare för bildnummer 3">
            <a:extLst>
              <a:ext uri="{FF2B5EF4-FFF2-40B4-BE49-F238E27FC236}">
                <a16:creationId xmlns:a16="http://schemas.microsoft.com/office/drawing/2014/main" id="{F3ECACEB-4451-4851-8D8F-8CEE4AF4D146}"/>
              </a:ext>
            </a:extLst>
          </p:cNvPr>
          <p:cNvSpPr>
            <a:spLocks noGrp="1"/>
          </p:cNvSpPr>
          <p:nvPr>
            <p:ph type="sldNum" sz="quarter" idx="12"/>
          </p:nvPr>
        </p:nvSpPr>
        <p:spPr/>
        <p:txBody>
          <a:bodyPr/>
          <a:lstStyle/>
          <a:p>
            <a:endParaRPr lang="sv-SE" dirty="0"/>
          </a:p>
        </p:txBody>
      </p:sp>
    </p:spTree>
    <p:extLst>
      <p:ext uri="{BB962C8B-B14F-4D97-AF65-F5344CB8AC3E}">
        <p14:creationId xmlns:p14="http://schemas.microsoft.com/office/powerpoint/2010/main" val="2483928105"/>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7" name="Platshållare för bildnummer 6"/>
          <p:cNvSpPr>
            <a:spLocks noGrp="1"/>
          </p:cNvSpPr>
          <p:nvPr>
            <p:ph type="sldNum" sz="quarter" idx="12"/>
          </p:nvPr>
        </p:nvSpPr>
        <p:spPr/>
        <p:txBody>
          <a:bodyPr/>
          <a:lstStyle/>
          <a:p>
            <a:r>
              <a:rPr lang="sv-SE" dirty="0"/>
              <a:t>4</a:t>
            </a:r>
          </a:p>
        </p:txBody>
      </p:sp>
      <p:sp>
        <p:nvSpPr>
          <p:cNvPr id="4" name="Platshållare för innehåll 3">
            <a:extLst>
              <a:ext uri="{FF2B5EF4-FFF2-40B4-BE49-F238E27FC236}">
                <a16:creationId xmlns:a16="http://schemas.microsoft.com/office/drawing/2014/main" id="{282F981E-2D74-45D5-A61E-5E8231A2091C}"/>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2967788564"/>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0000" y="609600"/>
            <a:ext cx="10862400" cy="914400"/>
          </a:xfrm>
        </p:spPr>
        <p:txBody>
          <a:bodyPr>
            <a:normAutofit fontScale="90000"/>
          </a:bodyPr>
          <a:lstStyle/>
          <a:p>
            <a:r>
              <a:rPr lang="sv-SE" dirty="0"/>
              <a:t>En känsla av sammanhang – att förstå och hantera sin situation</a:t>
            </a:r>
          </a:p>
        </p:txBody>
      </p:sp>
      <p:sp>
        <p:nvSpPr>
          <p:cNvPr id="3" name="Platshållare för innehåll 2"/>
          <p:cNvSpPr>
            <a:spLocks noGrp="1"/>
          </p:cNvSpPr>
          <p:nvPr>
            <p:ph idx="1"/>
          </p:nvPr>
        </p:nvSpPr>
        <p:spPr>
          <a:xfrm>
            <a:off x="2064000" y="1524000"/>
            <a:ext cx="8146800" cy="4114800"/>
          </a:xfrm>
        </p:spPr>
        <p:txBody>
          <a:bodyPr/>
          <a:lstStyle/>
          <a:p>
            <a:pPr indent="0"/>
            <a:r>
              <a:rPr lang="sv-SE" dirty="0"/>
              <a:t>”Man vet hur man ska hantera situationen, vet varför, varför hon beter sig på det sättet så man inte tror att det är ens eget fel.” </a:t>
            </a:r>
            <a:endParaRPr lang="sv-SE" sz="1800" dirty="0"/>
          </a:p>
          <a:p>
            <a:pPr indent="0"/>
            <a:endParaRPr lang="sv-SE" dirty="0"/>
          </a:p>
          <a:p>
            <a:r>
              <a:rPr lang="sv-SE" sz="1800" i="1" dirty="0"/>
              <a:t>s. 25 f. Barns rätt som </a:t>
            </a:r>
          </a:p>
          <a:p>
            <a:r>
              <a:rPr lang="sv-SE" sz="1800" i="1" dirty="0"/>
              <a:t>anhöriga – en antologi om </a:t>
            </a:r>
          </a:p>
          <a:p>
            <a:r>
              <a:rPr lang="sv-SE" sz="1800" i="1" dirty="0"/>
              <a:t>att göra barn</a:t>
            </a:r>
          </a:p>
          <a:p>
            <a:r>
              <a:rPr lang="sv-SE" sz="1800" i="1" dirty="0"/>
              <a:t>delaktiga</a:t>
            </a:r>
          </a:p>
          <a:p>
            <a:pPr indent="0"/>
            <a:endParaRPr lang="sv-SE" dirty="0"/>
          </a:p>
          <a:p>
            <a:pPr indent="0"/>
            <a:endParaRPr lang="sv-SE" dirty="0"/>
          </a:p>
          <a:p>
            <a:pPr indent="0"/>
            <a:endParaRPr lang="sv-SE" dirty="0"/>
          </a:p>
          <a:p>
            <a:pPr indent="0"/>
            <a:endParaRPr lang="sv-SE" dirty="0"/>
          </a:p>
          <a:p>
            <a:pPr indent="0"/>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pPr indent="0"/>
            <a:endParaRPr lang="sv-SE" dirty="0"/>
          </a:p>
        </p:txBody>
      </p:sp>
      <p:sp>
        <p:nvSpPr>
          <p:cNvPr id="4" name="Platshållare för bildnummer 3"/>
          <p:cNvSpPr>
            <a:spLocks noGrp="1"/>
          </p:cNvSpPr>
          <p:nvPr>
            <p:ph type="sldNum" sz="quarter" idx="12"/>
          </p:nvPr>
        </p:nvSpPr>
        <p:spPr/>
        <p:txBody>
          <a:bodyPr/>
          <a:lstStyle/>
          <a:p>
            <a:endParaRPr lang="sv-SE" dirty="0"/>
          </a:p>
        </p:txBody>
      </p:sp>
      <p:pic>
        <p:nvPicPr>
          <p:cNvPr id="5" name="Bildobjekt 4"/>
          <p:cNvPicPr>
            <a:picLocks noChangeAspect="1"/>
          </p:cNvPicPr>
          <p:nvPr/>
        </p:nvPicPr>
        <p:blipFill>
          <a:blip r:embed="rId3"/>
          <a:stretch>
            <a:fillRect/>
          </a:stretch>
        </p:blipFill>
        <p:spPr>
          <a:xfrm>
            <a:off x="6363910" y="2864732"/>
            <a:ext cx="3976462" cy="2640705"/>
          </a:xfrm>
          <a:prstGeom prst="rect">
            <a:avLst/>
          </a:prstGeom>
        </p:spPr>
      </p:pic>
    </p:spTree>
    <p:extLst>
      <p:ext uri="{BB962C8B-B14F-4D97-AF65-F5344CB8AC3E}">
        <p14:creationId xmlns:p14="http://schemas.microsoft.com/office/powerpoint/2010/main" val="1520173495"/>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C53C7-AA48-4006-804D-2D908AB20B25}"/>
              </a:ext>
            </a:extLst>
          </p:cNvPr>
          <p:cNvSpPr>
            <a:spLocks noGrp="1"/>
          </p:cNvSpPr>
          <p:nvPr>
            <p:ph type="title"/>
          </p:nvPr>
        </p:nvSpPr>
        <p:spPr/>
        <p:txBody>
          <a:bodyPr>
            <a:normAutofit fontScale="90000"/>
          </a:bodyPr>
          <a:lstStyle/>
          <a:p>
            <a:r>
              <a:rPr lang="sv-SE" dirty="0"/>
              <a:t>Att möjliggöra barns delaktighet</a:t>
            </a:r>
            <a:br>
              <a:rPr lang="sv-SE" dirty="0"/>
            </a:br>
            <a:endParaRPr lang="sv-SE" dirty="0"/>
          </a:p>
        </p:txBody>
      </p:sp>
      <p:sp>
        <p:nvSpPr>
          <p:cNvPr id="3" name="Platshållare för innehåll 2">
            <a:extLst>
              <a:ext uri="{FF2B5EF4-FFF2-40B4-BE49-F238E27FC236}">
                <a16:creationId xmlns:a16="http://schemas.microsoft.com/office/drawing/2014/main" id="{507816C8-0A22-463C-9481-778BF09AE822}"/>
              </a:ext>
            </a:extLst>
          </p:cNvPr>
          <p:cNvSpPr>
            <a:spLocks noGrp="1"/>
          </p:cNvSpPr>
          <p:nvPr>
            <p:ph idx="1"/>
          </p:nvPr>
        </p:nvSpPr>
        <p:spPr/>
        <p:txBody>
          <a:bodyPr/>
          <a:lstStyle/>
          <a:p>
            <a:endParaRPr lang="sv-SE" dirty="0"/>
          </a:p>
          <a:p>
            <a:endParaRPr lang="sv-SE" dirty="0"/>
          </a:p>
          <a:p>
            <a:endParaRPr lang="sv-SE" dirty="0"/>
          </a:p>
          <a:p>
            <a:r>
              <a:rPr lang="sv-SE" dirty="0"/>
              <a:t>”Sammantaget visar analysen av de inspelade BRA samtalen att det är möjligt att använda BRA samtal så att samtalen i relativt hög grad styrs av barnen, och att BRA samtal kan fungera väl för att kartlägga barnets situation och ge individuellt anpassad information till anhöriga barn. ”</a:t>
            </a:r>
          </a:p>
          <a:p>
            <a:endParaRPr lang="sv-SE" dirty="0"/>
          </a:p>
          <a:p>
            <a:r>
              <a:rPr lang="sv-SE" sz="1800" dirty="0"/>
              <a:t>   						Eriksson, M. (2018) </a:t>
            </a:r>
            <a:r>
              <a:rPr lang="sv-SE" sz="1800" i="1" dirty="0"/>
              <a:t>Användningen av BRA – Barns Rätt som Anhöriga</a:t>
            </a:r>
            <a:endParaRPr lang="sv-SE" sz="1800" dirty="0"/>
          </a:p>
        </p:txBody>
      </p:sp>
      <p:sp>
        <p:nvSpPr>
          <p:cNvPr id="4" name="Platshållare för bildnummer 3">
            <a:extLst>
              <a:ext uri="{FF2B5EF4-FFF2-40B4-BE49-F238E27FC236}">
                <a16:creationId xmlns:a16="http://schemas.microsoft.com/office/drawing/2014/main" id="{A32C4840-49BF-4EE8-A298-E1EEA3A8AF9B}"/>
              </a:ext>
            </a:extLst>
          </p:cNvPr>
          <p:cNvSpPr>
            <a:spLocks noGrp="1"/>
          </p:cNvSpPr>
          <p:nvPr>
            <p:ph type="sldNum" sz="quarter" idx="12"/>
          </p:nvPr>
        </p:nvSpPr>
        <p:spPr/>
        <p:txBody>
          <a:bodyPr/>
          <a:lstStyle/>
          <a:p>
            <a:endParaRPr lang="sv-SE" dirty="0"/>
          </a:p>
        </p:txBody>
      </p:sp>
    </p:spTree>
    <p:extLst>
      <p:ext uri="{BB962C8B-B14F-4D97-AF65-F5344CB8AC3E}">
        <p14:creationId xmlns:p14="http://schemas.microsoft.com/office/powerpoint/2010/main" val="1404792602"/>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DA0A90-CF26-4ED2-A9B1-AF935171E28B}"/>
              </a:ext>
            </a:extLst>
          </p:cNvPr>
          <p:cNvSpPr>
            <a:spLocks noGrp="1"/>
          </p:cNvSpPr>
          <p:nvPr>
            <p:ph type="title"/>
          </p:nvPr>
        </p:nvSpPr>
        <p:spPr>
          <a:xfrm>
            <a:off x="720000" y="940960"/>
            <a:ext cx="10862400" cy="914400"/>
          </a:xfrm>
        </p:spPr>
        <p:txBody>
          <a:bodyPr/>
          <a:lstStyle/>
          <a:p>
            <a:r>
              <a:rPr lang="sv-SE" dirty="0"/>
              <a:t>En tvådagars utbildning i BRA-samtal</a:t>
            </a:r>
          </a:p>
        </p:txBody>
      </p:sp>
      <p:pic>
        <p:nvPicPr>
          <p:cNvPr id="6" name="Platshållare för innehåll 5">
            <a:extLst>
              <a:ext uri="{FF2B5EF4-FFF2-40B4-BE49-F238E27FC236}">
                <a16:creationId xmlns:a16="http://schemas.microsoft.com/office/drawing/2014/main" id="{7538EC09-F016-453B-8B35-9E9FD427373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3879" y="1855360"/>
            <a:ext cx="3789720" cy="4189840"/>
          </a:xfrm>
        </p:spPr>
      </p:pic>
      <p:pic>
        <p:nvPicPr>
          <p:cNvPr id="8" name="Platshållare för bild 5">
            <a:extLst>
              <a:ext uri="{FF2B5EF4-FFF2-40B4-BE49-F238E27FC236}">
                <a16:creationId xmlns:a16="http://schemas.microsoft.com/office/drawing/2014/main" id="{A5991B4B-7415-4D59-B41A-2C7B4293BE1C}"/>
              </a:ext>
            </a:extLst>
          </p:cNvPr>
          <p:cNvPicPr>
            <a:picLocks noChangeAspect="1"/>
          </p:cNvPicPr>
          <p:nvPr/>
        </p:nvPicPr>
        <p:blipFill>
          <a:blip r:embed="rId4" cstate="print">
            <a:extLst>
              <a:ext uri="{28A0092B-C50C-407E-A947-70E740481C1C}">
                <a14:useLocalDpi xmlns:a14="http://schemas.microsoft.com/office/drawing/2010/main" val="0"/>
              </a:ext>
            </a:extLst>
          </a:blip>
          <a:srcRect t="3827" b="3827"/>
          <a:stretch>
            <a:fillRect/>
          </a:stretch>
        </p:blipFill>
        <p:spPr>
          <a:xfrm>
            <a:off x="1443788" y="2025837"/>
            <a:ext cx="2981023" cy="3891204"/>
          </a:xfrm>
          <a:prstGeom prst="rect">
            <a:avLst/>
          </a:prstGeom>
        </p:spPr>
      </p:pic>
    </p:spTree>
    <p:extLst>
      <p:ext uri="{BB962C8B-B14F-4D97-AF65-F5344CB8AC3E}">
        <p14:creationId xmlns:p14="http://schemas.microsoft.com/office/powerpoint/2010/main" val="493701389"/>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Läs mer på allmannabarnhuset.se</a:t>
            </a:r>
          </a:p>
        </p:txBody>
      </p:sp>
      <p:sp>
        <p:nvSpPr>
          <p:cNvPr id="3" name="Platshållare för innehåll 2"/>
          <p:cNvSpPr>
            <a:spLocks noGrp="1"/>
          </p:cNvSpPr>
          <p:nvPr>
            <p:ph idx="1"/>
          </p:nvPr>
        </p:nvSpPr>
        <p:spPr/>
        <p:txBody>
          <a:bodyPr/>
          <a:lstStyle/>
          <a:p>
            <a:endParaRPr lang="sv-SE" dirty="0"/>
          </a:p>
          <a:p>
            <a:endParaRPr lang="sv-SE" dirty="0"/>
          </a:p>
          <a:p>
            <a:r>
              <a:rPr lang="sv-SE" dirty="0"/>
              <a:t>Anmäl intresse: info@allmannabarnhuset.se</a:t>
            </a:r>
          </a:p>
          <a:p>
            <a:endParaRPr lang="sv-SE" dirty="0"/>
          </a:p>
          <a:p>
            <a:r>
              <a:rPr lang="sv-SE" dirty="0"/>
              <a:t>Projektledare för BRA-samtal:</a:t>
            </a:r>
          </a:p>
          <a:p>
            <a:endParaRPr lang="sv-SE" dirty="0"/>
          </a:p>
          <a:p>
            <a:r>
              <a:rPr lang="sv-SE" dirty="0"/>
              <a:t>Åsa Lundström Mattsson</a:t>
            </a:r>
          </a:p>
          <a:p>
            <a:endParaRPr lang="sv-SE" dirty="0"/>
          </a:p>
        </p:txBody>
      </p:sp>
    </p:spTree>
    <p:extLst>
      <p:ext uri="{BB962C8B-B14F-4D97-AF65-F5344CB8AC3E}">
        <p14:creationId xmlns:p14="http://schemas.microsoft.com/office/powerpoint/2010/main" val="2675898853"/>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EF738D-CAE8-4DC4-A36E-7E46DAE99695}"/>
              </a:ext>
            </a:extLst>
          </p:cNvPr>
          <p:cNvSpPr>
            <a:spLocks noGrp="1"/>
          </p:cNvSpPr>
          <p:nvPr>
            <p:ph type="title"/>
          </p:nvPr>
        </p:nvSpPr>
        <p:spPr/>
        <p:txBody>
          <a:bodyPr>
            <a:normAutofit fontScale="90000"/>
          </a:bodyPr>
          <a:lstStyle/>
          <a:p>
            <a:r>
              <a:rPr lang="sv-SE" dirty="0"/>
              <a:t>Film </a:t>
            </a:r>
            <a:r>
              <a:rPr lang="sv-SE" dirty="0">
                <a:hlinkClick r:id="rId3"/>
              </a:rPr>
              <a:t>http://www.allmannabarnhuset.se/temaomraden/projekt/bra-barns-ratt-som-anhoriga/</a:t>
            </a:r>
            <a:br>
              <a:rPr lang="sv-SE" dirty="0"/>
            </a:br>
            <a:endParaRPr lang="sv-SE" dirty="0"/>
          </a:p>
        </p:txBody>
      </p:sp>
      <p:pic>
        <p:nvPicPr>
          <p:cNvPr id="10" name="Platshållare för innehåll 9">
            <a:extLst>
              <a:ext uri="{FF2B5EF4-FFF2-40B4-BE49-F238E27FC236}">
                <a16:creationId xmlns:a16="http://schemas.microsoft.com/office/drawing/2014/main" id="{F368AD4F-386F-4158-9418-A60018CE0910}"/>
              </a:ext>
            </a:extLst>
          </p:cNvPr>
          <p:cNvPicPr>
            <a:picLocks noGrp="1" noChangeAspect="1"/>
          </p:cNvPicPr>
          <p:nvPr>
            <p:ph idx="1"/>
          </p:nvPr>
        </p:nvPicPr>
        <p:blipFill>
          <a:blip r:embed="rId4"/>
          <a:stretch>
            <a:fillRect/>
          </a:stretch>
        </p:blipFill>
        <p:spPr>
          <a:xfrm>
            <a:off x="2493962" y="1524000"/>
            <a:ext cx="7315200" cy="4114800"/>
          </a:xfrm>
        </p:spPr>
      </p:pic>
      <p:sp>
        <p:nvSpPr>
          <p:cNvPr id="4" name="Platshållare för bildnummer 3">
            <a:extLst>
              <a:ext uri="{FF2B5EF4-FFF2-40B4-BE49-F238E27FC236}">
                <a16:creationId xmlns:a16="http://schemas.microsoft.com/office/drawing/2014/main" id="{947A5929-8279-4815-AAFF-A0108A8775AC}"/>
              </a:ext>
            </a:extLst>
          </p:cNvPr>
          <p:cNvSpPr>
            <a:spLocks noGrp="1"/>
          </p:cNvSpPr>
          <p:nvPr>
            <p:ph type="sldNum" sz="quarter" idx="12"/>
          </p:nvPr>
        </p:nvSpPr>
        <p:spPr/>
        <p:txBody>
          <a:bodyPr/>
          <a:lstStyle/>
          <a:p>
            <a:endParaRPr lang="sv-SE" dirty="0"/>
          </a:p>
        </p:txBody>
      </p:sp>
    </p:spTree>
    <p:extLst>
      <p:ext uri="{BB962C8B-B14F-4D97-AF65-F5344CB8AC3E}">
        <p14:creationId xmlns:p14="http://schemas.microsoft.com/office/powerpoint/2010/main" val="1684445537"/>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539717" y="762000"/>
            <a:ext cx="8839200" cy="914400"/>
          </a:xfrm>
        </p:spPr>
        <p:txBody>
          <a:bodyPr>
            <a:normAutofit/>
          </a:bodyPr>
          <a:lstStyle/>
          <a:p>
            <a:pPr algn="ctr"/>
            <a:r>
              <a:rPr lang="sv-SE" sz="2000" dirty="0"/>
              <a:t>En skyldighet att beakta barn behov av information och stöd</a:t>
            </a:r>
            <a:br>
              <a:rPr lang="sv-SE" sz="2000" dirty="0"/>
            </a:br>
            <a:endParaRPr lang="sv-SE" sz="2000" dirty="0"/>
          </a:p>
        </p:txBody>
      </p:sp>
      <p:sp>
        <p:nvSpPr>
          <p:cNvPr id="6" name="Platshållare för innehåll 5"/>
          <p:cNvSpPr>
            <a:spLocks noGrp="1"/>
          </p:cNvSpPr>
          <p:nvPr>
            <p:ph idx="1"/>
          </p:nvPr>
        </p:nvSpPr>
        <p:spPr/>
        <p:txBody>
          <a:bodyPr/>
          <a:lstStyle/>
          <a:p>
            <a:pPr marL="114300" indent="0"/>
            <a:r>
              <a:rPr lang="sv-SE" dirty="0"/>
              <a:t> </a:t>
            </a:r>
          </a:p>
          <a:p>
            <a:pPr marL="114300" indent="0"/>
            <a:endParaRPr lang="sv-SE" dirty="0"/>
          </a:p>
          <a:p>
            <a:pPr marL="114300" indent="0" algn="ctr"/>
            <a:r>
              <a:rPr lang="sv-SE" sz="3600" dirty="0"/>
              <a:t>2010</a:t>
            </a:r>
          </a:p>
          <a:p>
            <a:pPr marL="114300" indent="0" algn="ctr"/>
            <a:endParaRPr lang="sv-SE" sz="3600" dirty="0"/>
          </a:p>
          <a:p>
            <a:pPr marL="114300" indent="0" algn="ctr"/>
            <a:r>
              <a:rPr lang="sv-SE" sz="3600" dirty="0"/>
              <a:t>hälso- och sjukvårdslagen 5 kap 7 §</a:t>
            </a:r>
          </a:p>
          <a:p>
            <a:pPr marL="114300" indent="0" algn="ctr"/>
            <a:endParaRPr lang="sv-SE" sz="3600" dirty="0"/>
          </a:p>
          <a:p>
            <a:pPr marL="114300" indent="0" algn="ctr"/>
            <a:endParaRPr lang="sv-SE" sz="3600" dirty="0"/>
          </a:p>
          <a:p>
            <a:pPr marL="114300" indent="0" algn="ctr"/>
            <a:endParaRPr lang="sv-SE" sz="3600" dirty="0"/>
          </a:p>
          <a:p>
            <a:pPr marL="114300" indent="0" algn="ctr"/>
            <a:endParaRPr lang="sv-SE" sz="3600" dirty="0"/>
          </a:p>
          <a:p>
            <a:pPr marL="114300" indent="0" algn="ctr"/>
            <a:endParaRPr lang="sv-SE" sz="3600" dirty="0"/>
          </a:p>
          <a:p>
            <a:pPr marL="114300" indent="0" algn="ctr"/>
            <a:endParaRPr lang="sv-SE" sz="3600" dirty="0"/>
          </a:p>
          <a:p>
            <a:pPr marL="114300" indent="0" algn="ctr"/>
            <a:endParaRPr lang="sv-SE" sz="3600" dirty="0"/>
          </a:p>
          <a:p>
            <a:pPr marL="114300" indent="0" algn="ctr"/>
            <a:endParaRPr lang="sv-SE" sz="3600" dirty="0"/>
          </a:p>
          <a:p>
            <a:pPr marL="114300" indent="0" algn="ctr"/>
            <a:endParaRPr lang="sv-SE" sz="3600" dirty="0"/>
          </a:p>
          <a:p>
            <a:pPr marL="114300" indent="0" algn="ctr"/>
            <a:endParaRPr lang="sv-SE" sz="3200" dirty="0"/>
          </a:p>
          <a:p>
            <a:pPr marL="114300" indent="0" algn="ctr"/>
            <a:r>
              <a:rPr lang="sv-SE" sz="3200" dirty="0"/>
              <a:t>										</a:t>
            </a:r>
          </a:p>
        </p:txBody>
      </p:sp>
      <p:pic>
        <p:nvPicPr>
          <p:cNvPr id="4" name="Bild 3" descr="Stjärnskott">
            <a:extLst>
              <a:ext uri="{FF2B5EF4-FFF2-40B4-BE49-F238E27FC236}">
                <a16:creationId xmlns:a16="http://schemas.microsoft.com/office/drawing/2014/main" id="{0D426EDB-83A1-4D2D-B8EB-6B85F06D5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6432" y="3429000"/>
            <a:ext cx="1780674" cy="1780674"/>
          </a:xfrm>
          <a:prstGeom prst="rect">
            <a:avLst/>
          </a:prstGeom>
        </p:spPr>
      </p:pic>
    </p:spTree>
    <p:extLst>
      <p:ext uri="{BB962C8B-B14F-4D97-AF65-F5344CB8AC3E}">
        <p14:creationId xmlns:p14="http://schemas.microsoft.com/office/powerpoint/2010/main" val="2472723604"/>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dirty="0"/>
              <a:t>Socialtjänstlagen och barnkonventionen</a:t>
            </a:r>
          </a:p>
        </p:txBody>
      </p:sp>
      <p:sp>
        <p:nvSpPr>
          <p:cNvPr id="5" name="Platshållare för innehåll 4"/>
          <p:cNvSpPr>
            <a:spLocks noGrp="1"/>
          </p:cNvSpPr>
          <p:nvPr>
            <p:ph idx="1"/>
          </p:nvPr>
        </p:nvSpPr>
        <p:spPr>
          <a:xfrm>
            <a:off x="2064000" y="1524000"/>
            <a:ext cx="5040112" cy="4281264"/>
          </a:xfrm>
        </p:spPr>
        <p:txBody>
          <a:bodyPr/>
          <a:lstStyle/>
          <a:p>
            <a:pPr indent="-342900"/>
            <a:endParaRPr lang="sv-SE" dirty="0"/>
          </a:p>
          <a:p>
            <a:pPr indent="-342900"/>
            <a:r>
              <a:rPr lang="sv-SE" dirty="0"/>
              <a:t>Socialtjänstlagen - Barns rätt till förebyggande insatser och skydd i utsatta situationer (5 kap. 1 § och 11 kap. 1 § </a:t>
            </a:r>
            <a:r>
              <a:rPr lang="sv-SE" dirty="0" err="1"/>
              <a:t>SoL</a:t>
            </a:r>
            <a:r>
              <a:rPr lang="sv-SE" dirty="0"/>
              <a:t>).</a:t>
            </a:r>
          </a:p>
          <a:p>
            <a:pPr indent="-342900"/>
            <a:endParaRPr lang="sv-SE" dirty="0"/>
          </a:p>
          <a:p>
            <a:pPr indent="-342900"/>
            <a:r>
              <a:rPr lang="sv-SE" dirty="0"/>
              <a:t>FN:s konvention om barnets rättigheter, barnkonventionen, med</a:t>
            </a:r>
          </a:p>
          <a:p>
            <a:pPr indent="-342900"/>
            <a:r>
              <a:rPr lang="sv-SE" dirty="0"/>
              <a:t>särskild betoning på artikel 2, 3, 6, 12, 19, 24, 28 och 31.</a:t>
            </a:r>
          </a:p>
          <a:p>
            <a:pPr indent="-342900"/>
            <a:endParaRPr lang="sv-SE" dirty="0"/>
          </a:p>
          <a:p>
            <a:pPr indent="-342900"/>
            <a:endParaRPr lang="sv-SE" dirty="0"/>
          </a:p>
          <a:p>
            <a:pPr indent="0">
              <a:lnSpc>
                <a:spcPct val="100000"/>
              </a:lnSpc>
            </a:pPr>
            <a:endParaRPr lang="sv-SE" dirty="0"/>
          </a:p>
        </p:txBody>
      </p:sp>
      <p:pic>
        <p:nvPicPr>
          <p:cNvPr id="1028" name="Picture 4" descr="C:\Program Files (x86)\Microsoft Office\MEDIA\CAGCAT10\j030084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70" y="2996952"/>
            <a:ext cx="2222687"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72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64000" y="569314"/>
            <a:ext cx="8146800" cy="914400"/>
          </a:xfrm>
        </p:spPr>
        <p:txBody>
          <a:bodyPr/>
          <a:lstStyle/>
          <a:p>
            <a:r>
              <a:rPr lang="sv-SE" dirty="0"/>
              <a:t>Målgrupp </a:t>
            </a:r>
          </a:p>
        </p:txBody>
      </p:sp>
      <p:sp>
        <p:nvSpPr>
          <p:cNvPr id="3" name="Platshållare för innehåll 2"/>
          <p:cNvSpPr>
            <a:spLocks noGrp="1"/>
          </p:cNvSpPr>
          <p:nvPr>
            <p:ph idx="1"/>
          </p:nvPr>
        </p:nvSpPr>
        <p:spPr>
          <a:xfrm>
            <a:off x="2064000" y="1483714"/>
            <a:ext cx="8146800" cy="3786089"/>
          </a:xfrm>
        </p:spPr>
        <p:txBody>
          <a:bodyPr/>
          <a:lstStyle/>
          <a:p>
            <a:endParaRPr lang="sv-SE" dirty="0"/>
          </a:p>
          <a:p>
            <a:pPr>
              <a:buFont typeface="Arial" panose="020B0604020202020204" pitchFamily="34" charset="0"/>
              <a:buChar char="•"/>
            </a:pPr>
            <a:r>
              <a:rPr lang="sv-SE" b="1" dirty="0"/>
              <a:t>Barn</a:t>
            </a:r>
            <a:r>
              <a:rPr lang="sv-SE" dirty="0"/>
              <a:t> 7-18 år som har en</a:t>
            </a:r>
          </a:p>
          <a:p>
            <a:pPr indent="0"/>
            <a:endParaRPr lang="sv-SE" b="1" dirty="0"/>
          </a:p>
          <a:p>
            <a:pPr>
              <a:buFont typeface="Arial" panose="020B0604020202020204" pitchFamily="34" charset="0"/>
              <a:buChar char="•"/>
            </a:pPr>
            <a:r>
              <a:rPr lang="sv-SE" b="1" dirty="0"/>
              <a:t>Förälder</a:t>
            </a:r>
            <a:r>
              <a:rPr lang="sv-SE" dirty="0"/>
              <a:t>/vårdnadshavare/</a:t>
            </a:r>
          </a:p>
          <a:p>
            <a:pPr indent="0"/>
            <a:r>
              <a:rPr lang="sv-SE" dirty="0"/>
              <a:t>	 eller annan vuxen som de bor med</a:t>
            </a:r>
          </a:p>
          <a:p>
            <a:pPr indent="0"/>
            <a:endParaRPr lang="sv-SE" b="1" dirty="0"/>
          </a:p>
          <a:p>
            <a:pPr>
              <a:buFont typeface="Arial" panose="020B0604020202020204" pitchFamily="34" charset="0"/>
              <a:buChar char="•"/>
            </a:pPr>
            <a:r>
              <a:rPr lang="sv-SE" b="1" dirty="0"/>
              <a:t>Sjukdom</a:t>
            </a:r>
            <a:r>
              <a:rPr lang="sv-SE" dirty="0"/>
              <a:t>/fysisk el psykisk,</a:t>
            </a:r>
          </a:p>
          <a:p>
            <a:pPr indent="0"/>
            <a:r>
              <a:rPr lang="sv-SE" dirty="0"/>
              <a:t>missbruk &amp; beroende, skada eller </a:t>
            </a:r>
          </a:p>
          <a:p>
            <a:pPr indent="0"/>
            <a:r>
              <a:rPr lang="sv-SE" dirty="0"/>
              <a:t>Psykisk/kognitiv funktionsnedsättning. Det gäller även när en förälder avlider.</a:t>
            </a:r>
          </a:p>
          <a:p>
            <a:pPr indent="0"/>
            <a:endParaRPr lang="sv-SE" dirty="0"/>
          </a:p>
          <a:p>
            <a:pPr indent="0"/>
            <a:r>
              <a:rPr lang="sv-SE" dirty="0"/>
              <a:t>				</a:t>
            </a:r>
          </a:p>
          <a:p>
            <a:pPr>
              <a:buFont typeface="Arial" panose="020B0604020202020204" pitchFamily="34" charset="0"/>
              <a:buChar char="•"/>
            </a:pPr>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p:txBody>
      </p:sp>
      <p:pic>
        <p:nvPicPr>
          <p:cNvPr id="6" name="Bildobjekt 5">
            <a:extLst>
              <a:ext uri="{FF2B5EF4-FFF2-40B4-BE49-F238E27FC236}">
                <a16:creationId xmlns:a16="http://schemas.microsoft.com/office/drawing/2014/main" id="{C1BFA951-5184-45FE-9EEC-EFE4FF13CA5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64226" y="2204864"/>
            <a:ext cx="3735884" cy="1944216"/>
          </a:xfrm>
          <a:prstGeom prst="rect">
            <a:avLst/>
          </a:prstGeom>
        </p:spPr>
      </p:pic>
    </p:spTree>
    <p:extLst>
      <p:ext uri="{BB962C8B-B14F-4D97-AF65-F5344CB8AC3E}">
        <p14:creationId xmlns:p14="http://schemas.microsoft.com/office/powerpoint/2010/main" val="2917134510"/>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BRA modellen </a:t>
            </a:r>
          </a:p>
        </p:txBody>
      </p:sp>
      <p:sp>
        <p:nvSpPr>
          <p:cNvPr id="3" name="Platshållare för innehåll 2"/>
          <p:cNvSpPr>
            <a:spLocks noGrp="1"/>
          </p:cNvSpPr>
          <p:nvPr>
            <p:ph idx="1"/>
          </p:nvPr>
        </p:nvSpPr>
        <p:spPr>
          <a:xfrm>
            <a:off x="1919536" y="1340768"/>
            <a:ext cx="8146800" cy="4114800"/>
          </a:xfrm>
        </p:spPr>
        <p:txBody>
          <a:bodyPr/>
          <a:lstStyle/>
          <a:p>
            <a:pPr marL="114300" indent="0"/>
            <a:endParaRPr lang="sv-SE" sz="2800" dirty="0"/>
          </a:p>
          <a:p>
            <a:pPr marL="571500" indent="-457200">
              <a:buFont typeface="Arial" panose="020B0604020202020204" pitchFamily="34" charset="0"/>
              <a:buChar char="•"/>
            </a:pPr>
            <a:endParaRPr lang="sv-SE" dirty="0"/>
          </a:p>
          <a:p>
            <a:pPr marL="114300" indent="0"/>
            <a:r>
              <a:rPr lang="sv-SE" dirty="0"/>
              <a:t>Ett stöd till personal i </a:t>
            </a:r>
            <a:r>
              <a:rPr lang="sv-SE" b="1" dirty="0"/>
              <a:t>hur </a:t>
            </a:r>
            <a:r>
              <a:rPr lang="sv-SE" dirty="0"/>
              <a:t>de kan gå tillväga när de uppmärksammar målgruppen anhöriga barn och deras rätt till information, råd och stöd.</a:t>
            </a:r>
          </a:p>
          <a:p>
            <a:pPr marL="114300" indent="0"/>
            <a:endParaRPr lang="sv-SE" dirty="0"/>
          </a:p>
          <a:p>
            <a:pPr marL="114300" indent="0"/>
            <a:r>
              <a:rPr lang="sv-SE" dirty="0"/>
              <a:t>En möjlighet för barn som är anhöriga </a:t>
            </a:r>
            <a:r>
              <a:rPr lang="sv-SE" b="1" dirty="0"/>
              <a:t>att få komma till tals </a:t>
            </a:r>
            <a:r>
              <a:rPr lang="sv-SE" dirty="0"/>
              <a:t>och uttrycka sina behov av information och stöd.</a:t>
            </a:r>
          </a:p>
          <a:p>
            <a:pPr marL="114300" indent="0"/>
            <a:endParaRPr lang="sv-SE" dirty="0"/>
          </a:p>
          <a:p>
            <a:pPr marL="114300" indent="0"/>
            <a:r>
              <a:rPr lang="sv-SE" sz="2800" dirty="0"/>
              <a:t> </a:t>
            </a:r>
          </a:p>
          <a:p>
            <a:pPr marL="114300" indent="0"/>
            <a:endParaRPr lang="sv-SE" sz="2800" dirty="0"/>
          </a:p>
          <a:p>
            <a:pPr marL="114300" indent="0"/>
            <a:endParaRPr lang="sv-SE" sz="2800" dirty="0"/>
          </a:p>
        </p:txBody>
      </p:sp>
    </p:spTree>
    <p:extLst>
      <p:ext uri="{BB962C8B-B14F-4D97-AF65-F5344CB8AC3E}">
        <p14:creationId xmlns:p14="http://schemas.microsoft.com/office/powerpoint/2010/main" val="32890644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BRA modellen har tagits fram med stöd av</a:t>
            </a:r>
          </a:p>
        </p:txBody>
      </p:sp>
      <p:sp>
        <p:nvSpPr>
          <p:cNvPr id="3" name="Platshållare för innehåll 2"/>
          <p:cNvSpPr>
            <a:spLocks noGrp="1"/>
          </p:cNvSpPr>
          <p:nvPr>
            <p:ph idx="1"/>
          </p:nvPr>
        </p:nvSpPr>
        <p:spPr>
          <a:xfrm>
            <a:off x="2135560" y="1534160"/>
            <a:ext cx="8146800" cy="4114800"/>
          </a:xfrm>
        </p:spPr>
        <p:txBody>
          <a:bodyPr/>
          <a:lstStyle/>
          <a:p>
            <a:endParaRPr lang="sv-SE" dirty="0"/>
          </a:p>
          <a:p>
            <a:pPr>
              <a:buFont typeface="Arial" panose="020B0604020202020204" pitchFamily="34" charset="0"/>
              <a:buChar char="•"/>
            </a:pPr>
            <a:r>
              <a:rPr lang="sv-SE" dirty="0"/>
              <a:t>Barn och unga vuxna med erfarenhet av </a:t>
            </a:r>
            <a:r>
              <a:rPr lang="sv-SE" dirty="0" err="1"/>
              <a:t>anhörigskap</a:t>
            </a:r>
            <a:endParaRPr lang="sv-SE" dirty="0"/>
          </a:p>
          <a:p>
            <a:pPr indent="0"/>
            <a:endParaRPr lang="sv-SE" dirty="0"/>
          </a:p>
          <a:p>
            <a:pPr>
              <a:buFont typeface="Arial" panose="020B0604020202020204" pitchFamily="34" charset="0"/>
              <a:buChar char="•"/>
            </a:pPr>
            <a:r>
              <a:rPr lang="sv-SE" dirty="0"/>
              <a:t>Personal från kommuner och landsting</a:t>
            </a:r>
          </a:p>
          <a:p>
            <a:pPr>
              <a:buFont typeface="Arial" panose="020B0604020202020204" pitchFamily="34" charset="0"/>
              <a:buChar char="•"/>
            </a:pPr>
            <a:endParaRPr lang="sv-SE" dirty="0"/>
          </a:p>
          <a:p>
            <a:pPr>
              <a:buFont typeface="Arial" panose="020B0604020202020204" pitchFamily="34" charset="0"/>
              <a:buChar char="•"/>
            </a:pPr>
            <a:r>
              <a:rPr lang="sv-SE" dirty="0"/>
              <a:t>Sakkunniga från myndigheter och idéburen sektor,</a:t>
            </a:r>
          </a:p>
          <a:p>
            <a:pPr>
              <a:buFont typeface="Arial" panose="020B0604020202020204" pitchFamily="34" charset="0"/>
              <a:buChar char="•"/>
            </a:pPr>
            <a:endParaRPr lang="sv-SE" dirty="0"/>
          </a:p>
          <a:p>
            <a:pPr>
              <a:buFont typeface="Arial" panose="020B0604020202020204" pitchFamily="34" charset="0"/>
              <a:buChar char="•"/>
            </a:pPr>
            <a:r>
              <a:rPr lang="sv-SE" dirty="0"/>
              <a:t>Psykologer och socionomer</a:t>
            </a:r>
          </a:p>
          <a:p>
            <a:pPr>
              <a:buFont typeface="Arial" panose="020B0604020202020204" pitchFamily="34" charset="0"/>
              <a:buChar char="•"/>
            </a:pPr>
            <a:endParaRPr lang="sv-SE" dirty="0"/>
          </a:p>
          <a:p>
            <a:pPr>
              <a:buFont typeface="Arial" panose="020B0604020202020204" pitchFamily="34" charset="0"/>
              <a:buChar char="•"/>
            </a:pPr>
            <a:r>
              <a:rPr lang="sv-SE" dirty="0"/>
              <a:t>Maria Eriksson, professor i socialt arbete</a:t>
            </a:r>
          </a:p>
          <a:p>
            <a:pPr indent="0"/>
            <a:endParaRPr lang="sv-SE" dirty="0"/>
          </a:p>
          <a:p>
            <a:pPr>
              <a:buFont typeface="Arial" panose="020B0604020202020204" pitchFamily="34" charset="0"/>
              <a:buChar char="•"/>
            </a:pPr>
            <a:endParaRPr lang="sv-SE" dirty="0"/>
          </a:p>
          <a:p>
            <a:pPr>
              <a:buFont typeface="Arial" panose="020B0604020202020204" pitchFamily="34" charset="0"/>
              <a:buChar char="•"/>
            </a:pPr>
            <a:endParaRPr lang="sv-SE" dirty="0"/>
          </a:p>
          <a:p>
            <a:endParaRPr lang="sv-SE" dirty="0"/>
          </a:p>
          <a:p>
            <a:endParaRPr lang="sv-SE" i="1" dirty="0"/>
          </a:p>
        </p:txBody>
      </p:sp>
      <p:sp>
        <p:nvSpPr>
          <p:cNvPr id="7" name="Platshållare för bildnummer 6"/>
          <p:cNvSpPr>
            <a:spLocks noGrp="1"/>
          </p:cNvSpPr>
          <p:nvPr>
            <p:ph type="sldNum" sz="quarter" idx="12"/>
          </p:nvPr>
        </p:nvSpPr>
        <p:spPr/>
        <p:txBody>
          <a:bodyPr/>
          <a:lstStyle/>
          <a:p>
            <a:r>
              <a:rPr lang="sv-SE" dirty="0"/>
              <a:t>11</a:t>
            </a:r>
          </a:p>
        </p:txBody>
      </p:sp>
    </p:spTree>
    <p:extLst>
      <p:ext uri="{BB962C8B-B14F-4D97-AF65-F5344CB8AC3E}">
        <p14:creationId xmlns:p14="http://schemas.microsoft.com/office/powerpoint/2010/main" val="3614768884"/>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Syfte och målsättning</a:t>
            </a:r>
          </a:p>
        </p:txBody>
      </p:sp>
      <p:sp>
        <p:nvSpPr>
          <p:cNvPr id="3" name="Platshållare för innehåll 2"/>
          <p:cNvSpPr>
            <a:spLocks noGrp="1"/>
          </p:cNvSpPr>
          <p:nvPr>
            <p:ph idx="1"/>
          </p:nvPr>
        </p:nvSpPr>
        <p:spPr/>
        <p:txBody>
          <a:bodyPr wrap="square"/>
          <a:lstStyle/>
          <a:p>
            <a:endParaRPr lang="sv-SE" dirty="0"/>
          </a:p>
          <a:p>
            <a:pPr marL="114300" indent="0"/>
            <a:endParaRPr lang="sv-SE" sz="2800" dirty="0"/>
          </a:p>
          <a:p>
            <a:pPr marL="114300" indent="0"/>
            <a:endParaRPr lang="sv-SE" sz="2800" b="1" dirty="0"/>
          </a:p>
          <a:p>
            <a:pPr marL="114300" indent="0"/>
            <a:r>
              <a:rPr lang="sv-SE" b="1" dirty="0"/>
              <a:t>Här och nu</a:t>
            </a:r>
            <a:r>
              <a:rPr lang="sv-SE" dirty="0"/>
              <a:t>– syftar BRA-samtal till att öka barnets delaktighet och handlingsutrymme i sitt eget liv</a:t>
            </a:r>
          </a:p>
          <a:p>
            <a:pPr marL="114300" indent="0"/>
            <a:endParaRPr lang="sv-SE" dirty="0"/>
          </a:p>
          <a:p>
            <a:pPr marL="114300" indent="0"/>
            <a:r>
              <a:rPr lang="sv-SE" b="1" dirty="0"/>
              <a:t>På lång sikt</a:t>
            </a:r>
            <a:r>
              <a:rPr lang="sv-SE" dirty="0"/>
              <a:t>– är målsättningen att stärka barnets utveckling och förebygga fysisk och psykisk ohälsa</a:t>
            </a:r>
          </a:p>
          <a:p>
            <a:pPr marL="114300" indent="0"/>
            <a:endParaRPr lang="sv-SE" sz="2800" dirty="0"/>
          </a:p>
        </p:txBody>
      </p:sp>
      <p:sp>
        <p:nvSpPr>
          <p:cNvPr id="7" name="Platshållare för bildnummer 6"/>
          <p:cNvSpPr>
            <a:spLocks noGrp="1"/>
          </p:cNvSpPr>
          <p:nvPr>
            <p:ph type="sldNum" sz="quarter" idx="12"/>
          </p:nvPr>
        </p:nvSpPr>
        <p:spPr/>
        <p:txBody>
          <a:bodyPr/>
          <a:lstStyle/>
          <a:p>
            <a:r>
              <a:rPr lang="sv-SE" dirty="0"/>
              <a:t>16</a:t>
            </a:r>
          </a:p>
        </p:txBody>
      </p:sp>
    </p:spTree>
    <p:extLst>
      <p:ext uri="{BB962C8B-B14F-4D97-AF65-F5344CB8AC3E}">
        <p14:creationId xmlns:p14="http://schemas.microsoft.com/office/powerpoint/2010/main" val="86155822"/>
      </p:ext>
    </p:extLst>
  </p:cSld>
  <p:clrMapOvr>
    <a:masterClrMapping/>
  </p:clrMapOvr>
  <p:transition spd="slow">
    <p:pull/>
  </p:transition>
</p:sld>
</file>

<file path=ppt/theme/theme1.xml><?xml version="1.0" encoding="utf-8"?>
<a:theme xmlns:a="http://schemas.openxmlformats.org/drawingml/2006/main" name="Office-tema">
  <a:themeElements>
    <a:clrScheme name="Allmänna Barnhuset">
      <a:dk1>
        <a:sysClr val="windowText" lastClr="000000"/>
      </a:dk1>
      <a:lt1>
        <a:sysClr val="window" lastClr="FFFFFF"/>
      </a:lt1>
      <a:dk2>
        <a:srgbClr val="CCCCCC"/>
      </a:dk2>
      <a:lt2>
        <a:srgbClr val="999999"/>
      </a:lt2>
      <a:accent1>
        <a:srgbClr val="CC0033"/>
      </a:accent1>
      <a:accent2>
        <a:srgbClr val="CC0099"/>
      </a:accent2>
      <a:accent3>
        <a:srgbClr val="FFCCCC"/>
      </a:accent3>
      <a:accent4>
        <a:srgbClr val="FF3333"/>
      </a:accent4>
      <a:accent5>
        <a:srgbClr val="FF6699"/>
      </a:accent5>
      <a:accent6>
        <a:srgbClr val="CC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llmännabarnhuset">
  <a:themeElements>
    <a:clrScheme name="Allmänna Barnhuset">
      <a:dk1>
        <a:sysClr val="windowText" lastClr="000000"/>
      </a:dk1>
      <a:lt1>
        <a:sysClr val="window" lastClr="FFFFFF"/>
      </a:lt1>
      <a:dk2>
        <a:srgbClr val="CCCCCC"/>
      </a:dk2>
      <a:lt2>
        <a:srgbClr val="999999"/>
      </a:lt2>
      <a:accent1>
        <a:srgbClr val="CC0033"/>
      </a:accent1>
      <a:accent2>
        <a:srgbClr val="CC0099"/>
      </a:accent2>
      <a:accent3>
        <a:srgbClr val="FFCCCC"/>
      </a:accent3>
      <a:accent4>
        <a:srgbClr val="FF3333"/>
      </a:accent4>
      <a:accent5>
        <a:srgbClr val="FF6699"/>
      </a:accent5>
      <a:accent6>
        <a:srgbClr val="CC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11650</TotalTime>
  <Words>1925</Words>
  <Application>Microsoft Office PowerPoint</Application>
  <PresentationFormat>Bredbild</PresentationFormat>
  <Paragraphs>263</Paragraphs>
  <Slides>23</Slides>
  <Notes>17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23</vt:i4>
      </vt:variant>
    </vt:vector>
  </HeadingPairs>
  <TitlesOfParts>
    <vt:vector size="29" baseType="lpstr">
      <vt:lpstr>Arial</vt:lpstr>
      <vt:lpstr>Calibri</vt:lpstr>
      <vt:lpstr>Georgia</vt:lpstr>
      <vt:lpstr>Verdana</vt:lpstr>
      <vt:lpstr>Office-tema</vt:lpstr>
      <vt:lpstr>1_allmännabarnhuset</vt:lpstr>
      <vt:lpstr>PowerPoint-presentation</vt:lpstr>
      <vt:lpstr>PowerPoint-presentation</vt:lpstr>
      <vt:lpstr>Film http://www.allmannabarnhuset.se/temaomraden/projekt/bra-barns-ratt-som-anhoriga/ </vt:lpstr>
      <vt:lpstr>En skyldighet att beakta barn behov av information och stöd </vt:lpstr>
      <vt:lpstr>Socialtjänstlagen och barnkonventionen</vt:lpstr>
      <vt:lpstr>Målgrupp </vt:lpstr>
      <vt:lpstr>BRA modellen </vt:lpstr>
      <vt:lpstr>BRA modellen har tagits fram med stöd av</vt:lpstr>
      <vt:lpstr>Syfte och målsättning</vt:lpstr>
      <vt:lpstr>Barnets rättigheter är utgångspunkten</vt:lpstr>
      <vt:lpstr> Ett erbjudande till alla! </vt:lpstr>
      <vt:lpstr>BRA-samtal utformade för att…</vt:lpstr>
      <vt:lpstr>PowerPoint-presentation</vt:lpstr>
      <vt:lpstr>PowerPoint-presentation</vt:lpstr>
      <vt:lpstr>PowerPoint-presentation</vt:lpstr>
      <vt:lpstr>Skapa skyddsnät</vt:lpstr>
      <vt:lpstr>Teoretiska byggstenar </vt:lpstr>
      <vt:lpstr>   Risk och skyddsfaktorer</vt:lpstr>
      <vt:lpstr>Utvärdering av Maria Eriksson, professor i socialt arbete</vt:lpstr>
      <vt:lpstr>En känsla av sammanhang – att förstå och hantera sin situation</vt:lpstr>
      <vt:lpstr>Att möjliggöra barns delaktighet </vt:lpstr>
      <vt:lpstr>En tvådagars utbildning i BRA-samtal</vt:lpstr>
      <vt:lpstr>Läs mer på allmannabarnhuset.se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dc:title>
  <dc:creator>Stefan Raabe</dc:creator>
  <cp:lastModifiedBy>Åsa Lundström Mattsson</cp:lastModifiedBy>
  <cp:revision>628</cp:revision>
  <cp:lastPrinted>2016-09-06T14:50:56Z</cp:lastPrinted>
  <dcterms:created xsi:type="dcterms:W3CDTF">2010-06-04T07:41:05Z</dcterms:created>
  <dcterms:modified xsi:type="dcterms:W3CDTF">2019-09-16T07:11:51Z</dcterms:modified>
</cp:coreProperties>
</file>