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54" r:id="rId2"/>
    <p:sldId id="374" r:id="rId3"/>
    <p:sldId id="531" r:id="rId4"/>
    <p:sldId id="318" r:id="rId5"/>
    <p:sldId id="323" r:id="rId6"/>
    <p:sldId id="366" r:id="rId7"/>
    <p:sldId id="322" r:id="rId8"/>
    <p:sldId id="345" r:id="rId9"/>
    <p:sldId id="346" r:id="rId10"/>
    <p:sldId id="383" r:id="rId11"/>
    <p:sldId id="261" r:id="rId12"/>
    <p:sldId id="363" r:id="rId13"/>
    <p:sldId id="369" r:id="rId14"/>
    <p:sldId id="367" r:id="rId15"/>
    <p:sldId id="347" r:id="rId16"/>
    <p:sldId id="536" r:id="rId17"/>
    <p:sldId id="392" r:id="rId18"/>
    <p:sldId id="534" r:id="rId19"/>
    <p:sldId id="273" r:id="rId20"/>
    <p:sldId id="352" r:id="rId21"/>
    <p:sldId id="375" r:id="rId22"/>
    <p:sldId id="434" r:id="rId23"/>
    <p:sldId id="537" r:id="rId24"/>
    <p:sldId id="530" r:id="rId25"/>
    <p:sldId id="538" r:id="rId26"/>
    <p:sldId id="542" r:id="rId27"/>
    <p:sldId id="544" r:id="rId28"/>
    <p:sldId id="364" r:id="rId29"/>
    <p:sldId id="365" r:id="rId30"/>
    <p:sldId id="545" r:id="rId31"/>
    <p:sldId id="377" r:id="rId32"/>
    <p:sldId id="370" r:id="rId33"/>
    <p:sldId id="517" r:id="rId34"/>
    <p:sldId id="376" r:id="rId35"/>
    <p:sldId id="267" r:id="rId36"/>
    <p:sldId id="378" r:id="rId37"/>
    <p:sldId id="379" r:id="rId38"/>
    <p:sldId id="380" r:id="rId39"/>
    <p:sldId id="381" r:id="rId40"/>
    <p:sldId id="311" r:id="rId41"/>
    <p:sldId id="532" r:id="rId42"/>
    <p:sldId id="539" r:id="rId43"/>
    <p:sldId id="540" r:id="rId44"/>
    <p:sldId id="321" r:id="rId45"/>
    <p:sldId id="324" r:id="rId46"/>
  </p:sldIdLst>
  <p:sldSz cx="12192000" cy="6858000"/>
  <p:notesSz cx="6799263" cy="99298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nual" id="{3CDBBAAA-E37E-42CF-877F-1B9E76D394D5}">
          <p14:sldIdLst>
            <p14:sldId id="354"/>
            <p14:sldId id="374"/>
            <p14:sldId id="531"/>
            <p14:sldId id="318"/>
            <p14:sldId id="323"/>
            <p14:sldId id="366"/>
            <p14:sldId id="322"/>
            <p14:sldId id="345"/>
            <p14:sldId id="346"/>
            <p14:sldId id="383"/>
            <p14:sldId id="261"/>
            <p14:sldId id="363"/>
            <p14:sldId id="369"/>
            <p14:sldId id="367"/>
            <p14:sldId id="347"/>
            <p14:sldId id="536"/>
            <p14:sldId id="392"/>
            <p14:sldId id="534"/>
            <p14:sldId id="273"/>
            <p14:sldId id="352"/>
          </p14:sldIdLst>
        </p14:section>
        <p14:section name="Exempelsidor" id="{7EFE1C1F-AA02-46AC-A055-A2DD95E647BC}">
          <p14:sldIdLst>
            <p14:sldId id="375"/>
            <p14:sldId id="434"/>
          </p14:sldIdLst>
        </p14:section>
        <p14:section name="Min presentation" id="{B38CA295-6D09-43AD-9561-23E8A146F4B3}">
          <p14:sldIdLst>
            <p14:sldId id="537"/>
            <p14:sldId id="530"/>
            <p14:sldId id="538"/>
            <p14:sldId id="542"/>
            <p14:sldId id="544"/>
            <p14:sldId id="364"/>
            <p14:sldId id="365"/>
            <p14:sldId id="545"/>
            <p14:sldId id="377"/>
            <p14:sldId id="370"/>
            <p14:sldId id="517"/>
            <p14:sldId id="376"/>
            <p14:sldId id="267"/>
            <p14:sldId id="378"/>
            <p14:sldId id="379"/>
            <p14:sldId id="380"/>
            <p14:sldId id="381"/>
            <p14:sldId id="311"/>
            <p14:sldId id="532"/>
            <p14:sldId id="539"/>
            <p14:sldId id="540"/>
            <p14:sldId id="321"/>
            <p14:sldId id="32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001A"/>
    <a:srgbClr val="FABA00"/>
    <a:srgbClr val="FF9900"/>
    <a:srgbClr val="9E473E"/>
    <a:srgbClr val="CC582A"/>
    <a:srgbClr val="C55629"/>
    <a:srgbClr val="A0A5A9"/>
    <a:srgbClr val="0099F5"/>
    <a:srgbClr val="B700FA"/>
    <a:srgbClr val="3CE1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98" autoAdjust="0"/>
    <p:restoredTop sz="50000"/>
  </p:normalViewPr>
  <p:slideViewPr>
    <p:cSldViewPr snapToGrid="0">
      <p:cViewPr varScale="1">
        <p:scale>
          <a:sx n="86" d="100"/>
          <a:sy n="86" d="100"/>
        </p:scale>
        <p:origin x="610" y="58"/>
      </p:cViewPr>
      <p:guideLst/>
    </p:cSldViewPr>
  </p:slideViewPr>
  <p:notesTextViewPr>
    <p:cViewPr>
      <p:scale>
        <a:sx n="1" d="1"/>
        <a:sy n="1" d="1"/>
      </p:scale>
      <p:origin x="0" y="0"/>
    </p:cViewPr>
  </p:notesTextViewPr>
  <p:sorterViewPr>
    <p:cViewPr>
      <p:scale>
        <a:sx n="66" d="100"/>
        <a:sy n="66" d="100"/>
      </p:scale>
      <p:origin x="0" y="-4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gela Sjöberg" userId="da2049f1-bb30-4480-b595-b4d563c06609" providerId="ADAL" clId="{5C32FD89-52D1-4905-811F-8F0900AC7E23}"/>
    <pc:docChg chg="custSel addSld delSld modSld modSection">
      <pc:chgData name="Ingela Sjöberg" userId="da2049f1-bb30-4480-b595-b4d563c06609" providerId="ADAL" clId="{5C32FD89-52D1-4905-811F-8F0900AC7E23}" dt="2018-11-05T14:59:13.965" v="188" actId="14100"/>
      <pc:docMkLst>
        <pc:docMk/>
      </pc:docMkLst>
      <pc:sldChg chg="addSp delSp modSp add">
        <pc:chgData name="Ingela Sjöberg" userId="da2049f1-bb30-4480-b595-b4d563c06609" providerId="ADAL" clId="{5C32FD89-52D1-4905-811F-8F0900AC7E23}" dt="2018-11-05T14:49:27.797" v="107" actId="1076"/>
        <pc:sldMkLst>
          <pc:docMk/>
          <pc:sldMk cId="887878992" sldId="261"/>
        </pc:sldMkLst>
        <pc:spChg chg="mod">
          <ac:chgData name="Ingela Sjöberg" userId="da2049f1-bb30-4480-b595-b4d563c06609" providerId="ADAL" clId="{5C32FD89-52D1-4905-811F-8F0900AC7E23}" dt="2018-11-05T14:36:51.273" v="36" actId="1076"/>
          <ac:spMkLst>
            <pc:docMk/>
            <pc:sldMk cId="887878992" sldId="261"/>
            <ac:spMk id="3" creationId="{00000000-0000-0000-0000-000000000000}"/>
          </ac:spMkLst>
        </pc:spChg>
        <pc:spChg chg="mod">
          <ac:chgData name="Ingela Sjöberg" userId="da2049f1-bb30-4480-b595-b4d563c06609" providerId="ADAL" clId="{5C32FD89-52D1-4905-811F-8F0900AC7E23}" dt="2018-11-05T14:41:31.701" v="72" actId="14100"/>
          <ac:spMkLst>
            <pc:docMk/>
            <pc:sldMk cId="887878992" sldId="261"/>
            <ac:spMk id="7" creationId="{00000000-0000-0000-0000-000000000000}"/>
          </ac:spMkLst>
        </pc:spChg>
        <pc:spChg chg="del">
          <ac:chgData name="Ingela Sjöberg" userId="da2049f1-bb30-4480-b595-b4d563c06609" providerId="ADAL" clId="{5C32FD89-52D1-4905-811F-8F0900AC7E23}" dt="2018-11-05T14:49:09.329" v="104" actId="478"/>
          <ac:spMkLst>
            <pc:docMk/>
            <pc:sldMk cId="887878992" sldId="261"/>
            <ac:spMk id="8" creationId="{00000000-0000-0000-0000-000000000000}"/>
          </ac:spMkLst>
        </pc:spChg>
        <pc:picChg chg="mod">
          <ac:chgData name="Ingela Sjöberg" userId="da2049f1-bb30-4480-b595-b4d563c06609" providerId="ADAL" clId="{5C32FD89-52D1-4905-811F-8F0900AC7E23}" dt="2018-11-05T14:36:44.695" v="35" actId="1076"/>
          <ac:picMkLst>
            <pc:docMk/>
            <pc:sldMk cId="887878992" sldId="261"/>
            <ac:picMk id="2" creationId="{00000000-0000-0000-0000-000000000000}"/>
          </ac:picMkLst>
        </pc:picChg>
        <pc:picChg chg="add mod">
          <ac:chgData name="Ingela Sjöberg" userId="da2049f1-bb30-4480-b595-b4d563c06609" providerId="ADAL" clId="{5C32FD89-52D1-4905-811F-8F0900AC7E23}" dt="2018-11-05T14:49:27.797" v="107" actId="1076"/>
          <ac:picMkLst>
            <pc:docMk/>
            <pc:sldMk cId="887878992" sldId="261"/>
            <ac:picMk id="6" creationId="{3263B881-798C-4FF7-B64F-97DA58BD1C21}"/>
          </ac:picMkLst>
        </pc:picChg>
      </pc:sldChg>
      <pc:sldChg chg="addSp delSp modSp add">
        <pc:chgData name="Ingela Sjöberg" userId="da2049f1-bb30-4480-b595-b4d563c06609" providerId="ADAL" clId="{5C32FD89-52D1-4905-811F-8F0900AC7E23}" dt="2018-11-05T14:53:18.642" v="142" actId="20577"/>
        <pc:sldMkLst>
          <pc:docMk/>
          <pc:sldMk cId="3239343945" sldId="262"/>
        </pc:sldMkLst>
        <pc:spChg chg="mod">
          <ac:chgData name="Ingela Sjöberg" userId="da2049f1-bb30-4480-b595-b4d563c06609" providerId="ADAL" clId="{5C32FD89-52D1-4905-811F-8F0900AC7E23}" dt="2018-11-05T14:37:53.086" v="43" actId="1076"/>
          <ac:spMkLst>
            <pc:docMk/>
            <pc:sldMk cId="3239343945" sldId="262"/>
            <ac:spMk id="8" creationId="{00000000-0000-0000-0000-000000000000}"/>
          </ac:spMkLst>
        </pc:spChg>
        <pc:spChg chg="mod">
          <ac:chgData name="Ingela Sjöberg" userId="da2049f1-bb30-4480-b595-b4d563c06609" providerId="ADAL" clId="{5C32FD89-52D1-4905-811F-8F0900AC7E23}" dt="2018-11-05T14:53:18.642" v="142" actId="20577"/>
          <ac:spMkLst>
            <pc:docMk/>
            <pc:sldMk cId="3239343945" sldId="262"/>
            <ac:spMk id="9" creationId="{00000000-0000-0000-0000-000000000000}"/>
          </ac:spMkLst>
        </pc:spChg>
        <pc:spChg chg="del">
          <ac:chgData name="Ingela Sjöberg" userId="da2049f1-bb30-4480-b595-b4d563c06609" providerId="ADAL" clId="{5C32FD89-52D1-4905-811F-8F0900AC7E23}" dt="2018-11-05T14:49:38.157" v="108" actId="478"/>
          <ac:spMkLst>
            <pc:docMk/>
            <pc:sldMk cId="3239343945" sldId="262"/>
            <ac:spMk id="10" creationId="{00000000-0000-0000-0000-000000000000}"/>
          </ac:spMkLst>
        </pc:spChg>
        <pc:picChg chg="add mod">
          <ac:chgData name="Ingela Sjöberg" userId="da2049f1-bb30-4480-b595-b4d563c06609" providerId="ADAL" clId="{5C32FD89-52D1-4905-811F-8F0900AC7E23}" dt="2018-11-05T14:49:43.313" v="110" actId="1076"/>
          <ac:picMkLst>
            <pc:docMk/>
            <pc:sldMk cId="3239343945" sldId="262"/>
            <ac:picMk id="6" creationId="{CFFEB0B3-9614-49D7-B295-9FCE29DB5F52}"/>
          </ac:picMkLst>
        </pc:picChg>
      </pc:sldChg>
      <pc:sldChg chg="addSp delSp modSp add">
        <pc:chgData name="Ingela Sjöberg" userId="da2049f1-bb30-4480-b595-b4d563c06609" providerId="ADAL" clId="{5C32FD89-52D1-4905-811F-8F0900AC7E23}" dt="2018-11-05T14:53:50.767" v="147" actId="1076"/>
        <pc:sldMkLst>
          <pc:docMk/>
          <pc:sldMk cId="927933198" sldId="263"/>
        </pc:sldMkLst>
        <pc:spChg chg="mod">
          <ac:chgData name="Ingela Sjöberg" userId="da2049f1-bb30-4480-b595-b4d563c06609" providerId="ADAL" clId="{5C32FD89-52D1-4905-811F-8F0900AC7E23}" dt="2018-11-05T14:53:50.767" v="147" actId="1076"/>
          <ac:spMkLst>
            <pc:docMk/>
            <pc:sldMk cId="927933198" sldId="263"/>
            <ac:spMk id="5" creationId="{00000000-0000-0000-0000-000000000000}"/>
          </ac:spMkLst>
        </pc:spChg>
        <pc:spChg chg="mod">
          <ac:chgData name="Ingela Sjöberg" userId="da2049f1-bb30-4480-b595-b4d563c06609" providerId="ADAL" clId="{5C32FD89-52D1-4905-811F-8F0900AC7E23}" dt="2018-11-05T14:53:42.658" v="146" actId="1076"/>
          <ac:spMkLst>
            <pc:docMk/>
            <pc:sldMk cId="927933198" sldId="263"/>
            <ac:spMk id="6" creationId="{00000000-0000-0000-0000-000000000000}"/>
          </ac:spMkLst>
        </pc:spChg>
        <pc:spChg chg="del mod">
          <ac:chgData name="Ingela Sjöberg" userId="da2049f1-bb30-4480-b595-b4d563c06609" providerId="ADAL" clId="{5C32FD89-52D1-4905-811F-8F0900AC7E23}" dt="2018-11-05T14:49:53.422" v="112" actId="478"/>
          <ac:spMkLst>
            <pc:docMk/>
            <pc:sldMk cId="927933198" sldId="263"/>
            <ac:spMk id="7" creationId="{00000000-0000-0000-0000-000000000000}"/>
          </ac:spMkLst>
        </pc:spChg>
        <pc:picChg chg="add mod">
          <ac:chgData name="Ingela Sjöberg" userId="da2049f1-bb30-4480-b595-b4d563c06609" providerId="ADAL" clId="{5C32FD89-52D1-4905-811F-8F0900AC7E23}" dt="2018-11-05T14:50:07.110" v="114" actId="1076"/>
          <ac:picMkLst>
            <pc:docMk/>
            <pc:sldMk cId="927933198" sldId="263"/>
            <ac:picMk id="8" creationId="{FE71E141-2EA5-44CA-8B78-F585D451804A}"/>
          </ac:picMkLst>
        </pc:picChg>
      </pc:sldChg>
      <pc:sldChg chg="addSp delSp modSp add">
        <pc:chgData name="Ingela Sjöberg" userId="da2049f1-bb30-4480-b595-b4d563c06609" providerId="ADAL" clId="{5C32FD89-52D1-4905-811F-8F0900AC7E23}" dt="2018-11-05T14:54:22.314" v="152" actId="20577"/>
        <pc:sldMkLst>
          <pc:docMk/>
          <pc:sldMk cId="1713309993" sldId="264"/>
        </pc:sldMkLst>
        <pc:spChg chg="del">
          <ac:chgData name="Ingela Sjöberg" userId="da2049f1-bb30-4480-b595-b4d563c06609" providerId="ADAL" clId="{5C32FD89-52D1-4905-811F-8F0900AC7E23}" dt="2018-11-05T14:50:14.579" v="115" actId="478"/>
          <ac:spMkLst>
            <pc:docMk/>
            <pc:sldMk cId="1713309993" sldId="264"/>
            <ac:spMk id="5" creationId="{00000000-0000-0000-0000-000000000000}"/>
          </ac:spMkLst>
        </pc:spChg>
        <pc:spChg chg="mod">
          <ac:chgData name="Ingela Sjöberg" userId="da2049f1-bb30-4480-b595-b4d563c06609" providerId="ADAL" clId="{5C32FD89-52D1-4905-811F-8F0900AC7E23}" dt="2018-11-05T14:38:25.086" v="47" actId="1076"/>
          <ac:spMkLst>
            <pc:docMk/>
            <pc:sldMk cId="1713309993" sldId="264"/>
            <ac:spMk id="6" creationId="{00000000-0000-0000-0000-000000000000}"/>
          </ac:spMkLst>
        </pc:spChg>
        <pc:spChg chg="mod">
          <ac:chgData name="Ingela Sjöberg" userId="da2049f1-bb30-4480-b595-b4d563c06609" providerId="ADAL" clId="{5C32FD89-52D1-4905-811F-8F0900AC7E23}" dt="2018-11-05T14:54:22.314" v="152" actId="20577"/>
          <ac:spMkLst>
            <pc:docMk/>
            <pc:sldMk cId="1713309993" sldId="264"/>
            <ac:spMk id="7" creationId="{00000000-0000-0000-0000-000000000000}"/>
          </ac:spMkLst>
        </pc:spChg>
        <pc:picChg chg="add mod">
          <ac:chgData name="Ingela Sjöberg" userId="da2049f1-bb30-4480-b595-b4d563c06609" providerId="ADAL" clId="{5C32FD89-52D1-4905-811F-8F0900AC7E23}" dt="2018-11-05T14:50:22.844" v="117" actId="1076"/>
          <ac:picMkLst>
            <pc:docMk/>
            <pc:sldMk cId="1713309993" sldId="264"/>
            <ac:picMk id="8" creationId="{57801F16-ECFE-4021-B21D-A02C7149C138}"/>
          </ac:picMkLst>
        </pc:picChg>
      </pc:sldChg>
      <pc:sldChg chg="addSp delSp modSp add">
        <pc:chgData name="Ingela Sjöberg" userId="da2049f1-bb30-4480-b595-b4d563c06609" providerId="ADAL" clId="{5C32FD89-52D1-4905-811F-8F0900AC7E23}" dt="2018-11-05T14:59:13.965" v="188" actId="14100"/>
        <pc:sldMkLst>
          <pc:docMk/>
          <pc:sldMk cId="960636232" sldId="265"/>
        </pc:sldMkLst>
        <pc:spChg chg="del">
          <ac:chgData name="Ingela Sjöberg" userId="da2049f1-bb30-4480-b595-b4d563c06609" providerId="ADAL" clId="{5C32FD89-52D1-4905-811F-8F0900AC7E23}" dt="2018-11-05T14:50:32.204" v="118" actId="478"/>
          <ac:spMkLst>
            <pc:docMk/>
            <pc:sldMk cId="960636232" sldId="265"/>
            <ac:spMk id="5" creationId="{00000000-0000-0000-0000-000000000000}"/>
          </ac:spMkLst>
        </pc:spChg>
        <pc:spChg chg="mod">
          <ac:chgData name="Ingela Sjöberg" userId="da2049f1-bb30-4480-b595-b4d563c06609" providerId="ADAL" clId="{5C32FD89-52D1-4905-811F-8F0900AC7E23}" dt="2018-11-05T14:54:38.299" v="153" actId="1076"/>
          <ac:spMkLst>
            <pc:docMk/>
            <pc:sldMk cId="960636232" sldId="265"/>
            <ac:spMk id="6" creationId="{00000000-0000-0000-0000-000000000000}"/>
          </ac:spMkLst>
        </pc:spChg>
        <pc:spChg chg="mod">
          <ac:chgData name="Ingela Sjöberg" userId="da2049f1-bb30-4480-b595-b4d563c06609" providerId="ADAL" clId="{5C32FD89-52D1-4905-811F-8F0900AC7E23}" dt="2018-11-05T14:59:13.965" v="188" actId="14100"/>
          <ac:spMkLst>
            <pc:docMk/>
            <pc:sldMk cId="960636232" sldId="265"/>
            <ac:spMk id="7" creationId="{00000000-0000-0000-0000-000000000000}"/>
          </ac:spMkLst>
        </pc:spChg>
        <pc:picChg chg="mod">
          <ac:chgData name="Ingela Sjöberg" userId="da2049f1-bb30-4480-b595-b4d563c06609" providerId="ADAL" clId="{5C32FD89-52D1-4905-811F-8F0900AC7E23}" dt="2018-11-05T14:50:43.876" v="121" actId="1076"/>
          <ac:picMkLst>
            <pc:docMk/>
            <pc:sldMk cId="960636232" sldId="265"/>
            <ac:picMk id="4" creationId="{00000000-0000-0000-0000-000000000000}"/>
          </ac:picMkLst>
        </pc:picChg>
        <pc:picChg chg="add mod">
          <ac:chgData name="Ingela Sjöberg" userId="da2049f1-bb30-4480-b595-b4d563c06609" providerId="ADAL" clId="{5C32FD89-52D1-4905-811F-8F0900AC7E23}" dt="2018-11-05T14:50:38.391" v="120" actId="1076"/>
          <ac:picMkLst>
            <pc:docMk/>
            <pc:sldMk cId="960636232" sldId="265"/>
            <ac:picMk id="8" creationId="{501E3D95-7212-4ED0-B9CB-E56CFEE65E55}"/>
          </ac:picMkLst>
        </pc:picChg>
      </pc:sldChg>
      <pc:sldChg chg="addSp delSp modSp add">
        <pc:chgData name="Ingela Sjöberg" userId="da2049f1-bb30-4480-b595-b4d563c06609" providerId="ADAL" clId="{5C32FD89-52D1-4905-811F-8F0900AC7E23}" dt="2018-11-05T14:55:25.636" v="161" actId="1076"/>
        <pc:sldMkLst>
          <pc:docMk/>
          <pc:sldMk cId="4138715089" sldId="266"/>
        </pc:sldMkLst>
        <pc:spChg chg="del">
          <ac:chgData name="Ingela Sjöberg" userId="da2049f1-bb30-4480-b595-b4d563c06609" providerId="ADAL" clId="{5C32FD89-52D1-4905-811F-8F0900AC7E23}" dt="2018-11-05T14:50:52.313" v="122" actId="478"/>
          <ac:spMkLst>
            <pc:docMk/>
            <pc:sldMk cId="4138715089" sldId="266"/>
            <ac:spMk id="5" creationId="{00000000-0000-0000-0000-000000000000}"/>
          </ac:spMkLst>
        </pc:spChg>
        <pc:spChg chg="mod">
          <ac:chgData name="Ingela Sjöberg" userId="da2049f1-bb30-4480-b595-b4d563c06609" providerId="ADAL" clId="{5C32FD89-52D1-4905-811F-8F0900AC7E23}" dt="2018-11-05T14:39:29.477" v="55" actId="1076"/>
          <ac:spMkLst>
            <pc:docMk/>
            <pc:sldMk cId="4138715089" sldId="266"/>
            <ac:spMk id="6" creationId="{00000000-0000-0000-0000-000000000000}"/>
          </ac:spMkLst>
        </pc:spChg>
        <pc:spChg chg="mod">
          <ac:chgData name="Ingela Sjöberg" userId="da2049f1-bb30-4480-b595-b4d563c06609" providerId="ADAL" clId="{5C32FD89-52D1-4905-811F-8F0900AC7E23}" dt="2018-11-05T14:55:25.636" v="161" actId="1076"/>
          <ac:spMkLst>
            <pc:docMk/>
            <pc:sldMk cId="4138715089" sldId="266"/>
            <ac:spMk id="7" creationId="{00000000-0000-0000-0000-000000000000}"/>
          </ac:spMkLst>
        </pc:spChg>
        <pc:picChg chg="add mod">
          <ac:chgData name="Ingela Sjöberg" userId="da2049f1-bb30-4480-b595-b4d563c06609" providerId="ADAL" clId="{5C32FD89-52D1-4905-811F-8F0900AC7E23}" dt="2018-11-05T14:50:59.844" v="124" actId="1076"/>
          <ac:picMkLst>
            <pc:docMk/>
            <pc:sldMk cId="4138715089" sldId="266"/>
            <ac:picMk id="8" creationId="{05802404-D3EB-4788-8B32-2BECEE4A379D}"/>
          </ac:picMkLst>
        </pc:picChg>
      </pc:sldChg>
      <pc:sldChg chg="addSp delSp modSp add">
        <pc:chgData name="Ingela Sjöberg" userId="da2049f1-bb30-4480-b595-b4d563c06609" providerId="ADAL" clId="{5C32FD89-52D1-4905-811F-8F0900AC7E23}" dt="2018-11-05T14:55:47.745" v="164" actId="14100"/>
        <pc:sldMkLst>
          <pc:docMk/>
          <pc:sldMk cId="877252881" sldId="267"/>
        </pc:sldMkLst>
        <pc:spChg chg="del">
          <ac:chgData name="Ingela Sjöberg" userId="da2049f1-bb30-4480-b595-b4d563c06609" providerId="ADAL" clId="{5C32FD89-52D1-4905-811F-8F0900AC7E23}" dt="2018-11-05T14:51:05.735" v="125" actId="478"/>
          <ac:spMkLst>
            <pc:docMk/>
            <pc:sldMk cId="877252881" sldId="267"/>
            <ac:spMk id="5" creationId="{00000000-0000-0000-0000-000000000000}"/>
          </ac:spMkLst>
        </pc:spChg>
        <pc:spChg chg="mod">
          <ac:chgData name="Ingela Sjöberg" userId="da2049f1-bb30-4480-b595-b4d563c06609" providerId="ADAL" clId="{5C32FD89-52D1-4905-811F-8F0900AC7E23}" dt="2018-11-05T14:40:29.826" v="62" actId="1076"/>
          <ac:spMkLst>
            <pc:docMk/>
            <pc:sldMk cId="877252881" sldId="267"/>
            <ac:spMk id="7" creationId="{00000000-0000-0000-0000-000000000000}"/>
          </ac:spMkLst>
        </pc:spChg>
        <pc:spChg chg="mod">
          <ac:chgData name="Ingela Sjöberg" userId="da2049f1-bb30-4480-b595-b4d563c06609" providerId="ADAL" clId="{5C32FD89-52D1-4905-811F-8F0900AC7E23}" dt="2018-11-05T14:55:47.745" v="164" actId="14100"/>
          <ac:spMkLst>
            <pc:docMk/>
            <pc:sldMk cId="877252881" sldId="267"/>
            <ac:spMk id="8" creationId="{00000000-0000-0000-0000-000000000000}"/>
          </ac:spMkLst>
        </pc:spChg>
        <pc:picChg chg="add mod">
          <ac:chgData name="Ingela Sjöberg" userId="da2049f1-bb30-4480-b595-b4d563c06609" providerId="ADAL" clId="{5C32FD89-52D1-4905-811F-8F0900AC7E23}" dt="2018-11-05T14:51:16.954" v="127" actId="1076"/>
          <ac:picMkLst>
            <pc:docMk/>
            <pc:sldMk cId="877252881" sldId="267"/>
            <ac:picMk id="6" creationId="{C208D5D4-A126-4251-B9EF-9AA74DBB7995}"/>
          </ac:picMkLst>
        </pc:picChg>
      </pc:sldChg>
      <pc:sldChg chg="addSp delSp modSp add">
        <pc:chgData name="Ingela Sjöberg" userId="da2049f1-bb30-4480-b595-b4d563c06609" providerId="ADAL" clId="{5C32FD89-52D1-4905-811F-8F0900AC7E23}" dt="2018-11-05T14:56:16.324" v="169" actId="14100"/>
        <pc:sldMkLst>
          <pc:docMk/>
          <pc:sldMk cId="1552876443" sldId="268"/>
        </pc:sldMkLst>
        <pc:spChg chg="del">
          <ac:chgData name="Ingela Sjöberg" userId="da2049f1-bb30-4480-b595-b4d563c06609" providerId="ADAL" clId="{5C32FD89-52D1-4905-811F-8F0900AC7E23}" dt="2018-11-05T14:51:32.360" v="128" actId="478"/>
          <ac:spMkLst>
            <pc:docMk/>
            <pc:sldMk cId="1552876443" sldId="268"/>
            <ac:spMk id="5" creationId="{00000000-0000-0000-0000-000000000000}"/>
          </ac:spMkLst>
        </pc:spChg>
        <pc:spChg chg="mod">
          <ac:chgData name="Ingela Sjöberg" userId="da2049f1-bb30-4480-b595-b4d563c06609" providerId="ADAL" clId="{5C32FD89-52D1-4905-811F-8F0900AC7E23}" dt="2018-11-05T14:55:59.246" v="165" actId="1076"/>
          <ac:spMkLst>
            <pc:docMk/>
            <pc:sldMk cId="1552876443" sldId="268"/>
            <ac:spMk id="6" creationId="{00000000-0000-0000-0000-000000000000}"/>
          </ac:spMkLst>
        </pc:spChg>
        <pc:spChg chg="mod">
          <ac:chgData name="Ingela Sjöberg" userId="da2049f1-bb30-4480-b595-b4d563c06609" providerId="ADAL" clId="{5C32FD89-52D1-4905-811F-8F0900AC7E23}" dt="2018-11-05T14:56:16.324" v="169" actId="14100"/>
          <ac:spMkLst>
            <pc:docMk/>
            <pc:sldMk cId="1552876443" sldId="268"/>
            <ac:spMk id="7" creationId="{00000000-0000-0000-0000-000000000000}"/>
          </ac:spMkLst>
        </pc:spChg>
        <pc:picChg chg="add mod">
          <ac:chgData name="Ingela Sjöberg" userId="da2049f1-bb30-4480-b595-b4d563c06609" providerId="ADAL" clId="{5C32FD89-52D1-4905-811F-8F0900AC7E23}" dt="2018-11-05T14:51:38.298" v="130" actId="1076"/>
          <ac:picMkLst>
            <pc:docMk/>
            <pc:sldMk cId="1552876443" sldId="268"/>
            <ac:picMk id="8" creationId="{0735F3A3-7F9B-48C7-BAB9-AEDB620FFDBA}"/>
          </ac:picMkLst>
        </pc:picChg>
      </pc:sldChg>
      <pc:sldChg chg="addSp delSp modSp add">
        <pc:chgData name="Ingela Sjöberg" userId="da2049f1-bb30-4480-b595-b4d563c06609" providerId="ADAL" clId="{5C32FD89-52D1-4905-811F-8F0900AC7E23}" dt="2018-11-05T14:56:45.652" v="175" actId="1076"/>
        <pc:sldMkLst>
          <pc:docMk/>
          <pc:sldMk cId="862539041" sldId="269"/>
        </pc:sldMkLst>
        <pc:spChg chg="del">
          <ac:chgData name="Ingela Sjöberg" userId="da2049f1-bb30-4480-b595-b4d563c06609" providerId="ADAL" clId="{5C32FD89-52D1-4905-811F-8F0900AC7E23}" dt="2018-11-05T14:51:47.204" v="131" actId="478"/>
          <ac:spMkLst>
            <pc:docMk/>
            <pc:sldMk cId="862539041" sldId="269"/>
            <ac:spMk id="5" creationId="{00000000-0000-0000-0000-000000000000}"/>
          </ac:spMkLst>
        </pc:spChg>
        <pc:spChg chg="mod">
          <ac:chgData name="Ingela Sjöberg" userId="da2049f1-bb30-4480-b595-b4d563c06609" providerId="ADAL" clId="{5C32FD89-52D1-4905-811F-8F0900AC7E23}" dt="2018-11-05T14:56:24.574" v="170" actId="1076"/>
          <ac:spMkLst>
            <pc:docMk/>
            <pc:sldMk cId="862539041" sldId="269"/>
            <ac:spMk id="6" creationId="{00000000-0000-0000-0000-000000000000}"/>
          </ac:spMkLst>
        </pc:spChg>
        <pc:spChg chg="mod">
          <ac:chgData name="Ingela Sjöberg" userId="da2049f1-bb30-4480-b595-b4d563c06609" providerId="ADAL" clId="{5C32FD89-52D1-4905-811F-8F0900AC7E23}" dt="2018-11-05T14:56:45.652" v="175" actId="1076"/>
          <ac:spMkLst>
            <pc:docMk/>
            <pc:sldMk cId="862539041" sldId="269"/>
            <ac:spMk id="7" creationId="{00000000-0000-0000-0000-000000000000}"/>
          </ac:spMkLst>
        </pc:spChg>
        <pc:picChg chg="add mod">
          <ac:chgData name="Ingela Sjöberg" userId="da2049f1-bb30-4480-b595-b4d563c06609" providerId="ADAL" clId="{5C32FD89-52D1-4905-811F-8F0900AC7E23}" dt="2018-11-05T14:51:53.829" v="133" actId="1076"/>
          <ac:picMkLst>
            <pc:docMk/>
            <pc:sldMk cId="862539041" sldId="269"/>
            <ac:picMk id="8" creationId="{5DB235AC-DAF1-4E34-B497-C4A7159AE74E}"/>
          </ac:picMkLst>
        </pc:picChg>
      </pc:sldChg>
      <pc:sldChg chg="addSp delSp modSp add">
        <pc:chgData name="Ingela Sjöberg" userId="da2049f1-bb30-4480-b595-b4d563c06609" providerId="ADAL" clId="{5C32FD89-52D1-4905-811F-8F0900AC7E23}" dt="2018-11-05T14:57:20.465" v="180" actId="1076"/>
        <pc:sldMkLst>
          <pc:docMk/>
          <pc:sldMk cId="3639788525" sldId="270"/>
        </pc:sldMkLst>
        <pc:spChg chg="del">
          <ac:chgData name="Ingela Sjöberg" userId="da2049f1-bb30-4480-b595-b4d563c06609" providerId="ADAL" clId="{5C32FD89-52D1-4905-811F-8F0900AC7E23}" dt="2018-11-05T14:52:01.939" v="134" actId="478"/>
          <ac:spMkLst>
            <pc:docMk/>
            <pc:sldMk cId="3639788525" sldId="270"/>
            <ac:spMk id="5" creationId="{00000000-0000-0000-0000-000000000000}"/>
          </ac:spMkLst>
        </pc:spChg>
        <pc:spChg chg="mod">
          <ac:chgData name="Ingela Sjöberg" userId="da2049f1-bb30-4480-b595-b4d563c06609" providerId="ADAL" clId="{5C32FD89-52D1-4905-811F-8F0900AC7E23}" dt="2018-11-05T14:57:04.324" v="176" actId="1076"/>
          <ac:spMkLst>
            <pc:docMk/>
            <pc:sldMk cId="3639788525" sldId="270"/>
            <ac:spMk id="6" creationId="{00000000-0000-0000-0000-000000000000}"/>
          </ac:spMkLst>
        </pc:spChg>
        <pc:spChg chg="mod">
          <ac:chgData name="Ingela Sjöberg" userId="da2049f1-bb30-4480-b595-b4d563c06609" providerId="ADAL" clId="{5C32FD89-52D1-4905-811F-8F0900AC7E23}" dt="2018-11-05T14:57:20.465" v="180" actId="1076"/>
          <ac:spMkLst>
            <pc:docMk/>
            <pc:sldMk cId="3639788525" sldId="270"/>
            <ac:spMk id="8" creationId="{00000000-0000-0000-0000-000000000000}"/>
          </ac:spMkLst>
        </pc:spChg>
        <pc:picChg chg="add mod">
          <ac:chgData name="Ingela Sjöberg" userId="da2049f1-bb30-4480-b595-b4d563c06609" providerId="ADAL" clId="{5C32FD89-52D1-4905-811F-8F0900AC7E23}" dt="2018-11-05T14:52:08.939" v="136" actId="1076"/>
          <ac:picMkLst>
            <pc:docMk/>
            <pc:sldMk cId="3639788525" sldId="270"/>
            <ac:picMk id="7" creationId="{727A3811-322A-4CEB-8AC4-FE374AE1E9F2}"/>
          </ac:picMkLst>
        </pc:picChg>
      </pc:sldChg>
      <pc:sldChg chg="addSp delSp modSp add">
        <pc:chgData name="Ingela Sjöberg" userId="da2049f1-bb30-4480-b595-b4d563c06609" providerId="ADAL" clId="{5C32FD89-52D1-4905-811F-8F0900AC7E23}" dt="2018-11-05T14:57:58.137" v="186" actId="1076"/>
        <pc:sldMkLst>
          <pc:docMk/>
          <pc:sldMk cId="377878315" sldId="271"/>
        </pc:sldMkLst>
        <pc:spChg chg="del mod">
          <ac:chgData name="Ingela Sjöberg" userId="da2049f1-bb30-4480-b595-b4d563c06609" providerId="ADAL" clId="{5C32FD89-52D1-4905-811F-8F0900AC7E23}" dt="2018-11-05T14:52:19.033" v="138" actId="478"/>
          <ac:spMkLst>
            <pc:docMk/>
            <pc:sldMk cId="377878315" sldId="271"/>
            <ac:spMk id="5" creationId="{00000000-0000-0000-0000-000000000000}"/>
          </ac:spMkLst>
        </pc:spChg>
        <pc:spChg chg="mod">
          <ac:chgData name="Ingela Sjöberg" userId="da2049f1-bb30-4480-b595-b4d563c06609" providerId="ADAL" clId="{5C32FD89-52D1-4905-811F-8F0900AC7E23}" dt="2018-11-05T14:57:36.152" v="181" actId="1076"/>
          <ac:spMkLst>
            <pc:docMk/>
            <pc:sldMk cId="377878315" sldId="271"/>
            <ac:spMk id="6" creationId="{00000000-0000-0000-0000-000000000000}"/>
          </ac:spMkLst>
        </pc:spChg>
        <pc:spChg chg="mod">
          <ac:chgData name="Ingela Sjöberg" userId="da2049f1-bb30-4480-b595-b4d563c06609" providerId="ADAL" clId="{5C32FD89-52D1-4905-811F-8F0900AC7E23}" dt="2018-11-05T14:57:58.137" v="186" actId="1076"/>
          <ac:spMkLst>
            <pc:docMk/>
            <pc:sldMk cId="377878315" sldId="271"/>
            <ac:spMk id="7" creationId="{00000000-0000-0000-0000-000000000000}"/>
          </ac:spMkLst>
        </pc:spChg>
        <pc:picChg chg="add mod">
          <ac:chgData name="Ingela Sjöberg" userId="da2049f1-bb30-4480-b595-b4d563c06609" providerId="ADAL" clId="{5C32FD89-52D1-4905-811F-8F0900AC7E23}" dt="2018-11-05T14:52:26.392" v="140" actId="1076"/>
          <ac:picMkLst>
            <pc:docMk/>
            <pc:sldMk cId="377878315" sldId="271"/>
            <ac:picMk id="8" creationId="{5344C4C2-545B-4D47-BB96-503C849095EF}"/>
          </ac:picMkLst>
        </pc:picChg>
      </pc:sldChg>
      <pc:sldChg chg="modSp">
        <pc:chgData name="Ingela Sjöberg" userId="da2049f1-bb30-4480-b595-b4d563c06609" providerId="ADAL" clId="{5C32FD89-52D1-4905-811F-8F0900AC7E23}" dt="2018-11-05T14:35:51.616" v="34" actId="20577"/>
        <pc:sldMkLst>
          <pc:docMk/>
          <pc:sldMk cId="3541127302" sldId="368"/>
        </pc:sldMkLst>
        <pc:spChg chg="mod">
          <ac:chgData name="Ingela Sjöberg" userId="da2049f1-bb30-4480-b595-b4d563c06609" providerId="ADAL" clId="{5C32FD89-52D1-4905-811F-8F0900AC7E23}" dt="2018-11-05T14:35:51.616" v="34" actId="20577"/>
          <ac:spMkLst>
            <pc:docMk/>
            <pc:sldMk cId="3541127302" sldId="368"/>
            <ac:spMk id="2" creationId="{B884D8ED-64A1-48BF-AABC-DB22F4F2F90F}"/>
          </ac:spMkLst>
        </pc:spChg>
      </pc:sldChg>
      <pc:sldChg chg="addSp delSp modSp add">
        <pc:chgData name="Ingela Sjöberg" userId="da2049f1-bb30-4480-b595-b4d563c06609" providerId="ADAL" clId="{5C32FD89-52D1-4905-811F-8F0900AC7E23}" dt="2018-11-05T14:48:51.674" v="103" actId="20577"/>
        <pc:sldMkLst>
          <pc:docMk/>
          <pc:sldMk cId="1304193673" sldId="373"/>
        </pc:sldMkLst>
        <pc:spChg chg="del">
          <ac:chgData name="Ingela Sjöberg" userId="da2049f1-bb30-4480-b595-b4d563c06609" providerId="ADAL" clId="{5C32FD89-52D1-4905-811F-8F0900AC7E23}" dt="2018-11-05T14:34:59.913" v="18" actId="478"/>
          <ac:spMkLst>
            <pc:docMk/>
            <pc:sldMk cId="1304193673" sldId="373"/>
            <ac:spMk id="2" creationId="{B99E602B-E06F-4834-B178-62A750C1D2C9}"/>
          </ac:spMkLst>
        </pc:spChg>
        <pc:spChg chg="mod">
          <ac:chgData name="Ingela Sjöberg" userId="da2049f1-bb30-4480-b595-b4d563c06609" providerId="ADAL" clId="{5C32FD89-52D1-4905-811F-8F0900AC7E23}" dt="2018-11-05T14:48:29.628" v="100" actId="1076"/>
          <ac:spMkLst>
            <pc:docMk/>
            <pc:sldMk cId="1304193673" sldId="373"/>
            <ac:spMk id="3" creationId="{5587E1DE-B743-4764-A005-B21DDE55E161}"/>
          </ac:spMkLst>
        </pc:spChg>
        <pc:spChg chg="add mod">
          <ac:chgData name="Ingela Sjöberg" userId="da2049f1-bb30-4480-b595-b4d563c06609" providerId="ADAL" clId="{5C32FD89-52D1-4905-811F-8F0900AC7E23}" dt="2018-11-05T14:48:51.674" v="103" actId="20577"/>
          <ac:spMkLst>
            <pc:docMk/>
            <pc:sldMk cId="1304193673" sldId="373"/>
            <ac:spMk id="4" creationId="{BA0044B2-6900-446C-BE71-EA8757CBEF31}"/>
          </ac:spMkLst>
        </pc:spChg>
        <pc:picChg chg="add mod">
          <ac:chgData name="Ingela Sjöberg" userId="da2049f1-bb30-4480-b595-b4d563c06609" providerId="ADAL" clId="{5C32FD89-52D1-4905-811F-8F0900AC7E23}" dt="2018-11-05T14:48:24.706" v="99" actId="1076"/>
          <ac:picMkLst>
            <pc:docMk/>
            <pc:sldMk cId="1304193673" sldId="373"/>
            <ac:picMk id="5" creationId="{97052CC6-DCBD-4158-A16B-7A64EB7D8257}"/>
          </ac:picMkLst>
        </pc:picChg>
      </pc:sldChg>
      <pc:sldMasterChg chg="delSldLayout">
        <pc:chgData name="Ingela Sjöberg" userId="da2049f1-bb30-4480-b595-b4d563c06609" providerId="ADAL" clId="{5C32FD89-52D1-4905-811F-8F0900AC7E23}" dt="2018-11-05T14:34:40.475" v="6" actId="2696"/>
        <pc:sldMasterMkLst>
          <pc:docMk/>
          <pc:sldMasterMk cId="2959305357" sldId="2147483648"/>
        </pc:sldMasterMkLst>
      </pc:sldMasterChg>
    </pc:docChg>
  </pc:docChgLst>
  <pc:docChgLst>
    <pc:chgData name="Ingela Sjöberg" userId="da2049f1-bb30-4480-b595-b4d563c06609" providerId="ADAL" clId="{9976D250-36E3-4A62-BD1E-6376720339A0}"/>
  </pc:docChgLst>
  <pc:docChgLst>
    <pc:chgData name="Ingela Sjöberg" userId="da2049f1-bb30-4480-b595-b4d563c06609" providerId="ADAL" clId="{8F26B7C0-350A-4978-9B8F-6AC9B753C14D}"/>
    <pc:docChg chg="delSld modSection">
      <pc:chgData name="Ingela Sjöberg" userId="da2049f1-bb30-4480-b595-b4d563c06609" providerId="ADAL" clId="{8F26B7C0-350A-4978-9B8F-6AC9B753C14D}" dt="2019-01-17T11:24:19.032" v="0" actId="2696"/>
      <pc:docMkLst>
        <pc:docMk/>
      </pc:docMkLst>
      <pc:sldChg chg="del">
        <pc:chgData name="Ingela Sjöberg" userId="da2049f1-bb30-4480-b595-b4d563c06609" providerId="ADAL" clId="{8F26B7C0-350A-4978-9B8F-6AC9B753C14D}" dt="2019-01-17T11:24:19.032" v="0" actId="2696"/>
        <pc:sldMkLst>
          <pc:docMk/>
          <pc:sldMk cId="1206217000" sldId="37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100" b="0" i="0" u="none" strike="noStrike" kern="1200" spc="0" baseline="0">
                <a:solidFill>
                  <a:sysClr val="windowText" lastClr="000000"/>
                </a:solidFill>
                <a:latin typeface="+mn-lt"/>
                <a:ea typeface="+mn-ea"/>
                <a:cs typeface="+mn-cs"/>
              </a:defRPr>
            </a:pPr>
            <a:r>
              <a:rPr lang="sv-SE" sz="1100"/>
              <a:t>%</a:t>
            </a:r>
          </a:p>
        </c:rich>
      </c:tx>
      <c:layout>
        <c:manualLayout>
          <c:xMode val="edge"/>
          <c:yMode val="edge"/>
          <c:x val="5.1838985444030636E-2"/>
          <c:y val="4.2122311354042236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ysClr val="windowText" lastClr="000000"/>
              </a:solidFill>
              <a:latin typeface="+mn-lt"/>
              <a:ea typeface="+mn-ea"/>
              <a:cs typeface="+mn-cs"/>
            </a:defRPr>
          </a:pPr>
          <a:endParaRPr lang="sv-SE"/>
        </a:p>
      </c:txPr>
    </c:title>
    <c:autoTitleDeleted val="0"/>
    <c:plotArea>
      <c:layout>
        <c:manualLayout>
          <c:layoutTarget val="inner"/>
          <c:xMode val="edge"/>
          <c:yMode val="edge"/>
          <c:x val="6.0045528006883557E-2"/>
          <c:y val="0.12017819447087896"/>
          <c:w val="0.91680267175420704"/>
          <c:h val="0.53936535377383765"/>
        </c:manualLayout>
      </c:layout>
      <c:barChart>
        <c:barDir val="col"/>
        <c:grouping val="clustered"/>
        <c:varyColors val="0"/>
        <c:ser>
          <c:idx val="0"/>
          <c:order val="0"/>
          <c:spPr>
            <a:solidFill>
              <a:schemeClr val="accent6">
                <a:tint val="77000"/>
              </a:schemeClr>
            </a:solidFill>
            <a:ln>
              <a:noFill/>
            </a:ln>
            <a:effectLst/>
          </c:spPr>
          <c:invertIfNegative val="0"/>
          <c:dPt>
            <c:idx val="4"/>
            <c:invertIfNegative val="0"/>
            <c:bubble3D val="0"/>
            <c:spPr>
              <a:solidFill>
                <a:srgbClr val="EBAFE7"/>
              </a:solidFill>
              <a:ln>
                <a:noFill/>
              </a:ln>
              <a:effectLst/>
            </c:spPr>
            <c:extLst>
              <c:ext xmlns:c16="http://schemas.microsoft.com/office/drawing/2014/chart" uri="{C3380CC4-5D6E-409C-BE32-E72D297353CC}">
                <c16:uniqueId val="{00000001-6B9D-4E18-8C92-355B131DDF9D}"/>
              </c:ext>
            </c:extLst>
          </c:dPt>
          <c:dPt>
            <c:idx val="5"/>
            <c:invertIfNegative val="0"/>
            <c:bubble3D val="0"/>
            <c:spPr>
              <a:solidFill>
                <a:srgbClr val="EBAFE7"/>
              </a:solidFill>
              <a:ln>
                <a:noFill/>
              </a:ln>
              <a:effectLst/>
            </c:spPr>
            <c:extLst>
              <c:ext xmlns:c16="http://schemas.microsoft.com/office/drawing/2014/chart" uri="{C3380CC4-5D6E-409C-BE32-E72D297353CC}">
                <c16:uniqueId val="{00000003-6B9D-4E18-8C92-355B131DDF9D}"/>
              </c:ext>
            </c:extLst>
          </c:dPt>
          <c:dPt>
            <c:idx val="6"/>
            <c:invertIfNegative val="0"/>
            <c:bubble3D val="0"/>
            <c:spPr>
              <a:solidFill>
                <a:srgbClr val="EBAFE7"/>
              </a:solidFill>
              <a:ln>
                <a:noFill/>
              </a:ln>
              <a:effectLst/>
            </c:spPr>
            <c:extLst>
              <c:ext xmlns:c16="http://schemas.microsoft.com/office/drawing/2014/chart" uri="{C3380CC4-5D6E-409C-BE32-E72D297353CC}">
                <c16:uniqueId val="{00000005-6B9D-4E18-8C92-355B131DDF9D}"/>
              </c:ext>
            </c:extLst>
          </c:dPt>
          <c:dPt>
            <c:idx val="13"/>
            <c:invertIfNegative val="0"/>
            <c:bubble3D val="0"/>
            <c:spPr>
              <a:solidFill>
                <a:srgbClr val="EBAFE7"/>
              </a:solidFill>
              <a:ln>
                <a:noFill/>
              </a:ln>
              <a:effectLst/>
            </c:spPr>
            <c:extLst>
              <c:ext xmlns:c16="http://schemas.microsoft.com/office/drawing/2014/chart" uri="{C3380CC4-5D6E-409C-BE32-E72D297353CC}">
                <c16:uniqueId val="{00000007-6B9D-4E18-8C92-355B131DDF9D}"/>
              </c:ext>
            </c:extLst>
          </c:dPt>
          <c:dPt>
            <c:idx val="14"/>
            <c:invertIfNegative val="0"/>
            <c:bubble3D val="0"/>
            <c:spPr>
              <a:solidFill>
                <a:srgbClr val="EBAFE7"/>
              </a:solidFill>
              <a:ln>
                <a:noFill/>
              </a:ln>
              <a:effectLst/>
            </c:spPr>
            <c:extLst>
              <c:ext xmlns:c16="http://schemas.microsoft.com/office/drawing/2014/chart" uri="{C3380CC4-5D6E-409C-BE32-E72D297353CC}">
                <c16:uniqueId val="{00000009-6B9D-4E18-8C92-355B131DDF9D}"/>
              </c:ext>
            </c:extLst>
          </c:dPt>
          <c:dPt>
            <c:idx val="15"/>
            <c:invertIfNegative val="0"/>
            <c:bubble3D val="0"/>
            <c:spPr>
              <a:solidFill>
                <a:srgbClr val="EBAFE7"/>
              </a:solidFill>
              <a:ln>
                <a:noFill/>
              </a:ln>
              <a:effectLst/>
            </c:spPr>
            <c:extLst>
              <c:ext xmlns:c16="http://schemas.microsoft.com/office/drawing/2014/chart" uri="{C3380CC4-5D6E-409C-BE32-E72D297353CC}">
                <c16:uniqueId val="{0000000B-6B9D-4E18-8C92-355B131DDF9D}"/>
              </c:ext>
            </c:extLst>
          </c:dPt>
          <c:dPt>
            <c:idx val="22"/>
            <c:invertIfNegative val="0"/>
            <c:bubble3D val="0"/>
            <c:spPr>
              <a:solidFill>
                <a:srgbClr val="EBAFE7"/>
              </a:solidFill>
              <a:ln>
                <a:noFill/>
              </a:ln>
              <a:effectLst/>
            </c:spPr>
            <c:extLst>
              <c:ext xmlns:c16="http://schemas.microsoft.com/office/drawing/2014/chart" uri="{C3380CC4-5D6E-409C-BE32-E72D297353CC}">
                <c16:uniqueId val="{0000000D-6B9D-4E18-8C92-355B131DDF9D}"/>
              </c:ext>
            </c:extLst>
          </c:dPt>
          <c:dPt>
            <c:idx val="23"/>
            <c:invertIfNegative val="0"/>
            <c:bubble3D val="0"/>
            <c:spPr>
              <a:solidFill>
                <a:srgbClr val="EBAFE7"/>
              </a:solidFill>
              <a:ln>
                <a:noFill/>
              </a:ln>
              <a:effectLst/>
            </c:spPr>
            <c:extLst>
              <c:ext xmlns:c16="http://schemas.microsoft.com/office/drawing/2014/chart" uri="{C3380CC4-5D6E-409C-BE32-E72D297353CC}">
                <c16:uniqueId val="{0000000F-6B9D-4E18-8C92-355B131DDF9D}"/>
              </c:ext>
            </c:extLst>
          </c:dPt>
          <c:dPt>
            <c:idx val="24"/>
            <c:invertIfNegative val="0"/>
            <c:bubble3D val="0"/>
            <c:spPr>
              <a:solidFill>
                <a:srgbClr val="EBAFE7"/>
              </a:solidFill>
              <a:ln>
                <a:noFill/>
              </a:ln>
              <a:effectLst/>
            </c:spPr>
            <c:extLst>
              <c:ext xmlns:c16="http://schemas.microsoft.com/office/drawing/2014/chart" uri="{C3380CC4-5D6E-409C-BE32-E72D297353CC}">
                <c16:uniqueId val="{00000011-6B9D-4E18-8C92-355B131DDF9D}"/>
              </c:ext>
            </c:extLst>
          </c:dPt>
          <c:cat>
            <c:strRef>
              <c:f>'K6abc Barnkonventionen'!$C$5:$C$29</c:f>
              <c:strCache>
                <c:ptCount val="25"/>
                <c:pt idx="0">
                  <c:v>Åk 6</c:v>
                </c:pt>
                <c:pt idx="1">
                  <c:v>Åk 9</c:v>
                </c:pt>
                <c:pt idx="2">
                  <c:v>Gy 2</c:v>
                </c:pt>
                <c:pt idx="4">
                  <c:v>Åk 6</c:v>
                </c:pt>
                <c:pt idx="5">
                  <c:v>Åk 9</c:v>
                </c:pt>
                <c:pt idx="6">
                  <c:v>Gy 2</c:v>
                </c:pt>
                <c:pt idx="9">
                  <c:v>Åk 6</c:v>
                </c:pt>
                <c:pt idx="10">
                  <c:v>Åk 9</c:v>
                </c:pt>
                <c:pt idx="11">
                  <c:v>Gy 2</c:v>
                </c:pt>
                <c:pt idx="13">
                  <c:v>Åk 6</c:v>
                </c:pt>
                <c:pt idx="14">
                  <c:v>Åk 9</c:v>
                </c:pt>
                <c:pt idx="15">
                  <c:v>Gy 2</c:v>
                </c:pt>
                <c:pt idx="18">
                  <c:v>Åk 6</c:v>
                </c:pt>
                <c:pt idx="19">
                  <c:v>Åk 9</c:v>
                </c:pt>
                <c:pt idx="20">
                  <c:v>Gy 2</c:v>
                </c:pt>
                <c:pt idx="22">
                  <c:v>Åk 6</c:v>
                </c:pt>
                <c:pt idx="23">
                  <c:v>Åk 9</c:v>
                </c:pt>
                <c:pt idx="24">
                  <c:v>Gy 2</c:v>
                </c:pt>
              </c:strCache>
            </c:strRef>
          </c:cat>
          <c:val>
            <c:numRef>
              <c:f>'K6abc Barnkonventionen'!$D$5:$D$29</c:f>
              <c:numCache>
                <c:formatCode>General</c:formatCode>
                <c:ptCount val="25"/>
                <c:pt idx="0">
                  <c:v>40.9</c:v>
                </c:pt>
                <c:pt idx="1">
                  <c:v>28.2</c:v>
                </c:pt>
                <c:pt idx="2">
                  <c:v>28.8</c:v>
                </c:pt>
                <c:pt idx="4">
                  <c:v>41.5</c:v>
                </c:pt>
                <c:pt idx="5">
                  <c:v>26.5</c:v>
                </c:pt>
                <c:pt idx="6">
                  <c:v>36.4</c:v>
                </c:pt>
                <c:pt idx="9">
                  <c:v>30.4</c:v>
                </c:pt>
                <c:pt idx="10">
                  <c:v>19.899999999999999</c:v>
                </c:pt>
                <c:pt idx="11">
                  <c:v>19.8</c:v>
                </c:pt>
                <c:pt idx="13">
                  <c:v>29.9</c:v>
                </c:pt>
                <c:pt idx="14">
                  <c:v>16.7</c:v>
                </c:pt>
                <c:pt idx="15">
                  <c:v>22.3</c:v>
                </c:pt>
                <c:pt idx="18">
                  <c:v>38.700000000000003</c:v>
                </c:pt>
                <c:pt idx="19">
                  <c:v>23.2</c:v>
                </c:pt>
                <c:pt idx="20">
                  <c:v>21</c:v>
                </c:pt>
                <c:pt idx="22">
                  <c:v>39.6</c:v>
                </c:pt>
                <c:pt idx="23">
                  <c:v>19.3</c:v>
                </c:pt>
                <c:pt idx="24">
                  <c:v>22.3</c:v>
                </c:pt>
              </c:numCache>
            </c:numRef>
          </c:val>
          <c:extLst>
            <c:ext xmlns:c16="http://schemas.microsoft.com/office/drawing/2014/chart" uri="{C3380CC4-5D6E-409C-BE32-E72D297353CC}">
              <c16:uniqueId val="{00000012-6B9D-4E18-8C92-355B131DDF9D}"/>
            </c:ext>
          </c:extLst>
        </c:ser>
        <c:ser>
          <c:idx val="1"/>
          <c:order val="1"/>
          <c:spPr>
            <a:solidFill>
              <a:schemeClr val="accent6">
                <a:shade val="76000"/>
              </a:schemeClr>
            </a:solidFill>
            <a:ln>
              <a:noFill/>
            </a:ln>
            <a:effectLst/>
          </c:spPr>
          <c:invertIfNegative val="0"/>
          <c:dPt>
            <c:idx val="4"/>
            <c:invertIfNegative val="0"/>
            <c:bubble3D val="0"/>
            <c:spPr>
              <a:solidFill>
                <a:srgbClr val="D355CA"/>
              </a:solidFill>
              <a:ln>
                <a:noFill/>
              </a:ln>
              <a:effectLst/>
            </c:spPr>
            <c:extLst>
              <c:ext xmlns:c16="http://schemas.microsoft.com/office/drawing/2014/chart" uri="{C3380CC4-5D6E-409C-BE32-E72D297353CC}">
                <c16:uniqueId val="{00000014-6B9D-4E18-8C92-355B131DDF9D}"/>
              </c:ext>
            </c:extLst>
          </c:dPt>
          <c:dPt>
            <c:idx val="5"/>
            <c:invertIfNegative val="0"/>
            <c:bubble3D val="0"/>
            <c:spPr>
              <a:solidFill>
                <a:srgbClr val="D355CA"/>
              </a:solidFill>
              <a:ln>
                <a:noFill/>
              </a:ln>
              <a:effectLst/>
            </c:spPr>
            <c:extLst>
              <c:ext xmlns:c16="http://schemas.microsoft.com/office/drawing/2014/chart" uri="{C3380CC4-5D6E-409C-BE32-E72D297353CC}">
                <c16:uniqueId val="{00000016-6B9D-4E18-8C92-355B131DDF9D}"/>
              </c:ext>
            </c:extLst>
          </c:dPt>
          <c:dPt>
            <c:idx val="6"/>
            <c:invertIfNegative val="0"/>
            <c:bubble3D val="0"/>
            <c:spPr>
              <a:solidFill>
                <a:srgbClr val="D355CA"/>
              </a:solidFill>
              <a:ln>
                <a:noFill/>
              </a:ln>
              <a:effectLst/>
            </c:spPr>
            <c:extLst>
              <c:ext xmlns:c16="http://schemas.microsoft.com/office/drawing/2014/chart" uri="{C3380CC4-5D6E-409C-BE32-E72D297353CC}">
                <c16:uniqueId val="{00000018-6B9D-4E18-8C92-355B131DDF9D}"/>
              </c:ext>
            </c:extLst>
          </c:dPt>
          <c:dPt>
            <c:idx val="13"/>
            <c:invertIfNegative val="0"/>
            <c:bubble3D val="0"/>
            <c:spPr>
              <a:solidFill>
                <a:srgbClr val="D355CA"/>
              </a:solidFill>
              <a:ln>
                <a:noFill/>
              </a:ln>
              <a:effectLst/>
            </c:spPr>
            <c:extLst>
              <c:ext xmlns:c16="http://schemas.microsoft.com/office/drawing/2014/chart" uri="{C3380CC4-5D6E-409C-BE32-E72D297353CC}">
                <c16:uniqueId val="{0000001A-6B9D-4E18-8C92-355B131DDF9D}"/>
              </c:ext>
            </c:extLst>
          </c:dPt>
          <c:dPt>
            <c:idx val="14"/>
            <c:invertIfNegative val="0"/>
            <c:bubble3D val="0"/>
            <c:spPr>
              <a:solidFill>
                <a:srgbClr val="D355CA"/>
              </a:solidFill>
              <a:ln>
                <a:noFill/>
              </a:ln>
              <a:effectLst/>
            </c:spPr>
            <c:extLst>
              <c:ext xmlns:c16="http://schemas.microsoft.com/office/drawing/2014/chart" uri="{C3380CC4-5D6E-409C-BE32-E72D297353CC}">
                <c16:uniqueId val="{0000001C-6B9D-4E18-8C92-355B131DDF9D}"/>
              </c:ext>
            </c:extLst>
          </c:dPt>
          <c:dPt>
            <c:idx val="15"/>
            <c:invertIfNegative val="0"/>
            <c:bubble3D val="0"/>
            <c:spPr>
              <a:solidFill>
                <a:srgbClr val="D355CA"/>
              </a:solidFill>
              <a:ln>
                <a:noFill/>
              </a:ln>
              <a:effectLst/>
            </c:spPr>
            <c:extLst>
              <c:ext xmlns:c16="http://schemas.microsoft.com/office/drawing/2014/chart" uri="{C3380CC4-5D6E-409C-BE32-E72D297353CC}">
                <c16:uniqueId val="{0000001E-6B9D-4E18-8C92-355B131DDF9D}"/>
              </c:ext>
            </c:extLst>
          </c:dPt>
          <c:dPt>
            <c:idx val="22"/>
            <c:invertIfNegative val="0"/>
            <c:bubble3D val="0"/>
            <c:spPr>
              <a:solidFill>
                <a:srgbClr val="D355CA"/>
              </a:solidFill>
              <a:ln>
                <a:noFill/>
              </a:ln>
              <a:effectLst/>
            </c:spPr>
            <c:extLst>
              <c:ext xmlns:c16="http://schemas.microsoft.com/office/drawing/2014/chart" uri="{C3380CC4-5D6E-409C-BE32-E72D297353CC}">
                <c16:uniqueId val="{00000020-6B9D-4E18-8C92-355B131DDF9D}"/>
              </c:ext>
            </c:extLst>
          </c:dPt>
          <c:dPt>
            <c:idx val="23"/>
            <c:invertIfNegative val="0"/>
            <c:bubble3D val="0"/>
            <c:spPr>
              <a:solidFill>
                <a:srgbClr val="D355CA"/>
              </a:solidFill>
              <a:ln>
                <a:noFill/>
              </a:ln>
              <a:effectLst/>
            </c:spPr>
            <c:extLst>
              <c:ext xmlns:c16="http://schemas.microsoft.com/office/drawing/2014/chart" uri="{C3380CC4-5D6E-409C-BE32-E72D297353CC}">
                <c16:uniqueId val="{00000022-6B9D-4E18-8C92-355B131DDF9D}"/>
              </c:ext>
            </c:extLst>
          </c:dPt>
          <c:dPt>
            <c:idx val="24"/>
            <c:invertIfNegative val="0"/>
            <c:bubble3D val="0"/>
            <c:spPr>
              <a:solidFill>
                <a:srgbClr val="D355CA"/>
              </a:solidFill>
              <a:ln>
                <a:noFill/>
              </a:ln>
              <a:effectLst/>
            </c:spPr>
            <c:extLst>
              <c:ext xmlns:c16="http://schemas.microsoft.com/office/drawing/2014/chart" uri="{C3380CC4-5D6E-409C-BE32-E72D297353CC}">
                <c16:uniqueId val="{00000024-6B9D-4E18-8C92-355B131DDF9D}"/>
              </c:ext>
            </c:extLst>
          </c:dPt>
          <c:cat>
            <c:strRef>
              <c:f>'K6abc Barnkonventionen'!$C$5:$C$29</c:f>
              <c:strCache>
                <c:ptCount val="25"/>
                <c:pt idx="0">
                  <c:v>Åk 6</c:v>
                </c:pt>
                <c:pt idx="1">
                  <c:v>Åk 9</c:v>
                </c:pt>
                <c:pt idx="2">
                  <c:v>Gy 2</c:v>
                </c:pt>
                <c:pt idx="4">
                  <c:v>Åk 6</c:v>
                </c:pt>
                <c:pt idx="5">
                  <c:v>Åk 9</c:v>
                </c:pt>
                <c:pt idx="6">
                  <c:v>Gy 2</c:v>
                </c:pt>
                <c:pt idx="9">
                  <c:v>Åk 6</c:v>
                </c:pt>
                <c:pt idx="10">
                  <c:v>Åk 9</c:v>
                </c:pt>
                <c:pt idx="11">
                  <c:v>Gy 2</c:v>
                </c:pt>
                <c:pt idx="13">
                  <c:v>Åk 6</c:v>
                </c:pt>
                <c:pt idx="14">
                  <c:v>Åk 9</c:v>
                </c:pt>
                <c:pt idx="15">
                  <c:v>Gy 2</c:v>
                </c:pt>
                <c:pt idx="18">
                  <c:v>Åk 6</c:v>
                </c:pt>
                <c:pt idx="19">
                  <c:v>Åk 9</c:v>
                </c:pt>
                <c:pt idx="20">
                  <c:v>Gy 2</c:v>
                </c:pt>
                <c:pt idx="22">
                  <c:v>Åk 6</c:v>
                </c:pt>
                <c:pt idx="23">
                  <c:v>Åk 9</c:v>
                </c:pt>
                <c:pt idx="24">
                  <c:v>Gy 2</c:v>
                </c:pt>
              </c:strCache>
            </c:strRef>
          </c:cat>
          <c:val>
            <c:numRef>
              <c:f>'K6abc Barnkonventionen'!$E$5:$E$29</c:f>
              <c:numCache>
                <c:formatCode>General</c:formatCode>
                <c:ptCount val="25"/>
                <c:pt idx="0">
                  <c:v>59.4</c:v>
                </c:pt>
                <c:pt idx="1">
                  <c:v>42.8</c:v>
                </c:pt>
                <c:pt idx="2">
                  <c:v>45.4</c:v>
                </c:pt>
                <c:pt idx="4">
                  <c:v>60.4</c:v>
                </c:pt>
                <c:pt idx="5">
                  <c:v>42.5</c:v>
                </c:pt>
                <c:pt idx="6">
                  <c:v>54.9</c:v>
                </c:pt>
                <c:pt idx="9">
                  <c:v>49</c:v>
                </c:pt>
                <c:pt idx="10">
                  <c:v>32.1</c:v>
                </c:pt>
                <c:pt idx="11">
                  <c:v>31.1</c:v>
                </c:pt>
                <c:pt idx="13">
                  <c:v>47.5</c:v>
                </c:pt>
                <c:pt idx="14">
                  <c:v>30.2</c:v>
                </c:pt>
                <c:pt idx="15">
                  <c:v>37.5</c:v>
                </c:pt>
                <c:pt idx="18">
                  <c:v>53.7</c:v>
                </c:pt>
                <c:pt idx="19">
                  <c:v>34.9</c:v>
                </c:pt>
                <c:pt idx="20">
                  <c:v>31.5</c:v>
                </c:pt>
                <c:pt idx="22">
                  <c:v>52.8</c:v>
                </c:pt>
                <c:pt idx="23">
                  <c:v>30.5</c:v>
                </c:pt>
                <c:pt idx="24">
                  <c:v>36.200000000000003</c:v>
                </c:pt>
              </c:numCache>
            </c:numRef>
          </c:val>
          <c:extLst>
            <c:ext xmlns:c16="http://schemas.microsoft.com/office/drawing/2014/chart" uri="{C3380CC4-5D6E-409C-BE32-E72D297353CC}">
              <c16:uniqueId val="{00000025-6B9D-4E18-8C92-355B131DDF9D}"/>
            </c:ext>
          </c:extLst>
        </c:ser>
        <c:dLbls>
          <c:showLegendKey val="0"/>
          <c:showVal val="0"/>
          <c:showCatName val="0"/>
          <c:showSerName val="0"/>
          <c:showPercent val="0"/>
          <c:showBubbleSize val="0"/>
        </c:dLbls>
        <c:gapWidth val="100"/>
        <c:overlap val="-27"/>
        <c:axId val="591658800"/>
        <c:axId val="591659192"/>
      </c:barChart>
      <c:catAx>
        <c:axId val="591658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591659192"/>
        <c:crosses val="autoZero"/>
        <c:auto val="1"/>
        <c:lblAlgn val="ctr"/>
        <c:lblOffset val="100"/>
        <c:noMultiLvlLbl val="0"/>
      </c:catAx>
      <c:valAx>
        <c:axId val="5916591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591658800"/>
        <c:crosses val="autoZero"/>
        <c:crossBetween val="between"/>
        <c:majorUnit val="1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defRPr>
      </a:pPr>
      <a:endParaRPr lang="sv-S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18.jpe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emf"/></Relationships>
</file>

<file path=ppt/drawings/drawing1.xml><?xml version="1.0" encoding="utf-8"?>
<c:userShapes xmlns:c="http://schemas.openxmlformats.org/drawingml/2006/chart">
  <cdr:relSizeAnchor xmlns:cdr="http://schemas.openxmlformats.org/drawingml/2006/chartDrawing">
    <cdr:from>
      <cdr:x>0.09208</cdr:x>
      <cdr:y>0.72742</cdr:y>
    </cdr:from>
    <cdr:to>
      <cdr:x>0.3036</cdr:x>
      <cdr:y>0.84164</cdr:y>
    </cdr:to>
    <cdr:sp macro="" textlink="">
      <cdr:nvSpPr>
        <cdr:cNvPr id="2" name="textruta 3"/>
        <cdr:cNvSpPr txBox="1"/>
      </cdr:nvSpPr>
      <cdr:spPr>
        <a:xfrm xmlns:a="http://schemas.openxmlformats.org/drawingml/2006/main">
          <a:off x="822549" y="4112435"/>
          <a:ext cx="1889505" cy="645737"/>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sv-SE" sz="1100"/>
            <a:t>Hört talas om barnkonventionen</a:t>
          </a:r>
        </a:p>
      </cdr:txBody>
    </cdr:sp>
  </cdr:relSizeAnchor>
  <cdr:relSizeAnchor xmlns:cdr="http://schemas.openxmlformats.org/drawingml/2006/chartDrawing">
    <cdr:from>
      <cdr:x>0.73007</cdr:x>
      <cdr:y>0.72013</cdr:y>
    </cdr:from>
    <cdr:to>
      <cdr:x>0.95712</cdr:x>
      <cdr:y>0.86634</cdr:y>
    </cdr:to>
    <cdr:sp macro="" textlink="">
      <cdr:nvSpPr>
        <cdr:cNvPr id="3" name="textruta 3"/>
        <cdr:cNvSpPr txBox="1"/>
      </cdr:nvSpPr>
      <cdr:spPr>
        <a:xfrm xmlns:a="http://schemas.openxmlformats.org/drawingml/2006/main">
          <a:off x="4405313" y="2822575"/>
          <a:ext cx="1370012" cy="573088"/>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sv-SE" sz="1100"/>
            <a:t>Vet</a:t>
          </a:r>
          <a:r>
            <a:rPr lang="sv-SE" sz="1100" baseline="0"/>
            <a:t> vilka rättigheter jag har enligt </a:t>
          </a:r>
          <a:r>
            <a:rPr lang="sv-SE" sz="1100"/>
            <a:t>barnkonventionen</a:t>
          </a:r>
        </a:p>
      </cdr:txBody>
    </cdr:sp>
  </cdr:relSizeAnchor>
  <cdr:relSizeAnchor xmlns:cdr="http://schemas.openxmlformats.org/drawingml/2006/chartDrawing">
    <cdr:from>
      <cdr:x>0.40147</cdr:x>
      <cdr:y>0.72499</cdr:y>
    </cdr:from>
    <cdr:to>
      <cdr:x>0.64009</cdr:x>
      <cdr:y>0.83921</cdr:y>
    </cdr:to>
    <cdr:sp macro="" textlink="">
      <cdr:nvSpPr>
        <cdr:cNvPr id="4" name="textruta 3"/>
        <cdr:cNvSpPr txBox="1"/>
      </cdr:nvSpPr>
      <cdr:spPr>
        <a:xfrm xmlns:a="http://schemas.openxmlformats.org/drawingml/2006/main">
          <a:off x="2422524" y="2841625"/>
          <a:ext cx="1439863" cy="447675"/>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sv-SE" sz="1100" dirty="0"/>
            <a:t>Vet vad barnkonventionen innehåller</a:t>
          </a:r>
        </a:p>
      </cdr:txBody>
    </cdr:sp>
  </cdr:relSizeAnchor>
  <cdr:relSizeAnchor xmlns:cdr="http://schemas.openxmlformats.org/drawingml/2006/chartDrawing">
    <cdr:from>
      <cdr:x>0.32255</cdr:x>
      <cdr:y>0.87363</cdr:y>
    </cdr:from>
    <cdr:to>
      <cdr:x>0.63667</cdr:x>
      <cdr:y>1</cdr:y>
    </cdr:to>
    <cdr:pic>
      <cdr:nvPicPr>
        <cdr:cNvPr id="5" name="Bildobjekt 4">
          <a:extLst xmlns:a="http://schemas.openxmlformats.org/drawingml/2006/main">
            <a:ext uri="{FF2B5EF4-FFF2-40B4-BE49-F238E27FC236}">
              <a16:creationId xmlns:a16="http://schemas.microsoft.com/office/drawing/2014/main" id="{90DA82C2-B5CD-4E25-92C9-66CD64B57C8F}"/>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946275" y="3424238"/>
          <a:ext cx="1895475" cy="495300"/>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07D4B7D1-C6FB-43DF-9750-CCFF664ABD7B}" type="datetimeFigureOut">
              <a:rPr lang="sv-SE" smtClean="0"/>
              <a:t>2019-09-19</a:t>
            </a:fld>
            <a:endParaRPr lang="sv-SE"/>
          </a:p>
        </p:txBody>
      </p:sp>
      <p:sp>
        <p:nvSpPr>
          <p:cNvPr id="4" name="Platshållare för bildobjekt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03F4D8C7-0004-43A4-BA3F-BD5C9AFD1491}" type="slidenum">
              <a:rPr lang="sv-SE" smtClean="0"/>
              <a:t>‹#›</a:t>
            </a:fld>
            <a:endParaRPr lang="sv-SE"/>
          </a:p>
        </p:txBody>
      </p:sp>
    </p:spTree>
    <p:extLst>
      <p:ext uri="{BB962C8B-B14F-4D97-AF65-F5344CB8AC3E}">
        <p14:creationId xmlns:p14="http://schemas.microsoft.com/office/powerpoint/2010/main" val="3002281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Platshållare för anteckninga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eaLnBrk="1" hangingPunct="1">
              <a:lnSpc>
                <a:spcPct val="70000"/>
              </a:lnSpc>
              <a:spcBef>
                <a:spcPct val="0"/>
              </a:spcBef>
              <a:defRPr/>
            </a:pPr>
            <a:r>
              <a:rPr lang="sv-SE" altLang="sv-SE" b="1" dirty="0"/>
              <a:t>Syftet med den här bilden är att gestalta formen för en offentlig organisation</a:t>
            </a:r>
          </a:p>
          <a:p>
            <a:pPr eaLnBrk="1" hangingPunct="1">
              <a:lnSpc>
                <a:spcPct val="70000"/>
              </a:lnSpc>
              <a:spcBef>
                <a:spcPct val="0"/>
              </a:spcBef>
              <a:defRPr/>
            </a:pPr>
            <a:r>
              <a:rPr lang="sv-SE" altLang="sv-SE" dirty="0"/>
              <a:t>Föregående bild kan gestalta sig så här, som ett hus med olika rum där olika typer av processer sker.</a:t>
            </a:r>
          </a:p>
          <a:p>
            <a:pPr>
              <a:defRPr/>
            </a:pPr>
            <a:endParaRPr lang="sv-SE" altLang="sv-SE" dirty="0"/>
          </a:p>
          <a:p>
            <a:pPr>
              <a:defRPr/>
            </a:pPr>
            <a:r>
              <a:rPr lang="sv-SE" altLang="sv-SE" dirty="0"/>
              <a:t>De politiska besluten styr det ledningen, kärnverksamheten ska göra och hur det administrativa stödet för verksamheterna ska se ut i organisationen.</a:t>
            </a:r>
          </a:p>
          <a:p>
            <a:pPr>
              <a:defRPr/>
            </a:pPr>
            <a:endParaRPr lang="sv-SE" altLang="sv-SE" dirty="0"/>
          </a:p>
          <a:p>
            <a:pPr>
              <a:defRPr/>
            </a:pPr>
            <a:r>
              <a:rPr lang="sv-SE" altLang="sv-SE" dirty="0"/>
              <a:t>Styrprocessen uttrycks i budget, flerårsplaner, policys och andra riktlinjer.</a:t>
            </a:r>
          </a:p>
          <a:p>
            <a:pPr>
              <a:defRPr/>
            </a:pPr>
            <a:endParaRPr lang="sv-SE" altLang="sv-SE" dirty="0"/>
          </a:p>
          <a:p>
            <a:pPr>
              <a:defRPr/>
            </a:pPr>
            <a:r>
              <a:rPr lang="sv-SE" altLang="sv-SE" dirty="0"/>
              <a:t>Kärnprocesserna når invånarna i form av till exempel utbildning, förskola, hälso- och sjukvård, kultur och fritid.</a:t>
            </a:r>
          </a:p>
          <a:p>
            <a:pPr>
              <a:defRPr/>
            </a:pPr>
            <a:endParaRPr lang="sv-SE" altLang="sv-SE" dirty="0"/>
          </a:p>
          <a:p>
            <a:pPr>
              <a:defRPr/>
            </a:pPr>
            <a:r>
              <a:rPr lang="sv-SE" altLang="sv-SE" dirty="0"/>
              <a:t>Stödprocesser omfattar funktioner organisationen behöver för att fungera: HR-avdelningen, kommunikationsavdelning och andra stödfunktioner.</a:t>
            </a:r>
          </a:p>
          <a:p>
            <a:pPr>
              <a:defRPr/>
            </a:pPr>
            <a:endParaRPr lang="sv-SE" altLang="sv-SE" dirty="0"/>
          </a:p>
          <a:p>
            <a:pPr>
              <a:defRPr/>
            </a:pPr>
            <a:r>
              <a:rPr lang="sv-SE" altLang="sv-SE" dirty="0"/>
              <a:t>Ledningsprocesserna är system och rutiner som används för planering, uppföljning och utveckling, dvs. budget, verksamhetsplaner och årsredovisning, t.ex.</a:t>
            </a:r>
          </a:p>
          <a:p>
            <a:pPr>
              <a:defRPr/>
            </a:pPr>
            <a:endParaRPr lang="sv-SE" altLang="sv-SE" dirty="0"/>
          </a:p>
          <a:p>
            <a:pPr>
              <a:defRPr/>
            </a:pPr>
            <a:r>
              <a:rPr lang="sv-SE" altLang="sv-SE" dirty="0"/>
              <a:t>Den röda tråden mellan de olika rummen i huset måste vara tydlig för att rättigheterna ska nå fram till rättighetsbärarna, barnen i det här fallet. Det vill säga en struktur som bidrar till att kulturen är att arbeta rättighetsbaserat så att varje pojke och flicka får tillgång till sina rättigheter. Nämn i detta sammanhang även de andra diskrimineringsgrunderna. Fråga deltagarna vilka de är och komplettera om inte alla kommer fram.</a:t>
            </a:r>
          </a:p>
          <a:p>
            <a:pPr>
              <a:defRPr/>
            </a:pPr>
            <a:endParaRPr lang="sv-SE" altLang="sv-SE" dirty="0"/>
          </a:p>
        </p:txBody>
      </p:sp>
      <p:sp>
        <p:nvSpPr>
          <p:cNvPr id="26628"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FD38465-4DD9-49C4-B3C9-60853DFDC2DD}" type="slidenum">
              <a:rPr lang="sv-SE" altLang="sv-SE" smtClean="0">
                <a:solidFill>
                  <a:prstClr val="black"/>
                </a:solidFill>
              </a:rPr>
              <a:pPr/>
              <a:t>13</a:t>
            </a:fld>
            <a:endParaRPr lang="sv-SE" altLang="sv-SE">
              <a:solidFill>
                <a:prstClr val="black"/>
              </a:solidFill>
            </a:endParaRPr>
          </a:p>
        </p:txBody>
      </p:sp>
    </p:spTree>
    <p:extLst>
      <p:ext uri="{BB962C8B-B14F-4D97-AF65-F5344CB8AC3E}">
        <p14:creationId xmlns:p14="http://schemas.microsoft.com/office/powerpoint/2010/main" val="2843747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idx="12"/>
          </p:nvPr>
        </p:nvSpPr>
        <p:spPr/>
        <p:txBody>
          <a:bodyPr/>
          <a:lstStyle/>
          <a:p>
            <a:pPr algn="r">
              <a:buSzPct val="25000"/>
            </a:pPr>
            <a:fld id="{00000000-1234-1234-1234-123412341234}" type="slidenum">
              <a:rPr lang="en-GB" sz="1200" smtClean="0">
                <a:solidFill>
                  <a:schemeClr val="dk1"/>
                </a:solidFill>
                <a:latin typeface="Calibri"/>
                <a:ea typeface="Calibri"/>
                <a:cs typeface="Calibri"/>
                <a:sym typeface="Calibri"/>
              </a:rPr>
              <a:pPr algn="r">
                <a:buSzPct val="25000"/>
              </a:pPr>
              <a:t>43</a:t>
            </a:fld>
            <a:endParaRPr lang="en-GB"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61387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idx="12"/>
          </p:nvPr>
        </p:nvSpPr>
        <p:spPr/>
        <p:txBody>
          <a:bodyPr/>
          <a:lstStyle/>
          <a:p>
            <a:pPr algn="r">
              <a:buSzPct val="25000"/>
            </a:pPr>
            <a:fld id="{00000000-1234-1234-1234-123412341234}" type="slidenum">
              <a:rPr lang="en-GB" sz="1200" smtClean="0">
                <a:solidFill>
                  <a:schemeClr val="dk1"/>
                </a:solidFill>
                <a:latin typeface="Calibri"/>
                <a:ea typeface="Calibri"/>
                <a:cs typeface="Calibri"/>
                <a:sym typeface="Calibri"/>
              </a:rPr>
              <a:pPr algn="r">
                <a:buSzPct val="25000"/>
              </a:pPr>
              <a:t>44</a:t>
            </a:fld>
            <a:endParaRPr lang="en-GB"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07808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idx="12"/>
          </p:nvPr>
        </p:nvSpPr>
        <p:spPr/>
        <p:txBody>
          <a:bodyPr/>
          <a:lstStyle/>
          <a:p>
            <a:pPr algn="r">
              <a:buSzPct val="25000"/>
            </a:pPr>
            <a:fld id="{00000000-1234-1234-1234-123412341234}" type="slidenum">
              <a:rPr lang="en-GB" sz="1200" smtClean="0">
                <a:solidFill>
                  <a:schemeClr val="dk1"/>
                </a:solidFill>
                <a:latin typeface="Calibri"/>
                <a:ea typeface="Calibri"/>
                <a:cs typeface="Calibri"/>
                <a:sym typeface="Calibri"/>
              </a:rPr>
              <a:pPr algn="r">
                <a:buSzPct val="25000"/>
              </a:pPr>
              <a:t>45</a:t>
            </a:fld>
            <a:endParaRPr lang="en-GB"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27154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9F471ACE-8135-FA4F-95E1-05CC1A8F7B0A}" type="slidenum">
              <a:rPr lang="sv-SE" smtClean="0"/>
              <a:pPr/>
              <a:t>14</a:t>
            </a:fld>
            <a:endParaRPr lang="sv-SE"/>
          </a:p>
        </p:txBody>
      </p:sp>
    </p:spTree>
    <p:extLst>
      <p:ext uri="{BB962C8B-B14F-4D97-AF65-F5344CB8AC3E}">
        <p14:creationId xmlns:p14="http://schemas.microsoft.com/office/powerpoint/2010/main" val="3597608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849688" y="9431338"/>
            <a:ext cx="294798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887" tIns="43945" rIns="87887" bIns="43945" anchor="b"/>
          <a:lstStyle>
            <a:lvl1pPr defTabSz="877888">
              <a:defRPr sz="1400">
                <a:solidFill>
                  <a:schemeClr val="tx1"/>
                </a:solidFill>
                <a:latin typeface="Verdana" panose="020B0604030504040204" pitchFamily="34" charset="0"/>
              </a:defRPr>
            </a:lvl1pPr>
            <a:lvl2pPr marL="742950" indent="-285750" defTabSz="877888">
              <a:defRPr sz="1400">
                <a:solidFill>
                  <a:schemeClr val="tx1"/>
                </a:solidFill>
                <a:latin typeface="Verdana" panose="020B0604030504040204" pitchFamily="34" charset="0"/>
              </a:defRPr>
            </a:lvl2pPr>
            <a:lvl3pPr marL="1143000" indent="-228600" defTabSz="877888">
              <a:defRPr sz="1400">
                <a:solidFill>
                  <a:schemeClr val="tx1"/>
                </a:solidFill>
                <a:latin typeface="Verdana" panose="020B0604030504040204" pitchFamily="34" charset="0"/>
              </a:defRPr>
            </a:lvl3pPr>
            <a:lvl4pPr marL="1600200" indent="-228600" defTabSz="877888">
              <a:defRPr sz="1400">
                <a:solidFill>
                  <a:schemeClr val="tx1"/>
                </a:solidFill>
                <a:latin typeface="Verdana" panose="020B0604030504040204" pitchFamily="34" charset="0"/>
              </a:defRPr>
            </a:lvl4pPr>
            <a:lvl5pPr marL="2057400" indent="-228600" defTabSz="877888">
              <a:defRPr sz="1400">
                <a:solidFill>
                  <a:schemeClr val="tx1"/>
                </a:solidFill>
                <a:latin typeface="Verdana" panose="020B0604030504040204" pitchFamily="34" charset="0"/>
              </a:defRPr>
            </a:lvl5pPr>
            <a:lvl6pPr marL="2514600" indent="-228600" algn="r" defTabSz="877888" eaLnBrk="0" fontAlgn="base" hangingPunct="0">
              <a:spcBef>
                <a:spcPct val="0"/>
              </a:spcBef>
              <a:spcAft>
                <a:spcPct val="0"/>
              </a:spcAft>
              <a:defRPr sz="1400">
                <a:solidFill>
                  <a:schemeClr val="tx1"/>
                </a:solidFill>
                <a:latin typeface="Verdana" panose="020B0604030504040204" pitchFamily="34" charset="0"/>
              </a:defRPr>
            </a:lvl6pPr>
            <a:lvl7pPr marL="2971800" indent="-228600" algn="r" defTabSz="877888" eaLnBrk="0" fontAlgn="base" hangingPunct="0">
              <a:spcBef>
                <a:spcPct val="0"/>
              </a:spcBef>
              <a:spcAft>
                <a:spcPct val="0"/>
              </a:spcAft>
              <a:defRPr sz="1400">
                <a:solidFill>
                  <a:schemeClr val="tx1"/>
                </a:solidFill>
                <a:latin typeface="Verdana" panose="020B0604030504040204" pitchFamily="34" charset="0"/>
              </a:defRPr>
            </a:lvl7pPr>
            <a:lvl8pPr marL="3429000" indent="-228600" algn="r" defTabSz="877888" eaLnBrk="0" fontAlgn="base" hangingPunct="0">
              <a:spcBef>
                <a:spcPct val="0"/>
              </a:spcBef>
              <a:spcAft>
                <a:spcPct val="0"/>
              </a:spcAft>
              <a:defRPr sz="1400">
                <a:solidFill>
                  <a:schemeClr val="tx1"/>
                </a:solidFill>
                <a:latin typeface="Verdana" panose="020B0604030504040204" pitchFamily="34" charset="0"/>
              </a:defRPr>
            </a:lvl8pPr>
            <a:lvl9pPr marL="3886200" indent="-228600" algn="r" defTabSz="877888" eaLnBrk="0" fontAlgn="base" hangingPunct="0">
              <a:spcBef>
                <a:spcPct val="0"/>
              </a:spcBef>
              <a:spcAft>
                <a:spcPct val="0"/>
              </a:spcAft>
              <a:defRPr sz="1400">
                <a:solidFill>
                  <a:schemeClr val="tx1"/>
                </a:solidFill>
                <a:latin typeface="Verdana" panose="020B0604030504040204" pitchFamily="34" charset="0"/>
              </a:defRPr>
            </a:lvl9pPr>
          </a:lstStyle>
          <a:p>
            <a:fld id="{49FBC6A9-6E0C-4344-9511-93B289776576}" type="slidenum">
              <a:rPr lang="sv-SE" altLang="sv-SE" sz="1200">
                <a:latin typeface="Arial" panose="020B0604020202020204" pitchFamily="34" charset="0"/>
              </a:rPr>
              <a:pPr/>
              <a:t>27</a:t>
            </a:fld>
            <a:endParaRPr lang="sv-SE" altLang="sv-SE" sz="1200">
              <a:latin typeface="Arial" panose="020B0604020202020204" pitchFamily="34" charset="0"/>
            </a:endParaRPr>
          </a:p>
        </p:txBody>
      </p:sp>
      <p:sp>
        <p:nvSpPr>
          <p:cNvPr id="26627" name="Rectangle 2"/>
          <p:cNvSpPr>
            <a:spLocks noGrp="1" noRot="1" noChangeAspect="1" noChangeArrowheads="1" noTextEdit="1"/>
          </p:cNvSpPr>
          <p:nvPr>
            <p:ph type="sldImg"/>
          </p:nvPr>
        </p:nvSpPr>
        <p:spPr bwMode="auto">
          <a:xfrm>
            <a:off x="92075" y="744538"/>
            <a:ext cx="6615113" cy="37226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93191" name="Rectangle 3"/>
          <p:cNvSpPr>
            <a:spLocks noGrp="1" noChangeArrowheads="1"/>
          </p:cNvSpPr>
          <p:nvPr>
            <p:ph type="body" idx="1"/>
          </p:nvPr>
        </p:nvSpPr>
        <p:spPr>
          <a:xfrm>
            <a:off x="904875" y="4714875"/>
            <a:ext cx="4987925" cy="4468813"/>
          </a:xfrm>
          <a:prstGeom prst="rect">
            <a:avLst/>
          </a:prstGeom>
        </p:spPr>
        <p:txBody>
          <a:bodyPr lIns="87887" tIns="43945" rIns="87887" bIns="43945"/>
          <a:lstStyle/>
          <a:p>
            <a:pPr eaLnBrk="1" hangingPunct="1">
              <a:defRPr/>
            </a:pPr>
            <a:r>
              <a:rPr lang="en-US" b="1" dirty="0"/>
              <a:t>MONICA/</a:t>
            </a:r>
            <a:r>
              <a:rPr lang="en-US" b="1" dirty="0">
                <a:solidFill>
                  <a:srgbClr val="00B050"/>
                </a:solidFill>
              </a:rPr>
              <a:t>ELIZBETH</a:t>
            </a:r>
            <a:endParaRPr lang="en-US" b="1" dirty="0"/>
          </a:p>
          <a:p>
            <a:pPr eaLnBrk="1" hangingPunct="1">
              <a:defRPr/>
            </a:pPr>
            <a:endParaRPr lang="en-US" b="1" dirty="0"/>
          </a:p>
          <a:p>
            <a:pPr marL="171553" indent="-171553" eaLnBrk="1" hangingPunct="1">
              <a:buFont typeface="Arial" pitchFamily="34" charset="0"/>
              <a:buChar char="•"/>
              <a:defRPr/>
            </a:pPr>
            <a:r>
              <a:rPr lang="en-US" dirty="0"/>
              <a:t>Fyra </a:t>
            </a:r>
            <a:r>
              <a:rPr lang="en-US" dirty="0" err="1"/>
              <a:t>huvudprinciper</a:t>
            </a:r>
            <a:r>
              <a:rPr lang="en-US" dirty="0"/>
              <a:t> - </a:t>
            </a:r>
            <a:r>
              <a:rPr lang="en-US" dirty="0" err="1"/>
              <a:t>genom</a:t>
            </a:r>
            <a:r>
              <a:rPr lang="en-US" dirty="0"/>
              <a:t> </a:t>
            </a:r>
            <a:r>
              <a:rPr lang="en-US" dirty="0" err="1"/>
              <a:t>vilka</a:t>
            </a:r>
            <a:r>
              <a:rPr lang="en-US" dirty="0"/>
              <a:t> </a:t>
            </a:r>
            <a:r>
              <a:rPr lang="en-US" dirty="0" err="1"/>
              <a:t>alla</a:t>
            </a:r>
            <a:r>
              <a:rPr lang="en-US" dirty="0"/>
              <a:t> </a:t>
            </a:r>
            <a:r>
              <a:rPr lang="en-US" dirty="0" err="1"/>
              <a:t>andra</a:t>
            </a:r>
            <a:r>
              <a:rPr lang="en-US" dirty="0"/>
              <a:t> </a:t>
            </a:r>
            <a:r>
              <a:rPr lang="en-US" dirty="0" err="1"/>
              <a:t>rättigheter</a:t>
            </a:r>
            <a:r>
              <a:rPr lang="en-US" dirty="0"/>
              <a:t> </a:t>
            </a:r>
            <a:r>
              <a:rPr lang="en-US" dirty="0" err="1"/>
              <a:t>ska</a:t>
            </a:r>
            <a:r>
              <a:rPr lang="en-US" dirty="0"/>
              <a:t> </a:t>
            </a:r>
            <a:r>
              <a:rPr lang="en-US" dirty="0" err="1"/>
              <a:t>vägas</a:t>
            </a:r>
            <a:r>
              <a:rPr lang="en-US" dirty="0"/>
              <a:t> </a:t>
            </a:r>
          </a:p>
          <a:p>
            <a:pPr marL="171553" indent="-171553" eaLnBrk="1" hangingPunct="1">
              <a:buFont typeface="Arial" pitchFamily="34" charset="0"/>
              <a:buChar char="•"/>
              <a:defRPr/>
            </a:pPr>
            <a:endParaRPr lang="en-US" dirty="0"/>
          </a:p>
          <a:p>
            <a:pPr marL="171553" indent="-171553" eaLnBrk="1" hangingPunct="1">
              <a:buFont typeface="Arial" pitchFamily="34" charset="0"/>
              <a:buChar char="•"/>
              <a:defRPr/>
            </a:pPr>
            <a:r>
              <a:rPr lang="en-US" dirty="0"/>
              <a:t>Art 2 – </a:t>
            </a:r>
            <a:r>
              <a:rPr lang="en-US" dirty="0" err="1"/>
              <a:t>exempel</a:t>
            </a:r>
            <a:r>
              <a:rPr lang="en-US" dirty="0"/>
              <a:t> “</a:t>
            </a:r>
            <a:r>
              <a:rPr lang="en-US" dirty="0" err="1"/>
              <a:t>ickediskriminering</a:t>
            </a:r>
            <a:r>
              <a:rPr lang="en-US" dirty="0"/>
              <a:t>” – </a:t>
            </a:r>
            <a:r>
              <a:rPr lang="en-US" dirty="0" err="1"/>
              <a:t>Egyptens</a:t>
            </a:r>
            <a:r>
              <a:rPr lang="en-US" dirty="0"/>
              <a:t> </a:t>
            </a:r>
            <a:r>
              <a:rPr lang="en-US" dirty="0" err="1"/>
              <a:t>utbildningsminister</a:t>
            </a:r>
            <a:endParaRPr lang="en-US" dirty="0"/>
          </a:p>
          <a:p>
            <a:pPr marL="171553" indent="-171553" eaLnBrk="1" hangingPunct="1">
              <a:buFont typeface="Arial" pitchFamily="34" charset="0"/>
              <a:buChar char="•"/>
              <a:defRPr/>
            </a:pPr>
            <a:endParaRPr lang="en-US" dirty="0"/>
          </a:p>
          <a:p>
            <a:pPr marL="171553" indent="-171553" eaLnBrk="1" hangingPunct="1">
              <a:buFont typeface="Arial" pitchFamily="34" charset="0"/>
              <a:buChar char="•"/>
              <a:defRPr/>
            </a:pPr>
            <a:r>
              <a:rPr lang="en-US" dirty="0"/>
              <a:t>Art 3 </a:t>
            </a:r>
            <a:r>
              <a:rPr lang="en-US" dirty="0">
                <a:solidFill>
                  <a:srgbClr val="0000CC"/>
                </a:solidFill>
              </a:rPr>
              <a:t>– </a:t>
            </a:r>
            <a:r>
              <a:rPr lang="en-US" dirty="0" err="1"/>
              <a:t>Barnets</a:t>
            </a:r>
            <a:r>
              <a:rPr lang="en-US" dirty="0"/>
              <a:t> </a:t>
            </a:r>
            <a:r>
              <a:rPr lang="en-US" dirty="0" err="1"/>
              <a:t>bästa</a:t>
            </a:r>
            <a:r>
              <a:rPr lang="en-US" dirty="0"/>
              <a:t> – </a:t>
            </a:r>
            <a:r>
              <a:rPr lang="en-US" dirty="0" err="1"/>
              <a:t>kan</a:t>
            </a:r>
            <a:r>
              <a:rPr lang="en-US" dirty="0"/>
              <a:t> </a:t>
            </a:r>
            <a:r>
              <a:rPr lang="en-US" dirty="0" err="1"/>
              <a:t>inte</a:t>
            </a:r>
            <a:r>
              <a:rPr lang="en-US" dirty="0"/>
              <a:t> </a:t>
            </a:r>
            <a:r>
              <a:rPr lang="en-US" dirty="0" err="1"/>
              <a:t>användas</a:t>
            </a:r>
            <a:r>
              <a:rPr lang="en-US" dirty="0"/>
              <a:t> </a:t>
            </a:r>
            <a:r>
              <a:rPr lang="en-US" dirty="0" err="1"/>
              <a:t>för</a:t>
            </a:r>
            <a:r>
              <a:rPr lang="en-US" dirty="0"/>
              <a:t> </a:t>
            </a:r>
            <a:r>
              <a:rPr lang="en-US" dirty="0" err="1"/>
              <a:t>att</a:t>
            </a:r>
            <a:r>
              <a:rPr lang="en-US" dirty="0"/>
              <a:t> </a:t>
            </a:r>
            <a:r>
              <a:rPr lang="en-US" dirty="0" err="1"/>
              <a:t>inte</a:t>
            </a:r>
            <a:r>
              <a:rPr lang="en-US" dirty="0"/>
              <a:t> </a:t>
            </a:r>
            <a:r>
              <a:rPr lang="en-US" dirty="0" err="1"/>
              <a:t>ge</a:t>
            </a:r>
            <a:r>
              <a:rPr lang="en-US" dirty="0"/>
              <a:t> </a:t>
            </a:r>
            <a:r>
              <a:rPr lang="en-US" dirty="0" err="1"/>
              <a:t>barnet</a:t>
            </a:r>
            <a:r>
              <a:rPr lang="en-US" dirty="0"/>
              <a:t> </a:t>
            </a:r>
            <a:r>
              <a:rPr lang="en-US" dirty="0" err="1"/>
              <a:t>sina</a:t>
            </a:r>
            <a:r>
              <a:rPr lang="en-US" dirty="0"/>
              <a:t> </a:t>
            </a:r>
            <a:r>
              <a:rPr lang="en-US" dirty="0" err="1"/>
              <a:t>rättigheter</a:t>
            </a:r>
            <a:endParaRPr lang="en-US" dirty="0"/>
          </a:p>
          <a:p>
            <a:pPr marL="171553" indent="-171553" eaLnBrk="1" hangingPunct="1">
              <a:buFont typeface="Arial" pitchFamily="34" charset="0"/>
              <a:buChar char="•"/>
              <a:defRPr/>
            </a:pPr>
            <a:endParaRPr lang="en-US" dirty="0"/>
          </a:p>
          <a:p>
            <a:pPr marL="171553" indent="-171553" eaLnBrk="1" hangingPunct="1">
              <a:buFont typeface="Arial" pitchFamily="34" charset="0"/>
              <a:buChar char="•"/>
              <a:defRPr/>
            </a:pPr>
            <a:r>
              <a:rPr lang="en-US" dirty="0"/>
              <a:t>Art 6 – </a:t>
            </a:r>
            <a:r>
              <a:rPr lang="en-US" dirty="0" err="1"/>
              <a:t>inte</a:t>
            </a:r>
            <a:r>
              <a:rPr lang="en-US" dirty="0"/>
              <a:t> </a:t>
            </a:r>
            <a:r>
              <a:rPr lang="en-US" dirty="0" err="1"/>
              <a:t>bara</a:t>
            </a:r>
            <a:r>
              <a:rPr lang="en-US" dirty="0"/>
              <a:t> </a:t>
            </a:r>
            <a:r>
              <a:rPr lang="en-US" dirty="0" err="1"/>
              <a:t>överleva</a:t>
            </a:r>
            <a:r>
              <a:rPr lang="en-US" dirty="0"/>
              <a:t>, </a:t>
            </a:r>
            <a:r>
              <a:rPr lang="en-US" dirty="0" err="1"/>
              <a:t>utan</a:t>
            </a:r>
            <a:r>
              <a:rPr lang="en-US" dirty="0"/>
              <a:t> </a:t>
            </a:r>
            <a:r>
              <a:rPr lang="en-US" dirty="0" err="1"/>
              <a:t>utvecklas</a:t>
            </a:r>
            <a:r>
              <a:rPr lang="en-US" dirty="0"/>
              <a:t> </a:t>
            </a:r>
            <a:r>
              <a:rPr lang="en-US" dirty="0" err="1"/>
              <a:t>fysiskt</a:t>
            </a:r>
            <a:r>
              <a:rPr lang="en-US" dirty="0"/>
              <a:t>, </a:t>
            </a:r>
            <a:r>
              <a:rPr lang="en-US" dirty="0" err="1"/>
              <a:t>psykiskt</a:t>
            </a:r>
            <a:r>
              <a:rPr lang="en-US" dirty="0"/>
              <a:t>, </a:t>
            </a:r>
            <a:r>
              <a:rPr lang="en-US" dirty="0" err="1"/>
              <a:t>andligt</a:t>
            </a:r>
            <a:r>
              <a:rPr lang="en-US" dirty="0"/>
              <a:t>, </a:t>
            </a:r>
            <a:r>
              <a:rPr lang="en-US" dirty="0" err="1"/>
              <a:t>socialt</a:t>
            </a:r>
            <a:r>
              <a:rPr lang="en-US" dirty="0"/>
              <a:t> (</a:t>
            </a:r>
            <a:r>
              <a:rPr lang="en-US" dirty="0" err="1"/>
              <a:t>hur</a:t>
            </a:r>
            <a:r>
              <a:rPr lang="en-US" dirty="0"/>
              <a:t> </a:t>
            </a:r>
            <a:r>
              <a:rPr lang="en-US" dirty="0" err="1"/>
              <a:t>blir</a:t>
            </a:r>
            <a:r>
              <a:rPr lang="en-US" dirty="0"/>
              <a:t> </a:t>
            </a:r>
            <a:r>
              <a:rPr lang="en-US" dirty="0" err="1"/>
              <a:t>det</a:t>
            </a:r>
            <a:r>
              <a:rPr lang="en-US" dirty="0"/>
              <a:t> </a:t>
            </a:r>
            <a:r>
              <a:rPr lang="en-US" dirty="0" err="1"/>
              <a:t>när</a:t>
            </a:r>
            <a:r>
              <a:rPr lang="en-US" dirty="0"/>
              <a:t> barn </a:t>
            </a:r>
            <a:r>
              <a:rPr lang="en-US" dirty="0" err="1"/>
              <a:t>kan</a:t>
            </a:r>
            <a:r>
              <a:rPr lang="en-US" dirty="0"/>
              <a:t> </a:t>
            </a:r>
            <a:r>
              <a:rPr lang="en-US" dirty="0" err="1"/>
              <a:t>överleva</a:t>
            </a:r>
            <a:r>
              <a:rPr lang="en-US" dirty="0"/>
              <a:t> I </a:t>
            </a:r>
            <a:r>
              <a:rPr lang="en-US" dirty="0" err="1"/>
              <a:t>tidig</a:t>
            </a:r>
            <a:r>
              <a:rPr lang="en-US" dirty="0"/>
              <a:t> </a:t>
            </a:r>
            <a:r>
              <a:rPr lang="en-US" dirty="0" err="1"/>
              <a:t>prematur</a:t>
            </a:r>
            <a:r>
              <a:rPr lang="en-US" dirty="0"/>
              <a:t>?, barn </a:t>
            </a:r>
            <a:r>
              <a:rPr lang="en-US" dirty="0" err="1"/>
              <a:t>på</a:t>
            </a:r>
            <a:r>
              <a:rPr lang="en-US" dirty="0"/>
              <a:t> </a:t>
            </a:r>
            <a:r>
              <a:rPr lang="en-US" dirty="0" err="1"/>
              <a:t>flykt</a:t>
            </a:r>
            <a:r>
              <a:rPr lang="en-US" dirty="0"/>
              <a:t>? </a:t>
            </a:r>
            <a:r>
              <a:rPr lang="en-US" dirty="0" err="1"/>
              <a:t>Etc</a:t>
            </a:r>
            <a:r>
              <a:rPr lang="en-US" dirty="0"/>
              <a:t> </a:t>
            </a:r>
            <a:r>
              <a:rPr lang="en-US" dirty="0" err="1"/>
              <a:t>etc</a:t>
            </a:r>
            <a:r>
              <a:rPr lang="en-US" dirty="0"/>
              <a:t>)</a:t>
            </a:r>
          </a:p>
          <a:p>
            <a:pPr marL="171553" indent="-171553" eaLnBrk="1" hangingPunct="1">
              <a:buFont typeface="Arial" pitchFamily="34" charset="0"/>
              <a:buChar char="•"/>
              <a:defRPr/>
            </a:pPr>
            <a:endParaRPr lang="en-US" dirty="0"/>
          </a:p>
          <a:p>
            <a:pPr marL="171553" indent="-171553" eaLnBrk="1" hangingPunct="1">
              <a:buFont typeface="Arial" pitchFamily="34" charset="0"/>
              <a:buChar char="•"/>
              <a:defRPr/>
            </a:pPr>
            <a:r>
              <a:rPr lang="en-US" dirty="0"/>
              <a:t>Art 12 – I </a:t>
            </a:r>
            <a:r>
              <a:rPr lang="en-US" dirty="0" err="1"/>
              <a:t>alla</a:t>
            </a:r>
            <a:r>
              <a:rPr lang="en-US" dirty="0"/>
              <a:t> </a:t>
            </a:r>
            <a:r>
              <a:rPr lang="en-US" dirty="0" err="1"/>
              <a:t>frågor</a:t>
            </a:r>
            <a:r>
              <a:rPr lang="en-US" dirty="0"/>
              <a:t>. </a:t>
            </a:r>
            <a:r>
              <a:rPr lang="en-US" dirty="0" err="1"/>
              <a:t>Direkt</a:t>
            </a:r>
            <a:r>
              <a:rPr lang="en-US" dirty="0"/>
              <a:t> </a:t>
            </a:r>
            <a:r>
              <a:rPr lang="en-US" dirty="0" err="1"/>
              <a:t>eller</a:t>
            </a:r>
            <a:r>
              <a:rPr lang="en-US" dirty="0"/>
              <a:t> </a:t>
            </a:r>
            <a:r>
              <a:rPr lang="en-US" dirty="0" err="1"/>
              <a:t>genom</a:t>
            </a:r>
            <a:r>
              <a:rPr lang="en-US" dirty="0"/>
              <a:t> </a:t>
            </a:r>
            <a:r>
              <a:rPr lang="en-US" dirty="0" err="1"/>
              <a:t>företrädare</a:t>
            </a:r>
            <a:r>
              <a:rPr lang="en-US" dirty="0"/>
              <a:t>. </a:t>
            </a:r>
            <a:r>
              <a:rPr lang="en-US" dirty="0" err="1"/>
              <a:t>Inte</a:t>
            </a:r>
            <a:r>
              <a:rPr lang="en-US" dirty="0"/>
              <a:t> </a:t>
            </a:r>
            <a:r>
              <a:rPr lang="en-US" dirty="0" err="1"/>
              <a:t>självbestämmande</a:t>
            </a:r>
            <a:endParaRPr lang="en-US" dirty="0"/>
          </a:p>
          <a:p>
            <a:pPr eaLnBrk="1" hangingPunct="1">
              <a:defRPr/>
            </a:pPr>
            <a:endParaRPr lang="en-US" dirty="0">
              <a:solidFill>
                <a:srgbClr val="0000CC"/>
              </a:solidFill>
            </a:endParaRPr>
          </a:p>
          <a:p>
            <a:pPr eaLnBrk="1" hangingPunct="1">
              <a:defRPr/>
            </a:pPr>
            <a:endParaRPr lang="en-US" b="1" dirty="0">
              <a:solidFill>
                <a:srgbClr val="0000CC"/>
              </a:solidFill>
            </a:endParaRPr>
          </a:p>
          <a:p>
            <a:pPr eaLnBrk="1" hangingPunct="1">
              <a:defRPr/>
            </a:pPr>
            <a:r>
              <a:rPr lang="en-US" b="1" dirty="0">
                <a:solidFill>
                  <a:srgbClr val="0000CC"/>
                </a:solidFill>
              </a:rPr>
              <a:t>JOBBA MED FALLBESKRIVNING “EMMA”</a:t>
            </a:r>
          </a:p>
          <a:p>
            <a:pPr marL="171553" indent="-171553" eaLnBrk="1" hangingPunct="1">
              <a:buFont typeface="Arial" pitchFamily="34" charset="0"/>
              <a:buChar char="•"/>
              <a:defRPr/>
            </a:pPr>
            <a:endParaRPr lang="en-US" dirty="0"/>
          </a:p>
        </p:txBody>
      </p:sp>
      <p:sp>
        <p:nvSpPr>
          <p:cNvPr id="26629" name="Platshållare för datum 1"/>
          <p:cNvSpPr>
            <a:spLocks noGrp="1"/>
          </p:cNvSpPr>
          <p:nvPr>
            <p:ph type="dt" sz="quarter" idx="4294967295"/>
          </p:nvPr>
        </p:nvSpPr>
        <p:spPr bwMode="auto">
          <a:xfrm>
            <a:off x="3849688" y="0"/>
            <a:ext cx="2946400"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lstStyle>
            <a:lvl1pPr>
              <a:defRPr sz="1400">
                <a:solidFill>
                  <a:schemeClr val="tx1"/>
                </a:solidFill>
                <a:latin typeface="Verdana" panose="020B0604030504040204" pitchFamily="34" charset="0"/>
              </a:defRPr>
            </a:lvl1pPr>
            <a:lvl2pPr marL="742950" indent="-285750">
              <a:defRPr sz="1400">
                <a:solidFill>
                  <a:schemeClr val="tx1"/>
                </a:solidFill>
                <a:latin typeface="Verdana" panose="020B0604030504040204" pitchFamily="34" charset="0"/>
              </a:defRPr>
            </a:lvl2pPr>
            <a:lvl3pPr marL="1143000" indent="-228600">
              <a:defRPr sz="1400">
                <a:solidFill>
                  <a:schemeClr val="tx1"/>
                </a:solidFill>
                <a:latin typeface="Verdana" panose="020B0604030504040204" pitchFamily="34" charset="0"/>
              </a:defRPr>
            </a:lvl3pPr>
            <a:lvl4pPr marL="1600200" indent="-228600">
              <a:defRPr sz="1400">
                <a:solidFill>
                  <a:schemeClr val="tx1"/>
                </a:solidFill>
                <a:latin typeface="Verdana" panose="020B0604030504040204" pitchFamily="34" charset="0"/>
              </a:defRPr>
            </a:lvl4pPr>
            <a:lvl5pPr marL="2057400" indent="-228600">
              <a:defRPr sz="1400">
                <a:solidFill>
                  <a:schemeClr val="tx1"/>
                </a:solidFill>
                <a:latin typeface="Verdana" panose="020B0604030504040204" pitchFamily="34" charset="0"/>
              </a:defRPr>
            </a:lvl5pPr>
            <a:lvl6pPr marL="2514600" indent="-228600" algn="r" eaLnBrk="0" fontAlgn="base" hangingPunct="0">
              <a:spcBef>
                <a:spcPct val="0"/>
              </a:spcBef>
              <a:spcAft>
                <a:spcPct val="0"/>
              </a:spcAft>
              <a:defRPr sz="1400">
                <a:solidFill>
                  <a:schemeClr val="tx1"/>
                </a:solidFill>
                <a:latin typeface="Verdana" panose="020B0604030504040204" pitchFamily="34" charset="0"/>
              </a:defRPr>
            </a:lvl6pPr>
            <a:lvl7pPr marL="2971800" indent="-228600" algn="r" eaLnBrk="0" fontAlgn="base" hangingPunct="0">
              <a:spcBef>
                <a:spcPct val="0"/>
              </a:spcBef>
              <a:spcAft>
                <a:spcPct val="0"/>
              </a:spcAft>
              <a:defRPr sz="1400">
                <a:solidFill>
                  <a:schemeClr val="tx1"/>
                </a:solidFill>
                <a:latin typeface="Verdana" panose="020B0604030504040204" pitchFamily="34" charset="0"/>
              </a:defRPr>
            </a:lvl7pPr>
            <a:lvl8pPr marL="3429000" indent="-228600" algn="r" eaLnBrk="0" fontAlgn="base" hangingPunct="0">
              <a:spcBef>
                <a:spcPct val="0"/>
              </a:spcBef>
              <a:spcAft>
                <a:spcPct val="0"/>
              </a:spcAft>
              <a:defRPr sz="1400">
                <a:solidFill>
                  <a:schemeClr val="tx1"/>
                </a:solidFill>
                <a:latin typeface="Verdana" panose="020B0604030504040204" pitchFamily="34" charset="0"/>
              </a:defRPr>
            </a:lvl8pPr>
            <a:lvl9pPr marL="3886200" indent="-228600" algn="r" eaLnBrk="0" fontAlgn="base" hangingPunct="0">
              <a:spcBef>
                <a:spcPct val="0"/>
              </a:spcBef>
              <a:spcAft>
                <a:spcPct val="0"/>
              </a:spcAft>
              <a:defRPr sz="1400">
                <a:solidFill>
                  <a:schemeClr val="tx1"/>
                </a:solidFill>
                <a:latin typeface="Verdana" panose="020B0604030504040204" pitchFamily="34" charset="0"/>
              </a:defRPr>
            </a:lvl9pPr>
          </a:lstStyle>
          <a:p>
            <a:r>
              <a:rPr lang="sv-SE" altLang="sv-SE"/>
              <a:t>2012-09-05</a:t>
            </a:r>
            <a:endParaRPr lang="en-US" altLang="sv-SE"/>
          </a:p>
        </p:txBody>
      </p:sp>
      <p:sp>
        <p:nvSpPr>
          <p:cNvPr id="26630" name="Platshållare för bildnummer 2"/>
          <p:cNvSpPr>
            <a:spLocks noGrp="1"/>
          </p:cNvSpPr>
          <p:nvPr>
            <p:ph type="sldNum" sz="quarter" idx="4294967295"/>
          </p:nvPr>
        </p:nvSpPr>
        <p:spPr bwMode="auto">
          <a:xfrm>
            <a:off x="3849688" y="9429750"/>
            <a:ext cx="2946400"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lstStyle>
            <a:lvl1pPr>
              <a:defRPr sz="1400">
                <a:solidFill>
                  <a:schemeClr val="tx1"/>
                </a:solidFill>
                <a:latin typeface="Verdana" panose="020B0604030504040204" pitchFamily="34" charset="0"/>
              </a:defRPr>
            </a:lvl1pPr>
            <a:lvl2pPr marL="742950" indent="-285750">
              <a:defRPr sz="1400">
                <a:solidFill>
                  <a:schemeClr val="tx1"/>
                </a:solidFill>
                <a:latin typeface="Verdana" panose="020B0604030504040204" pitchFamily="34" charset="0"/>
              </a:defRPr>
            </a:lvl2pPr>
            <a:lvl3pPr marL="1143000" indent="-228600">
              <a:defRPr sz="1400">
                <a:solidFill>
                  <a:schemeClr val="tx1"/>
                </a:solidFill>
                <a:latin typeface="Verdana" panose="020B0604030504040204" pitchFamily="34" charset="0"/>
              </a:defRPr>
            </a:lvl3pPr>
            <a:lvl4pPr marL="1600200" indent="-228600">
              <a:defRPr sz="1400">
                <a:solidFill>
                  <a:schemeClr val="tx1"/>
                </a:solidFill>
                <a:latin typeface="Verdana" panose="020B0604030504040204" pitchFamily="34" charset="0"/>
              </a:defRPr>
            </a:lvl4pPr>
            <a:lvl5pPr marL="2057400" indent="-228600">
              <a:defRPr sz="1400">
                <a:solidFill>
                  <a:schemeClr val="tx1"/>
                </a:solidFill>
                <a:latin typeface="Verdana" panose="020B0604030504040204" pitchFamily="34" charset="0"/>
              </a:defRPr>
            </a:lvl5pPr>
            <a:lvl6pPr marL="2514600" indent="-228600" algn="r" eaLnBrk="0" fontAlgn="base" hangingPunct="0">
              <a:spcBef>
                <a:spcPct val="0"/>
              </a:spcBef>
              <a:spcAft>
                <a:spcPct val="0"/>
              </a:spcAft>
              <a:defRPr sz="1400">
                <a:solidFill>
                  <a:schemeClr val="tx1"/>
                </a:solidFill>
                <a:latin typeface="Verdana" panose="020B0604030504040204" pitchFamily="34" charset="0"/>
              </a:defRPr>
            </a:lvl6pPr>
            <a:lvl7pPr marL="2971800" indent="-228600" algn="r" eaLnBrk="0" fontAlgn="base" hangingPunct="0">
              <a:spcBef>
                <a:spcPct val="0"/>
              </a:spcBef>
              <a:spcAft>
                <a:spcPct val="0"/>
              </a:spcAft>
              <a:defRPr sz="1400">
                <a:solidFill>
                  <a:schemeClr val="tx1"/>
                </a:solidFill>
                <a:latin typeface="Verdana" panose="020B0604030504040204" pitchFamily="34" charset="0"/>
              </a:defRPr>
            </a:lvl7pPr>
            <a:lvl8pPr marL="3429000" indent="-228600" algn="r" eaLnBrk="0" fontAlgn="base" hangingPunct="0">
              <a:spcBef>
                <a:spcPct val="0"/>
              </a:spcBef>
              <a:spcAft>
                <a:spcPct val="0"/>
              </a:spcAft>
              <a:defRPr sz="1400">
                <a:solidFill>
                  <a:schemeClr val="tx1"/>
                </a:solidFill>
                <a:latin typeface="Verdana" panose="020B0604030504040204" pitchFamily="34" charset="0"/>
              </a:defRPr>
            </a:lvl8pPr>
            <a:lvl9pPr marL="3886200" indent="-228600" algn="r" eaLnBrk="0" fontAlgn="base" hangingPunct="0">
              <a:spcBef>
                <a:spcPct val="0"/>
              </a:spcBef>
              <a:spcAft>
                <a:spcPct val="0"/>
              </a:spcAft>
              <a:defRPr sz="1400">
                <a:solidFill>
                  <a:schemeClr val="tx1"/>
                </a:solidFill>
                <a:latin typeface="Verdana" panose="020B0604030504040204" pitchFamily="34" charset="0"/>
              </a:defRPr>
            </a:lvl9pPr>
          </a:lstStyle>
          <a:p>
            <a:fld id="{DF7A29AB-BBC9-4DA7-943F-9F3850B733F6}" type="slidenum">
              <a:rPr lang="en-US" altLang="sv-SE"/>
              <a:pPr/>
              <a:t>27</a:t>
            </a:fld>
            <a:endParaRPr lang="en-US" altLang="sv-SE"/>
          </a:p>
        </p:txBody>
      </p:sp>
    </p:spTree>
    <p:extLst>
      <p:ext uri="{BB962C8B-B14F-4D97-AF65-F5344CB8AC3E}">
        <p14:creationId xmlns:p14="http://schemas.microsoft.com/office/powerpoint/2010/main" val="3954925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Platshållare för bildobjekt 1"/>
          <p:cNvSpPr>
            <a:spLocks noGrp="1" noRot="1" noChangeAspect="1" noTextEdit="1"/>
          </p:cNvSpPr>
          <p:nvPr>
            <p:ph type="sldImg"/>
          </p:nvPr>
        </p:nvSpPr>
        <p:spPr bwMode="auto">
          <a:xfrm>
            <a:off x="90488" y="744538"/>
            <a:ext cx="6618287" cy="372427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Platshållare för anteckningar 2"/>
          <p:cNvSpPr>
            <a:spLocks noGrp="1"/>
          </p:cNvSpPr>
          <p:nvPr>
            <p:ph type="body" idx="1"/>
          </p:nvPr>
        </p:nvSpPr>
        <p:spPr bwMode="auto">
          <a:xfrm>
            <a:off x="681038" y="4714875"/>
            <a:ext cx="5437187" cy="44688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3" tIns="45651" rIns="91303" bIns="45651"/>
          <a:lstStyle/>
          <a:p>
            <a:endParaRPr lang="sv-SE" altLang="sv-SE">
              <a:latin typeface="Times New Roman" panose="02020603050405020304" pitchFamily="18" charset="0"/>
            </a:endParaRPr>
          </a:p>
        </p:txBody>
      </p:sp>
      <p:sp>
        <p:nvSpPr>
          <p:cNvPr id="33796" name="Platshållare för bildnummer 3"/>
          <p:cNvSpPr>
            <a:spLocks noGrp="1"/>
          </p:cNvSpPr>
          <p:nvPr>
            <p:ph type="sldNum" sz="quarter" idx="4294967295"/>
          </p:nvPr>
        </p:nvSpPr>
        <p:spPr bwMode="auto">
          <a:xfrm>
            <a:off x="3849688" y="9431338"/>
            <a:ext cx="2946400" cy="495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3" tIns="45651" rIns="91303" bIns="45651"/>
          <a:lstStyle>
            <a:lvl1pPr>
              <a:defRPr sz="1400">
                <a:solidFill>
                  <a:schemeClr val="tx1"/>
                </a:solidFill>
                <a:latin typeface="Verdana" panose="020B0604030504040204" pitchFamily="34" charset="0"/>
              </a:defRPr>
            </a:lvl1pPr>
            <a:lvl2pPr marL="742950" indent="-285750">
              <a:defRPr sz="1400">
                <a:solidFill>
                  <a:schemeClr val="tx1"/>
                </a:solidFill>
                <a:latin typeface="Verdana" panose="020B0604030504040204" pitchFamily="34" charset="0"/>
              </a:defRPr>
            </a:lvl2pPr>
            <a:lvl3pPr marL="1143000" indent="-228600">
              <a:defRPr sz="1400">
                <a:solidFill>
                  <a:schemeClr val="tx1"/>
                </a:solidFill>
                <a:latin typeface="Verdana" panose="020B0604030504040204" pitchFamily="34" charset="0"/>
              </a:defRPr>
            </a:lvl3pPr>
            <a:lvl4pPr marL="1600200" indent="-228600">
              <a:defRPr sz="1400">
                <a:solidFill>
                  <a:schemeClr val="tx1"/>
                </a:solidFill>
                <a:latin typeface="Verdana" panose="020B0604030504040204" pitchFamily="34" charset="0"/>
              </a:defRPr>
            </a:lvl4pPr>
            <a:lvl5pPr marL="2057400" indent="-228600">
              <a:defRPr sz="1400">
                <a:solidFill>
                  <a:schemeClr val="tx1"/>
                </a:solidFill>
                <a:latin typeface="Verdana" panose="020B0604030504040204" pitchFamily="34" charset="0"/>
              </a:defRPr>
            </a:lvl5pPr>
            <a:lvl6pPr marL="2514600" indent="-228600" algn="r" eaLnBrk="0" fontAlgn="base" hangingPunct="0">
              <a:spcBef>
                <a:spcPct val="0"/>
              </a:spcBef>
              <a:spcAft>
                <a:spcPct val="0"/>
              </a:spcAft>
              <a:defRPr sz="1400">
                <a:solidFill>
                  <a:schemeClr val="tx1"/>
                </a:solidFill>
                <a:latin typeface="Verdana" panose="020B0604030504040204" pitchFamily="34" charset="0"/>
              </a:defRPr>
            </a:lvl6pPr>
            <a:lvl7pPr marL="2971800" indent="-228600" algn="r" eaLnBrk="0" fontAlgn="base" hangingPunct="0">
              <a:spcBef>
                <a:spcPct val="0"/>
              </a:spcBef>
              <a:spcAft>
                <a:spcPct val="0"/>
              </a:spcAft>
              <a:defRPr sz="1400">
                <a:solidFill>
                  <a:schemeClr val="tx1"/>
                </a:solidFill>
                <a:latin typeface="Verdana" panose="020B0604030504040204" pitchFamily="34" charset="0"/>
              </a:defRPr>
            </a:lvl7pPr>
            <a:lvl8pPr marL="3429000" indent="-228600" algn="r" eaLnBrk="0" fontAlgn="base" hangingPunct="0">
              <a:spcBef>
                <a:spcPct val="0"/>
              </a:spcBef>
              <a:spcAft>
                <a:spcPct val="0"/>
              </a:spcAft>
              <a:defRPr sz="1400">
                <a:solidFill>
                  <a:schemeClr val="tx1"/>
                </a:solidFill>
                <a:latin typeface="Verdana" panose="020B0604030504040204" pitchFamily="34" charset="0"/>
              </a:defRPr>
            </a:lvl8pPr>
            <a:lvl9pPr marL="3886200" indent="-228600" algn="r" eaLnBrk="0" fontAlgn="base" hangingPunct="0">
              <a:spcBef>
                <a:spcPct val="0"/>
              </a:spcBef>
              <a:spcAft>
                <a:spcPct val="0"/>
              </a:spcAft>
              <a:defRPr sz="1400">
                <a:solidFill>
                  <a:schemeClr val="tx1"/>
                </a:solidFill>
                <a:latin typeface="Verdana" panose="020B0604030504040204" pitchFamily="34" charset="0"/>
              </a:defRPr>
            </a:lvl9pPr>
          </a:lstStyle>
          <a:p>
            <a:fld id="{8EE19E98-0E31-4045-9A5A-07DEFDBBE222}" type="slidenum">
              <a:rPr lang="sv-SE" altLang="sv-SE"/>
              <a:pPr/>
              <a:t>28</a:t>
            </a:fld>
            <a:endParaRPr lang="sv-SE" altLang="sv-SE"/>
          </a:p>
        </p:txBody>
      </p:sp>
    </p:spTree>
    <p:extLst>
      <p:ext uri="{BB962C8B-B14F-4D97-AF65-F5344CB8AC3E}">
        <p14:creationId xmlns:p14="http://schemas.microsoft.com/office/powerpoint/2010/main" val="2230505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bwMode="auto">
          <a:xfrm>
            <a:off x="382588" y="685800"/>
            <a:ext cx="6094412" cy="3429000"/>
          </a:xfrm>
          <a:prstGeom prst="rect">
            <a:avLst/>
          </a:prstGeom>
          <a:noFill/>
          <a:ln>
            <a:solidFill>
              <a:srgbClr val="000000"/>
            </a:solidFill>
            <a:miter lim="800000"/>
            <a:headEnd/>
            <a:tailEnd/>
          </a:ln>
        </p:spPr>
      </p:sp>
      <p:sp>
        <p:nvSpPr>
          <p:cNvPr id="30723" name="Rectangle 3"/>
          <p:cNvSpPr>
            <a:spLocks noGrp="1" noChangeArrowheads="1"/>
          </p:cNvSpPr>
          <p:nvPr>
            <p:ph type="body" idx="1"/>
          </p:nvPr>
        </p:nvSpPr>
        <p:spPr bwMode="auto">
          <a:xfrm>
            <a:off x="685480" y="4342450"/>
            <a:ext cx="5487041" cy="4115824"/>
          </a:xfrm>
          <a:prstGeom prst="rect">
            <a:avLst/>
          </a:prstGeom>
          <a:noFill/>
          <a:ln>
            <a:miter lim="800000"/>
            <a:headEnd/>
            <a:tailEnd/>
          </a:ln>
        </p:spPr>
        <p:txBody>
          <a:bodyPr/>
          <a:lstStyle/>
          <a:p>
            <a:pPr eaLnBrk="1" hangingPunct="1">
              <a:spcBef>
                <a:spcPct val="0"/>
              </a:spcBef>
            </a:pPr>
            <a:endParaRPr lang="sv-SE">
              <a:latin typeface="Times New Roman" pitchFamily="18" charset="0"/>
            </a:endParaRPr>
          </a:p>
        </p:txBody>
      </p:sp>
    </p:spTree>
    <p:extLst>
      <p:ext uri="{BB962C8B-B14F-4D97-AF65-F5344CB8AC3E}">
        <p14:creationId xmlns:p14="http://schemas.microsoft.com/office/powerpoint/2010/main" val="4078056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v-SE" altLang="sv-SE" b="1"/>
              <a:t>Syftet med den här bilden är att deltagarna själva ska reflektera över hur de definierar begreppet barnperspektiv.</a:t>
            </a:r>
          </a:p>
          <a:p>
            <a:r>
              <a:rPr lang="sv-SE" altLang="sv-SE"/>
              <a:t>Be deltagarna fortsätta meningen och samla sedan upp några synpunkter. Tala om att det finns olika barnperspektiv.</a:t>
            </a:r>
          </a:p>
        </p:txBody>
      </p:sp>
      <p:sp>
        <p:nvSpPr>
          <p:cNvPr id="43012"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3052F30-B251-4C9F-8816-1250EEC5FEE9}" type="slidenum">
              <a:rPr lang="sv-SE" altLang="sv-SE" smtClean="0"/>
              <a:pPr/>
              <a:t>30</a:t>
            </a:fld>
            <a:endParaRPr lang="sv-SE" altLang="sv-SE"/>
          </a:p>
        </p:txBody>
      </p:sp>
    </p:spTree>
    <p:extLst>
      <p:ext uri="{BB962C8B-B14F-4D97-AF65-F5344CB8AC3E}">
        <p14:creationId xmlns:p14="http://schemas.microsoft.com/office/powerpoint/2010/main" val="833939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dirty="0"/>
          </a:p>
        </p:txBody>
      </p:sp>
      <p:sp>
        <p:nvSpPr>
          <p:cNvPr id="43012"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3052F30-B251-4C9F-8816-1250EEC5FEE9}" type="slidenum">
              <a:rPr lang="sv-SE" altLang="sv-SE" smtClean="0"/>
              <a:pPr/>
              <a:t>34</a:t>
            </a:fld>
            <a:endParaRPr lang="sv-SE" altLang="sv-SE"/>
          </a:p>
        </p:txBody>
      </p:sp>
    </p:spTree>
    <p:extLst>
      <p:ext uri="{BB962C8B-B14F-4D97-AF65-F5344CB8AC3E}">
        <p14:creationId xmlns:p14="http://schemas.microsoft.com/office/powerpoint/2010/main" val="294476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3F4D8C7-0004-43A4-BA3F-BD5C9AFD1491}" type="slidenum">
              <a:rPr lang="sv-SE" smtClean="0"/>
              <a:t>39</a:t>
            </a:fld>
            <a:endParaRPr lang="sv-SE"/>
          </a:p>
        </p:txBody>
      </p:sp>
    </p:spTree>
    <p:extLst>
      <p:ext uri="{BB962C8B-B14F-4D97-AF65-F5344CB8AC3E}">
        <p14:creationId xmlns:p14="http://schemas.microsoft.com/office/powerpoint/2010/main" val="352640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idx="12"/>
          </p:nvPr>
        </p:nvSpPr>
        <p:spPr/>
        <p:txBody>
          <a:bodyPr/>
          <a:lstStyle/>
          <a:p>
            <a:pPr algn="r">
              <a:buSzPct val="25000"/>
            </a:pPr>
            <a:fld id="{00000000-1234-1234-1234-123412341234}" type="slidenum">
              <a:rPr lang="en-GB" sz="1200" smtClean="0">
                <a:solidFill>
                  <a:schemeClr val="dk1"/>
                </a:solidFill>
                <a:latin typeface="Calibri"/>
                <a:ea typeface="Calibri"/>
                <a:cs typeface="Calibri"/>
                <a:sym typeface="Calibri"/>
              </a:rPr>
              <a:pPr algn="r">
                <a:buSzPct val="25000"/>
              </a:pPr>
              <a:t>41</a:t>
            </a:fld>
            <a:endParaRPr lang="en-GB"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34113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p:spTree>
      <p:nvGrpSpPr>
        <p:cNvPr id="1" name=""/>
        <p:cNvGrpSpPr/>
        <p:nvPr/>
      </p:nvGrpSpPr>
      <p:grpSpPr>
        <a:xfrm>
          <a:off x="0" y="0"/>
          <a:ext cx="0" cy="0"/>
          <a:chOff x="0" y="0"/>
          <a:chExt cx="0" cy="0"/>
        </a:xfrm>
      </p:grpSpPr>
      <p:sp>
        <p:nvSpPr>
          <p:cNvPr id="2" name="Rubrik 1"/>
          <p:cNvSpPr>
            <a:spLocks noGrp="1"/>
          </p:cNvSpPr>
          <p:nvPr>
            <p:ph type="ctrTitle"/>
          </p:nvPr>
        </p:nvSpPr>
        <p:spPr>
          <a:xfrm>
            <a:off x="1056950" y="1052513"/>
            <a:ext cx="7560000" cy="2160000"/>
          </a:xfrm>
        </p:spPr>
        <p:txBody>
          <a:bodyPr anchor="b"/>
          <a:lstStyle>
            <a:lvl1pPr algn="ctr">
              <a:defRPr sz="6000"/>
            </a:lvl1pPr>
          </a:lstStyle>
          <a:p>
            <a:r>
              <a:rPr lang="sv-SE"/>
              <a:t>Klicka här för att ändra format</a:t>
            </a:r>
            <a:endParaRPr lang="sv-SE" dirty="0"/>
          </a:p>
        </p:txBody>
      </p:sp>
      <p:sp>
        <p:nvSpPr>
          <p:cNvPr id="3" name="Underrubrik 2"/>
          <p:cNvSpPr>
            <a:spLocks noGrp="1"/>
          </p:cNvSpPr>
          <p:nvPr>
            <p:ph type="subTitle" idx="1"/>
          </p:nvPr>
        </p:nvSpPr>
        <p:spPr>
          <a:xfrm>
            <a:off x="1056950" y="3248819"/>
            <a:ext cx="7560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Tree>
    <p:extLst>
      <p:ext uri="{BB962C8B-B14F-4D97-AF65-F5344CB8AC3E}">
        <p14:creationId xmlns:p14="http://schemas.microsoft.com/office/powerpoint/2010/main" val="155042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B42D259-ACB8-4FD1-AC0F-9CAC8F5E07E0}" type="datetimeFigureOut">
              <a:rPr lang="sv-SE" smtClean="0"/>
              <a:t>2019-09-19</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1530247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Punktlista - vit">
    <p:spTree>
      <p:nvGrpSpPr>
        <p:cNvPr id="1" name=""/>
        <p:cNvGrpSpPr/>
        <p:nvPr/>
      </p:nvGrpSpPr>
      <p:grpSpPr>
        <a:xfrm>
          <a:off x="0" y="0"/>
          <a:ext cx="0" cy="0"/>
          <a:chOff x="0" y="0"/>
          <a:chExt cx="0" cy="0"/>
        </a:xfrm>
      </p:grpSpPr>
      <p:sp>
        <p:nvSpPr>
          <p:cNvPr id="8" name="Platshållare för text 7"/>
          <p:cNvSpPr>
            <a:spLocks noGrp="1"/>
          </p:cNvSpPr>
          <p:nvPr>
            <p:ph type="body" sz="quarter" idx="13" hasCustomPrompt="1"/>
          </p:nvPr>
        </p:nvSpPr>
        <p:spPr>
          <a:xfrm>
            <a:off x="834381" y="2699657"/>
            <a:ext cx="8032750" cy="3477306"/>
          </a:xfrm>
        </p:spPr>
        <p:txBody>
          <a:bodyPr/>
          <a:lstStyle/>
          <a:p>
            <a:pPr lvl="0"/>
            <a:r>
              <a:rPr lang="sv-SE" dirty="0"/>
              <a:t>Punktlista rad ett</a:t>
            </a:r>
          </a:p>
          <a:p>
            <a:pPr lvl="0"/>
            <a:r>
              <a:rPr lang="sv-SE" dirty="0"/>
              <a:t>Punktlista rad två</a:t>
            </a:r>
          </a:p>
          <a:p>
            <a:pPr lvl="0"/>
            <a:r>
              <a:rPr lang="sv-SE" dirty="0"/>
              <a:t>Punktlista rad tre</a:t>
            </a:r>
          </a:p>
          <a:p>
            <a:pPr lvl="0"/>
            <a:r>
              <a:rPr lang="sv-SE" dirty="0"/>
              <a:t>Punktlista rad fyra</a:t>
            </a:r>
          </a:p>
          <a:p>
            <a:pPr lvl="0"/>
            <a:r>
              <a:rPr lang="sv-SE" dirty="0"/>
              <a:t>Punktlista rad fem</a:t>
            </a:r>
          </a:p>
        </p:txBody>
      </p:sp>
      <p:sp>
        <p:nvSpPr>
          <p:cNvPr id="2" name="Rubrik 1"/>
          <p:cNvSpPr>
            <a:spLocks noGrp="1"/>
          </p:cNvSpPr>
          <p:nvPr>
            <p:ph type="title"/>
          </p:nvPr>
        </p:nvSpPr>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A3B96767-B1A9-4EE9-9A27-C07F50FC6E6B}" type="datetimeFigureOut">
              <a:rPr lang="sv-SE" smtClean="0"/>
              <a:pPr/>
              <a:t>2019-09-19</a:t>
            </a:fld>
            <a:endParaRPr lang="sv-SE" dirty="0"/>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Platshållare för bildnummer 5"/>
          <p:cNvSpPr>
            <a:spLocks noGrp="1"/>
          </p:cNvSpPr>
          <p:nvPr>
            <p:ph type="sldNum" sz="quarter" idx="12"/>
          </p:nvPr>
        </p:nvSpPr>
        <p:spPr/>
        <p:txBody>
          <a:bodyPr/>
          <a:lstStyle/>
          <a:p>
            <a:fld id="{71E8930F-D2E7-4315-828E-5BD7707B8989}" type="slidenum">
              <a:rPr lang="sv-SE" smtClean="0"/>
              <a:pPr/>
              <a:t>‹#›</a:t>
            </a:fld>
            <a:endParaRPr lang="sv-SE" dirty="0"/>
          </a:p>
        </p:txBody>
      </p:sp>
    </p:spTree>
    <p:extLst>
      <p:ext uri="{BB962C8B-B14F-4D97-AF65-F5344CB8AC3E}">
        <p14:creationId xmlns:p14="http://schemas.microsoft.com/office/powerpoint/2010/main" val="3776538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entrerad punktlista">
    <p:spTree>
      <p:nvGrpSpPr>
        <p:cNvPr id="1" name=""/>
        <p:cNvGrpSpPr/>
        <p:nvPr/>
      </p:nvGrpSpPr>
      <p:grpSpPr>
        <a:xfrm>
          <a:off x="0" y="0"/>
          <a:ext cx="0" cy="0"/>
          <a:chOff x="0" y="0"/>
          <a:chExt cx="0" cy="0"/>
        </a:xfrm>
      </p:grpSpPr>
      <p:sp>
        <p:nvSpPr>
          <p:cNvPr id="8" name="Platshållare för text 7"/>
          <p:cNvSpPr>
            <a:spLocks noGrp="1"/>
          </p:cNvSpPr>
          <p:nvPr>
            <p:ph type="body" sz="quarter" idx="13" hasCustomPrompt="1"/>
          </p:nvPr>
        </p:nvSpPr>
        <p:spPr>
          <a:xfrm>
            <a:off x="1055688" y="2373721"/>
            <a:ext cx="7561262" cy="3431767"/>
          </a:xfrm>
        </p:spPr>
        <p:txBody>
          <a:bodyPr/>
          <a:lstStyle/>
          <a:p>
            <a:pPr lvl="0"/>
            <a:r>
              <a:rPr lang="sv-SE" dirty="0"/>
              <a:t>Punktlista rad ett</a:t>
            </a:r>
          </a:p>
          <a:p>
            <a:pPr lvl="0"/>
            <a:r>
              <a:rPr lang="sv-SE" dirty="0"/>
              <a:t>Punktlista rad två</a:t>
            </a:r>
          </a:p>
          <a:p>
            <a:pPr lvl="0"/>
            <a:r>
              <a:rPr lang="sv-SE" dirty="0"/>
              <a:t>Punktlista rad tre</a:t>
            </a:r>
          </a:p>
          <a:p>
            <a:pPr lvl="0"/>
            <a:r>
              <a:rPr lang="sv-SE" dirty="0"/>
              <a:t>Punktlista rad fyra</a:t>
            </a:r>
          </a:p>
          <a:p>
            <a:pPr lvl="0"/>
            <a:r>
              <a:rPr lang="sv-SE" dirty="0"/>
              <a:t>Punktlista rad fem</a:t>
            </a:r>
          </a:p>
        </p:txBody>
      </p:sp>
      <p:sp>
        <p:nvSpPr>
          <p:cNvPr id="2" name="Rubrik 1"/>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505275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nsterställd punktlista">
    <p:spTree>
      <p:nvGrpSpPr>
        <p:cNvPr id="1" name=""/>
        <p:cNvGrpSpPr/>
        <p:nvPr/>
      </p:nvGrpSpPr>
      <p:grpSpPr>
        <a:xfrm>
          <a:off x="0" y="0"/>
          <a:ext cx="0" cy="0"/>
          <a:chOff x="0" y="0"/>
          <a:chExt cx="0" cy="0"/>
        </a:xfrm>
      </p:grpSpPr>
      <p:sp>
        <p:nvSpPr>
          <p:cNvPr id="8" name="Platshållare för text 7"/>
          <p:cNvSpPr>
            <a:spLocks noGrp="1"/>
          </p:cNvSpPr>
          <p:nvPr>
            <p:ph type="body" sz="quarter" idx="13" hasCustomPrompt="1"/>
          </p:nvPr>
        </p:nvSpPr>
        <p:spPr>
          <a:xfrm>
            <a:off x="1055688" y="2349500"/>
            <a:ext cx="7561262" cy="3455988"/>
          </a:xfrm>
        </p:spPr>
        <p:txBody>
          <a:bodyPr/>
          <a:lstStyle>
            <a:lvl1pPr algn="l">
              <a:defRPr/>
            </a:lvl1pPr>
          </a:lstStyle>
          <a:p>
            <a:pPr lvl="0"/>
            <a:r>
              <a:rPr lang="sv-SE" dirty="0"/>
              <a:t>Punktlista rad ett</a:t>
            </a:r>
          </a:p>
          <a:p>
            <a:pPr lvl="0"/>
            <a:r>
              <a:rPr lang="sv-SE" dirty="0"/>
              <a:t>Punktlista rad två</a:t>
            </a:r>
          </a:p>
          <a:p>
            <a:pPr lvl="0"/>
            <a:r>
              <a:rPr lang="sv-SE" dirty="0"/>
              <a:t>Punktlista rad tre</a:t>
            </a:r>
          </a:p>
          <a:p>
            <a:pPr lvl="0"/>
            <a:r>
              <a:rPr lang="sv-SE" dirty="0"/>
              <a:t>Punktlista rad fyra</a:t>
            </a:r>
          </a:p>
          <a:p>
            <a:pPr lvl="0"/>
            <a:r>
              <a:rPr lang="sv-SE" dirty="0"/>
              <a:t>Punktlista rad fem</a:t>
            </a:r>
          </a:p>
        </p:txBody>
      </p:sp>
      <p:sp>
        <p:nvSpPr>
          <p:cNvPr id="2" name="Rubrik 1"/>
          <p:cNvSpPr>
            <a:spLocks noGrp="1"/>
          </p:cNvSpPr>
          <p:nvPr>
            <p:ph type="title"/>
          </p:nvPr>
        </p:nvSpPr>
        <p:spPr/>
        <p:txBody>
          <a:bodyPr/>
          <a:lstStyle>
            <a:lvl1pPr algn="l">
              <a:defRPr/>
            </a:lvl1pPr>
          </a:lstStyle>
          <a:p>
            <a:r>
              <a:rPr lang="sv-SE"/>
              <a:t>Klicka här för att ändra format</a:t>
            </a:r>
            <a:endParaRPr lang="sv-SE" dirty="0"/>
          </a:p>
        </p:txBody>
      </p:sp>
    </p:spTree>
    <p:extLst>
      <p:ext uri="{BB962C8B-B14F-4D97-AF65-F5344CB8AC3E}">
        <p14:creationId xmlns:p14="http://schemas.microsoft.com/office/powerpoint/2010/main" val="3784712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Tree>
    <p:extLst>
      <p:ext uri="{BB962C8B-B14F-4D97-AF65-F5344CB8AC3E}">
        <p14:creationId xmlns:p14="http://schemas.microsoft.com/office/powerpoint/2010/main" val="2694073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89399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itat (grå)">
    <p:spTree>
      <p:nvGrpSpPr>
        <p:cNvPr id="1" name=""/>
        <p:cNvGrpSpPr/>
        <p:nvPr/>
      </p:nvGrpSpPr>
      <p:grpSpPr>
        <a:xfrm>
          <a:off x="0" y="0"/>
          <a:ext cx="0" cy="0"/>
          <a:chOff x="0" y="0"/>
          <a:chExt cx="0" cy="0"/>
        </a:xfrm>
      </p:grpSpPr>
      <p:sp>
        <p:nvSpPr>
          <p:cNvPr id="5" name="Platshållare för bild 4"/>
          <p:cNvSpPr>
            <a:spLocks noGrp="1"/>
          </p:cNvSpPr>
          <p:nvPr>
            <p:ph type="pic" sz="quarter" idx="13"/>
          </p:nvPr>
        </p:nvSpPr>
        <p:spPr>
          <a:xfrm>
            <a:off x="3933371" y="0"/>
            <a:ext cx="8258629" cy="6858000"/>
          </a:xfrm>
        </p:spPr>
        <p:txBody>
          <a:bodyPr/>
          <a:lstStyle/>
          <a:p>
            <a:r>
              <a:rPr lang="sv-SE"/>
              <a:t>Klicka på ikonen för att lägga till en bild</a:t>
            </a:r>
          </a:p>
        </p:txBody>
      </p:sp>
      <p:pic>
        <p:nvPicPr>
          <p:cNvPr id="14" name="Bildobjekt 13"/>
          <p:cNvPicPr>
            <a:picLocks noChangeAspect="1"/>
          </p:cNvPicPr>
          <p:nvPr userDrawn="1"/>
        </p:nvPicPr>
        <p:blipFill rotWithShape="1">
          <a:blip r:embed="rId2">
            <a:extLst>
              <a:ext uri="{28A0092B-C50C-407E-A947-70E740481C1C}">
                <a14:useLocalDpi xmlns:a14="http://schemas.microsoft.com/office/drawing/2010/main" val="0"/>
              </a:ext>
            </a:extLst>
          </a:blip>
          <a:srcRect l="79393" r="2"/>
          <a:stretch/>
        </p:blipFill>
        <p:spPr>
          <a:xfrm>
            <a:off x="9679782" y="0"/>
            <a:ext cx="2512218" cy="6858000"/>
          </a:xfrm>
          <a:prstGeom prst="rect">
            <a:avLst/>
          </a:prstGeom>
        </p:spPr>
      </p:pic>
      <p:sp>
        <p:nvSpPr>
          <p:cNvPr id="16" name="textruta 15"/>
          <p:cNvSpPr txBox="1"/>
          <p:nvPr userDrawn="1"/>
        </p:nvSpPr>
        <p:spPr>
          <a:xfrm>
            <a:off x="-145180" y="1536174"/>
            <a:ext cx="1691489" cy="3785652"/>
          </a:xfrm>
          <a:prstGeom prst="rect">
            <a:avLst/>
          </a:prstGeom>
          <a:noFill/>
        </p:spPr>
        <p:txBody>
          <a:bodyPr wrap="none" rtlCol="0">
            <a:spAutoFit/>
          </a:bodyPr>
          <a:lstStyle/>
          <a:p>
            <a:r>
              <a:rPr lang="sv-SE" sz="24000" b="1" i="0" dirty="0">
                <a:solidFill>
                  <a:schemeClr val="accent3"/>
                </a:solidFill>
                <a:latin typeface="Garamond" panose="02020404030301010803" pitchFamily="18" charset="0"/>
                <a:ea typeface="Segoe UI Black" panose="020B0A02040204020203" pitchFamily="34" charset="0"/>
                <a:cs typeface="Aldhabi" panose="01000000000000000000" pitchFamily="2" charset="-78"/>
              </a:rPr>
              <a:t>”</a:t>
            </a:r>
          </a:p>
        </p:txBody>
      </p:sp>
      <p:sp>
        <p:nvSpPr>
          <p:cNvPr id="17" name="Platshållare för text 6"/>
          <p:cNvSpPr>
            <a:spLocks noGrp="1"/>
          </p:cNvSpPr>
          <p:nvPr>
            <p:ph type="body" sz="quarter" idx="14"/>
          </p:nvPr>
        </p:nvSpPr>
        <p:spPr>
          <a:xfrm>
            <a:off x="319314" y="2989262"/>
            <a:ext cx="3262086" cy="3367088"/>
          </a:xfrm>
        </p:spPr>
        <p:txBody>
          <a:bodyPr/>
          <a:lstStyle>
            <a:lvl1pPr marL="0" indent="972000" algn="l">
              <a:spcBef>
                <a:spcPts val="3000"/>
              </a:spcBef>
              <a:defRPr sz="2800"/>
            </a:lvl1pPr>
          </a:lstStyle>
          <a:p>
            <a:pPr lvl="0"/>
            <a:r>
              <a:rPr lang="sv-SE"/>
              <a:t>Redigera format för bakgrundstext</a:t>
            </a:r>
          </a:p>
        </p:txBody>
      </p:sp>
    </p:spTree>
    <p:extLst>
      <p:ext uri="{BB962C8B-B14F-4D97-AF65-F5344CB8AC3E}">
        <p14:creationId xmlns:p14="http://schemas.microsoft.com/office/powerpoint/2010/main" val="2711524733"/>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itat (Röd)">
    <p:spTree>
      <p:nvGrpSpPr>
        <p:cNvPr id="1" name=""/>
        <p:cNvGrpSpPr/>
        <p:nvPr/>
      </p:nvGrpSpPr>
      <p:grpSpPr>
        <a:xfrm>
          <a:off x="0" y="0"/>
          <a:ext cx="0" cy="0"/>
          <a:chOff x="0" y="0"/>
          <a:chExt cx="0" cy="0"/>
        </a:xfrm>
      </p:grpSpPr>
      <p:sp>
        <p:nvSpPr>
          <p:cNvPr id="2" name="textruta 1"/>
          <p:cNvSpPr txBox="1"/>
          <p:nvPr userDrawn="1"/>
        </p:nvSpPr>
        <p:spPr>
          <a:xfrm>
            <a:off x="-145180" y="1536174"/>
            <a:ext cx="1691489" cy="3785652"/>
          </a:xfrm>
          <a:prstGeom prst="rect">
            <a:avLst/>
          </a:prstGeom>
          <a:noFill/>
        </p:spPr>
        <p:txBody>
          <a:bodyPr wrap="none" rtlCol="0">
            <a:spAutoFit/>
          </a:bodyPr>
          <a:lstStyle/>
          <a:p>
            <a:r>
              <a:rPr lang="sv-SE" sz="24000" b="1" i="0" dirty="0">
                <a:solidFill>
                  <a:schemeClr val="accent1"/>
                </a:solidFill>
                <a:latin typeface="Garamond" panose="02020404030301010803" pitchFamily="18" charset="0"/>
                <a:ea typeface="Segoe UI Black" panose="020B0A02040204020203" pitchFamily="34" charset="0"/>
                <a:cs typeface="Aldhabi" panose="01000000000000000000" pitchFamily="2" charset="-78"/>
              </a:rPr>
              <a:t>”</a:t>
            </a:r>
          </a:p>
        </p:txBody>
      </p:sp>
      <p:sp>
        <p:nvSpPr>
          <p:cNvPr id="26" name="Platshållare för bild 4"/>
          <p:cNvSpPr>
            <a:spLocks noGrp="1"/>
          </p:cNvSpPr>
          <p:nvPr>
            <p:ph type="pic" sz="quarter" idx="13"/>
          </p:nvPr>
        </p:nvSpPr>
        <p:spPr>
          <a:xfrm>
            <a:off x="3933371" y="0"/>
            <a:ext cx="8258629" cy="6858000"/>
          </a:xfrm>
        </p:spPr>
        <p:txBody>
          <a:bodyPr/>
          <a:lstStyle/>
          <a:p>
            <a:r>
              <a:rPr lang="sv-SE"/>
              <a:t>Klicka på ikonen för att lägga till en bild</a:t>
            </a:r>
          </a:p>
        </p:txBody>
      </p:sp>
      <p:sp>
        <p:nvSpPr>
          <p:cNvPr id="28" name="Platshållare för text 6"/>
          <p:cNvSpPr>
            <a:spLocks noGrp="1"/>
          </p:cNvSpPr>
          <p:nvPr>
            <p:ph type="body" sz="quarter" idx="14"/>
          </p:nvPr>
        </p:nvSpPr>
        <p:spPr>
          <a:xfrm>
            <a:off x="319314" y="2989262"/>
            <a:ext cx="3262086" cy="3367088"/>
          </a:xfrm>
        </p:spPr>
        <p:txBody>
          <a:bodyPr/>
          <a:lstStyle>
            <a:lvl1pPr marL="0" indent="972000" algn="l">
              <a:spcBef>
                <a:spcPts val="3000"/>
              </a:spcBef>
              <a:defRPr sz="2800"/>
            </a:lvl1pPr>
          </a:lstStyle>
          <a:p>
            <a:pPr lvl="0"/>
            <a:r>
              <a:rPr lang="sv-SE"/>
              <a:t>Redigera format för bakgrundstext</a:t>
            </a:r>
          </a:p>
        </p:txBody>
      </p:sp>
      <p:pic>
        <p:nvPicPr>
          <p:cNvPr id="29" name="Bildobjekt 28"/>
          <p:cNvPicPr>
            <a:picLocks noChangeAspect="1"/>
          </p:cNvPicPr>
          <p:nvPr userDrawn="1"/>
        </p:nvPicPr>
        <p:blipFill rotWithShape="1">
          <a:blip r:embed="rId2">
            <a:extLst>
              <a:ext uri="{28A0092B-C50C-407E-A947-70E740481C1C}">
                <a14:useLocalDpi xmlns:a14="http://schemas.microsoft.com/office/drawing/2010/main" val="0"/>
              </a:ext>
            </a:extLst>
          </a:blip>
          <a:srcRect l="79393" r="2"/>
          <a:stretch/>
        </p:blipFill>
        <p:spPr>
          <a:xfrm>
            <a:off x="9679782" y="0"/>
            <a:ext cx="2512218" cy="6858000"/>
          </a:xfrm>
          <a:prstGeom prst="rect">
            <a:avLst/>
          </a:prstGeom>
        </p:spPr>
      </p:pic>
    </p:spTree>
    <p:extLst>
      <p:ext uri="{BB962C8B-B14F-4D97-AF65-F5344CB8AC3E}">
        <p14:creationId xmlns:p14="http://schemas.microsoft.com/office/powerpoint/2010/main" val="2075492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ild">
    <p:spTree>
      <p:nvGrpSpPr>
        <p:cNvPr id="1" name=""/>
        <p:cNvGrpSpPr/>
        <p:nvPr/>
      </p:nvGrpSpPr>
      <p:grpSpPr>
        <a:xfrm>
          <a:off x="0" y="0"/>
          <a:ext cx="0" cy="0"/>
          <a:chOff x="0" y="0"/>
          <a:chExt cx="0" cy="0"/>
        </a:xfrm>
      </p:grpSpPr>
      <p:sp>
        <p:nvSpPr>
          <p:cNvPr id="5" name="Platshållare för bild 4"/>
          <p:cNvSpPr>
            <a:spLocks noGrp="1"/>
          </p:cNvSpPr>
          <p:nvPr>
            <p:ph type="pic" sz="quarter" idx="13"/>
          </p:nvPr>
        </p:nvSpPr>
        <p:spPr>
          <a:xfrm>
            <a:off x="1" y="0"/>
            <a:ext cx="12192000" cy="6858000"/>
          </a:xfrm>
        </p:spPr>
        <p:txBody>
          <a:bodyPr/>
          <a:lstStyle/>
          <a:p>
            <a:r>
              <a:rPr lang="sv-SE"/>
              <a:t>Klicka på ikonen för att lägga till en bild</a:t>
            </a:r>
          </a:p>
        </p:txBody>
      </p:sp>
      <p:pic>
        <p:nvPicPr>
          <p:cNvPr id="8" name="Bildobjekt 7"/>
          <p:cNvPicPr>
            <a:picLocks noChangeAspect="1"/>
          </p:cNvPicPr>
          <p:nvPr userDrawn="1"/>
        </p:nvPicPr>
        <p:blipFill rotWithShape="1">
          <a:blip r:embed="rId2">
            <a:extLst>
              <a:ext uri="{28A0092B-C50C-407E-A947-70E740481C1C}">
                <a14:useLocalDpi xmlns:a14="http://schemas.microsoft.com/office/drawing/2010/main" val="0"/>
              </a:ext>
            </a:extLst>
          </a:blip>
          <a:srcRect l="79393" r="2"/>
          <a:stretch/>
        </p:blipFill>
        <p:spPr>
          <a:xfrm>
            <a:off x="9679782" y="0"/>
            <a:ext cx="2512218" cy="6858000"/>
          </a:xfrm>
          <a:prstGeom prst="rect">
            <a:avLst/>
          </a:prstGeom>
        </p:spPr>
      </p:pic>
    </p:spTree>
    <p:extLst>
      <p:ext uri="{BB962C8B-B14F-4D97-AF65-F5344CB8AC3E}">
        <p14:creationId xmlns:p14="http://schemas.microsoft.com/office/powerpoint/2010/main" val="115379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ildsida - vit">
    <p:spTree>
      <p:nvGrpSpPr>
        <p:cNvPr id="1" name=""/>
        <p:cNvGrpSpPr/>
        <p:nvPr/>
      </p:nvGrpSpPr>
      <p:grpSpPr>
        <a:xfrm>
          <a:off x="0" y="0"/>
          <a:ext cx="0" cy="0"/>
          <a:chOff x="0" y="0"/>
          <a:chExt cx="0" cy="0"/>
        </a:xfrm>
      </p:grpSpPr>
      <p:sp>
        <p:nvSpPr>
          <p:cNvPr id="5" name="Platshållare för bild 4"/>
          <p:cNvSpPr>
            <a:spLocks noGrp="1"/>
          </p:cNvSpPr>
          <p:nvPr>
            <p:ph type="pic" sz="quarter" idx="13"/>
          </p:nvPr>
        </p:nvSpPr>
        <p:spPr>
          <a:xfrm>
            <a:off x="1" y="0"/>
            <a:ext cx="12192000" cy="6858000"/>
          </a:xfrm>
        </p:spPr>
        <p:txBody>
          <a:bodyPr/>
          <a:lstStyle/>
          <a:p>
            <a:endParaRPr lang="sv-SE"/>
          </a:p>
        </p:txBody>
      </p:sp>
      <p:pic>
        <p:nvPicPr>
          <p:cNvPr id="6" name="Bildobjekt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Platshållare för bildnummer 3"/>
          <p:cNvSpPr>
            <a:spLocks noGrp="1"/>
          </p:cNvSpPr>
          <p:nvPr>
            <p:ph type="sldNum" sz="quarter" idx="12"/>
          </p:nvPr>
        </p:nvSpPr>
        <p:spPr/>
        <p:txBody>
          <a:bodyPr/>
          <a:lstStyle/>
          <a:p>
            <a:fld id="{71E8930F-D2E7-4315-828E-5BD7707B8989}" type="slidenum">
              <a:rPr lang="sv-SE" smtClean="0"/>
              <a:pPr/>
              <a:t>‹#›</a:t>
            </a:fld>
            <a:endParaRPr lang="sv-SE"/>
          </a:p>
        </p:txBody>
      </p:sp>
    </p:spTree>
    <p:extLst>
      <p:ext uri="{BB962C8B-B14F-4D97-AF65-F5344CB8AC3E}">
        <p14:creationId xmlns:p14="http://schemas.microsoft.com/office/powerpoint/2010/main" val="1160177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55688" y="1052513"/>
            <a:ext cx="7561262" cy="900000"/>
          </a:xfrm>
          <a:prstGeom prst="rect">
            <a:avLst/>
          </a:prstGeom>
        </p:spPr>
        <p:txBody>
          <a:bodyPr vert="horz" lIns="91440" tIns="45720" rIns="91440" bIns="45720" rtlCol="0" anchor="ctr" anchorCtr="0">
            <a:normAutofit/>
          </a:bodyPr>
          <a:lstStyle/>
          <a:p>
            <a:r>
              <a:rPr lang="sv-SE" dirty="0"/>
              <a:t>Klicka här för att ändra format</a:t>
            </a:r>
          </a:p>
        </p:txBody>
      </p:sp>
      <p:sp>
        <p:nvSpPr>
          <p:cNvPr id="3" name="Platshållare för text 2"/>
          <p:cNvSpPr>
            <a:spLocks noGrp="1"/>
          </p:cNvSpPr>
          <p:nvPr>
            <p:ph type="body" idx="1"/>
          </p:nvPr>
        </p:nvSpPr>
        <p:spPr>
          <a:xfrm>
            <a:off x="1055688" y="2349500"/>
            <a:ext cx="7561262" cy="3455988"/>
          </a:xfrm>
          <a:prstGeom prst="rect">
            <a:avLst/>
          </a:prstGeom>
        </p:spPr>
        <p:txBody>
          <a:bodyPr vert="horz" lIns="91440" tIns="45720" rIns="91440" bIns="45720" rtlCol="0">
            <a:noAutofit/>
          </a:bodyPr>
          <a:lstStyle/>
          <a:p>
            <a:pPr lvl="0"/>
            <a:r>
              <a:rPr lang="sv-SE" dirty="0"/>
              <a:t>Punktlista rad ett</a:t>
            </a:r>
          </a:p>
          <a:p>
            <a:pPr lvl="0"/>
            <a:r>
              <a:rPr lang="sv-SE" dirty="0"/>
              <a:t>Punktlista rad två</a:t>
            </a:r>
          </a:p>
          <a:p>
            <a:pPr lvl="0"/>
            <a:r>
              <a:rPr lang="sv-SE" dirty="0"/>
              <a:t>Punktlista rad tre</a:t>
            </a:r>
          </a:p>
          <a:p>
            <a:pPr lvl="0"/>
            <a:r>
              <a:rPr lang="sv-SE" dirty="0"/>
              <a:t>Punktlista rad fyra</a:t>
            </a:r>
          </a:p>
          <a:p>
            <a:pPr lvl="0"/>
            <a:r>
              <a:rPr lang="sv-SE" dirty="0"/>
              <a:t>Punktlista rad fem</a:t>
            </a:r>
          </a:p>
        </p:txBody>
      </p:sp>
      <p:pic>
        <p:nvPicPr>
          <p:cNvPr id="8" name="Bildobjekt 7"/>
          <p:cNvPicPr>
            <a:picLocks noChangeAspect="1"/>
          </p:cNvPicPr>
          <p:nvPr userDrawn="1"/>
        </p:nvPicPr>
        <p:blipFill rotWithShape="1">
          <a:blip r:embed="rId13">
            <a:extLst>
              <a:ext uri="{28A0092B-C50C-407E-A947-70E740481C1C}">
                <a14:useLocalDpi xmlns:a14="http://schemas.microsoft.com/office/drawing/2010/main" val="0"/>
              </a:ext>
            </a:extLst>
          </a:blip>
          <a:srcRect l="79393" r="2"/>
          <a:stretch/>
        </p:blipFill>
        <p:spPr>
          <a:xfrm>
            <a:off x="9679782" y="0"/>
            <a:ext cx="2512218" cy="6858000"/>
          </a:xfrm>
          <a:prstGeom prst="rect">
            <a:avLst/>
          </a:prstGeom>
        </p:spPr>
      </p:pic>
    </p:spTree>
    <p:extLst>
      <p:ext uri="{BB962C8B-B14F-4D97-AF65-F5344CB8AC3E}">
        <p14:creationId xmlns:p14="http://schemas.microsoft.com/office/powerpoint/2010/main" val="2959305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23" r:id="rId3"/>
    <p:sldLayoutId id="2147483654" r:id="rId4"/>
    <p:sldLayoutId id="2147483655" r:id="rId5"/>
    <p:sldLayoutId id="2147483656" r:id="rId6"/>
    <p:sldLayoutId id="2147483726" r:id="rId7"/>
    <p:sldLayoutId id="2147483657" r:id="rId8"/>
    <p:sldLayoutId id="2147483727" r:id="rId9"/>
    <p:sldLayoutId id="2147483728" r:id="rId10"/>
    <p:sldLayoutId id="2147483729" r:id="rId11"/>
  </p:sldLayoutIdLst>
  <p:txStyles>
    <p:titleStyle>
      <a:lvl1pPr algn="ctr" defTabSz="914400" rtl="0" eaLnBrk="1" latinLnBrk="0" hangingPunct="1">
        <a:lnSpc>
          <a:spcPct val="90000"/>
        </a:lnSpc>
        <a:spcBef>
          <a:spcPct val="0"/>
        </a:spcBef>
        <a:buNone/>
        <a:defRPr sz="44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0" indent="0" algn="ctr" defTabSz="914400" rtl="0" eaLnBrk="1" latinLnBrk="0" hangingPunct="1">
        <a:lnSpc>
          <a:spcPct val="100000"/>
        </a:lnSpc>
        <a:spcBef>
          <a:spcPts val="1000"/>
        </a:spcBef>
        <a:buFontTx/>
        <a:buNone/>
        <a:defRPr sz="3200" kern="1200">
          <a:solidFill>
            <a:schemeClr val="tx1"/>
          </a:solidFill>
          <a:latin typeface="Segoe UI Light" panose="020B0502040204020203" pitchFamily="34" charset="0"/>
          <a:ea typeface="+mn-ea"/>
          <a:cs typeface="Segoe UI Light" panose="020B050204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Segoe UI Light" panose="020B0502040204020203" pitchFamily="34" charset="0"/>
          <a:ea typeface="+mn-ea"/>
          <a:cs typeface="Segoe UI Light" panose="020B0502040204020203" pitchFamily="34" charset="0"/>
        </a:defRPr>
      </a:lvl2pPr>
      <a:lvl3pPr marL="914400" indent="0" algn="l" defTabSz="914400" rtl="0" eaLnBrk="1" latinLnBrk="0" hangingPunct="1">
        <a:lnSpc>
          <a:spcPct val="90000"/>
        </a:lnSpc>
        <a:spcBef>
          <a:spcPts val="500"/>
        </a:spcBef>
        <a:buFontTx/>
        <a:buNone/>
        <a:defRPr sz="2000" kern="1200">
          <a:solidFill>
            <a:schemeClr val="tx1"/>
          </a:solidFill>
          <a:latin typeface="Segoe UI Light" panose="020B0502040204020203" pitchFamily="34" charset="0"/>
          <a:ea typeface="+mn-ea"/>
          <a:cs typeface="Segoe UI Light" panose="020B0502040204020203" pitchFamily="34" charset="0"/>
        </a:defRPr>
      </a:lvl3pPr>
      <a:lvl4pPr marL="1371600" indent="0" algn="l" defTabSz="914400" rtl="0" eaLnBrk="1" latinLnBrk="0" hangingPunct="1">
        <a:lnSpc>
          <a:spcPct val="90000"/>
        </a:lnSpc>
        <a:spcBef>
          <a:spcPts val="500"/>
        </a:spcBef>
        <a:buFontTx/>
        <a:buNone/>
        <a:defRPr sz="1800" kern="1200">
          <a:solidFill>
            <a:schemeClr val="tx1"/>
          </a:solidFill>
          <a:latin typeface="Segoe UI Light" panose="020B0502040204020203" pitchFamily="34" charset="0"/>
          <a:ea typeface="+mn-ea"/>
          <a:cs typeface="Segoe UI Light" panose="020B0502040204020203" pitchFamily="34" charset="0"/>
        </a:defRPr>
      </a:lvl4pPr>
      <a:lvl5pPr marL="1828800" indent="0" algn="l" defTabSz="914400" rtl="0" eaLnBrk="1" latinLnBrk="0" hangingPunct="1">
        <a:lnSpc>
          <a:spcPct val="90000"/>
        </a:lnSpc>
        <a:spcBef>
          <a:spcPts val="500"/>
        </a:spcBef>
        <a:buFontTx/>
        <a:buNone/>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80" userDrawn="1">
          <p15:clr>
            <a:srgbClr val="5ACBF0"/>
          </p15:clr>
        </p15:guide>
        <p15:guide id="2" pos="665" userDrawn="1">
          <p15:clr>
            <a:srgbClr val="5ACBF0"/>
          </p15:clr>
        </p15:guide>
        <p15:guide id="3" pos="5428" userDrawn="1">
          <p15:clr>
            <a:srgbClr val="5ACBF0"/>
          </p15:clr>
        </p15:guide>
        <p15:guide id="4" pos="3046" userDrawn="1">
          <p15:clr>
            <a:srgbClr val="F26B43"/>
          </p15:clr>
        </p15:guide>
        <p15:guide id="5" orient="horz" pos="3657" userDrawn="1">
          <p15:clr>
            <a:srgbClr val="5ACBF0"/>
          </p15:clr>
        </p15:guide>
        <p15:guide id="6" orient="horz" pos="2568" userDrawn="1">
          <p15:clr>
            <a:srgbClr val="F26B43"/>
          </p15:clr>
        </p15:guide>
        <p15:guide id="7" orient="horz" pos="663" userDrawn="1">
          <p15:clr>
            <a:srgbClr val="5ACBF0"/>
          </p15:clr>
        </p15:guide>
        <p15:guide id="8" orient="horz" pos="2160"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ingela.sjoberg@kfsk.s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kfsk.se/index.html" TargetMode="External"/><Relationship Id="rId2" Type="http://schemas.openxmlformats.org/officeDocument/2006/relationships/chart" Target="../charts/chart1.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wmf"/><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skl.se/demokratiledningstyrning/manskligarattigheterjamstalldhet/barnetsrattigheter/stodstrukturermodeller/barnrattsforumskane.5061.html"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s://vimeo.com/320224238"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27.emf"/></Relationships>
</file>

<file path=ppt/slides/_rels/slide2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vmlDrawing" Target="../drawings/vmlDrawing2.vml"/><Relationship Id="rId4" Type="http://schemas.openxmlformats.org/officeDocument/2006/relationships/image" Target="../media/image30.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jpg"/><Relationship Id="rId1" Type="http://schemas.openxmlformats.org/officeDocument/2006/relationships/slideLayout" Target="../slideLayouts/slideLayout5.xml"/><Relationship Id="rId5" Type="http://schemas.openxmlformats.org/officeDocument/2006/relationships/image" Target="../media/image34.jpeg"/><Relationship Id="rId4" Type="http://schemas.openxmlformats.org/officeDocument/2006/relationships/image" Target="../media/image33.jpg"/></Relationships>
</file>

<file path=ppt/slides/_rels/slide27.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emf"/><Relationship Id="rId7" Type="http://schemas.openxmlformats.org/officeDocument/2006/relationships/image" Target="../media/image9.wmf"/><Relationship Id="rId12" Type="http://schemas.openxmlformats.org/officeDocument/2006/relationships/image" Target="../media/image14.png"/><Relationship Id="rId2" Type="http://schemas.openxmlformats.org/officeDocument/2006/relationships/image" Target="../media/image4.emf"/><Relationship Id="rId1" Type="http://schemas.openxmlformats.org/officeDocument/2006/relationships/slideLayout" Target="../slideLayouts/slideLayout9.xml"/><Relationship Id="rId6" Type="http://schemas.openxmlformats.org/officeDocument/2006/relationships/image" Target="../media/image8.emf"/><Relationship Id="rId11" Type="http://schemas.openxmlformats.org/officeDocument/2006/relationships/image" Target="../media/image13.png"/><Relationship Id="rId5" Type="http://schemas.openxmlformats.org/officeDocument/2006/relationships/image" Target="../media/image7.emf"/><Relationship Id="rId10" Type="http://schemas.openxmlformats.org/officeDocument/2006/relationships/image" Target="../media/image12.png"/><Relationship Id="rId4" Type="http://schemas.openxmlformats.org/officeDocument/2006/relationships/image" Target="../media/image6.emf"/><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wmf"/><Relationship Id="rId1" Type="http://schemas.openxmlformats.org/officeDocument/2006/relationships/slideLayout" Target="../slideLayouts/slideLayout4.xml"/><Relationship Id="rId4" Type="http://schemas.openxmlformats.org/officeDocument/2006/relationships/image" Target="../media/image38.jpg"/></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7.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1B415E-3594-46ED-B7A3-35C04B96F8D6}"/>
              </a:ext>
            </a:extLst>
          </p:cNvPr>
          <p:cNvSpPr>
            <a:spLocks noGrp="1"/>
          </p:cNvSpPr>
          <p:nvPr>
            <p:ph type="ctrTitle"/>
          </p:nvPr>
        </p:nvSpPr>
        <p:spPr>
          <a:xfrm>
            <a:off x="311334" y="218115"/>
            <a:ext cx="9001387" cy="1502098"/>
          </a:xfrm>
        </p:spPr>
        <p:txBody>
          <a:bodyPr>
            <a:normAutofit/>
          </a:bodyPr>
          <a:lstStyle/>
          <a:p>
            <a:r>
              <a:rPr lang="sv-SE" sz="4000" dirty="0"/>
              <a:t>Stärkt barnrättsarbete i Skåne</a:t>
            </a:r>
            <a:br>
              <a:rPr lang="sv-SE" sz="4000" dirty="0"/>
            </a:br>
            <a:r>
              <a:rPr lang="sv-SE" sz="4000" dirty="0"/>
              <a:t>- vad har hänt sedan 2011?</a:t>
            </a:r>
          </a:p>
        </p:txBody>
      </p:sp>
      <p:sp>
        <p:nvSpPr>
          <p:cNvPr id="3" name="Underrubrik 2">
            <a:extLst>
              <a:ext uri="{FF2B5EF4-FFF2-40B4-BE49-F238E27FC236}">
                <a16:creationId xmlns:a16="http://schemas.microsoft.com/office/drawing/2014/main" id="{3D1E9F7C-5631-46CE-8FE4-F7E9D5B327EA}"/>
              </a:ext>
            </a:extLst>
          </p:cNvPr>
          <p:cNvSpPr>
            <a:spLocks noGrp="1"/>
          </p:cNvSpPr>
          <p:nvPr>
            <p:ph type="subTitle" idx="1"/>
          </p:nvPr>
        </p:nvSpPr>
        <p:spPr>
          <a:xfrm>
            <a:off x="1032027" y="4616224"/>
            <a:ext cx="7560000" cy="1655762"/>
          </a:xfrm>
        </p:spPr>
        <p:txBody>
          <a:bodyPr/>
          <a:lstStyle/>
          <a:p>
            <a:r>
              <a:rPr lang="sv-SE" sz="1800" dirty="0"/>
              <a:t>Ingela Sjöberg</a:t>
            </a:r>
          </a:p>
          <a:p>
            <a:r>
              <a:rPr lang="sv-SE" sz="1800" dirty="0"/>
              <a:t> Strateg folkhälso- och barnrättsfrågor</a:t>
            </a:r>
          </a:p>
          <a:p>
            <a:r>
              <a:rPr lang="sv-SE" sz="1800" dirty="0"/>
              <a:t>  Avdelning Hälsa och social välfärd</a:t>
            </a:r>
          </a:p>
          <a:p>
            <a:r>
              <a:rPr lang="sv-SE" sz="1800" dirty="0"/>
              <a:t>    Kommunförbundet Skåne</a:t>
            </a:r>
          </a:p>
          <a:p>
            <a:r>
              <a:rPr lang="sv-SE" sz="1800" dirty="0"/>
              <a:t>    </a:t>
            </a:r>
            <a:r>
              <a:rPr lang="sv-SE" sz="1800" dirty="0">
                <a:hlinkClick r:id="rId2"/>
              </a:rPr>
              <a:t>ingela.sjoberg@kfsk.se</a:t>
            </a:r>
            <a:endParaRPr lang="sv-SE" sz="1800" dirty="0"/>
          </a:p>
          <a:p>
            <a:endParaRPr lang="sv-SE" dirty="0"/>
          </a:p>
        </p:txBody>
      </p:sp>
      <p:pic>
        <p:nvPicPr>
          <p:cNvPr id="6" name="Bildobjekt 5">
            <a:extLst>
              <a:ext uri="{FF2B5EF4-FFF2-40B4-BE49-F238E27FC236}">
                <a16:creationId xmlns:a16="http://schemas.microsoft.com/office/drawing/2014/main" id="{B683A5E7-9678-409F-A5D2-01ACEBFC8E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5087" y="1841710"/>
            <a:ext cx="4613944" cy="2653017"/>
          </a:xfrm>
          <a:prstGeom prst="rect">
            <a:avLst/>
          </a:prstGeom>
          <a:solidFill>
            <a:srgbClr val="FABA00"/>
          </a:solidFill>
        </p:spPr>
      </p:pic>
    </p:spTree>
    <p:extLst>
      <p:ext uri="{BB962C8B-B14F-4D97-AF65-F5344CB8AC3E}">
        <p14:creationId xmlns:p14="http://schemas.microsoft.com/office/powerpoint/2010/main" val="2436539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00000000-0008-0000-0000-000002000000}"/>
              </a:ext>
            </a:extLst>
          </p:cNvPr>
          <p:cNvGraphicFramePr>
            <a:graphicFrameLocks/>
          </p:cNvGraphicFramePr>
          <p:nvPr/>
        </p:nvGraphicFramePr>
        <p:xfrm>
          <a:off x="378070" y="1139952"/>
          <a:ext cx="8932984" cy="565345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ruta 3">
            <a:extLst>
              <a:ext uri="{FF2B5EF4-FFF2-40B4-BE49-F238E27FC236}">
                <a16:creationId xmlns:a16="http://schemas.microsoft.com/office/drawing/2014/main" id="{AD6506D0-82AC-4533-A10D-02DF2024D459}"/>
              </a:ext>
            </a:extLst>
          </p:cNvPr>
          <p:cNvSpPr txBox="1"/>
          <p:nvPr/>
        </p:nvSpPr>
        <p:spPr>
          <a:xfrm>
            <a:off x="545124" y="909119"/>
            <a:ext cx="8765930" cy="461665"/>
          </a:xfrm>
          <a:prstGeom prst="rect">
            <a:avLst/>
          </a:prstGeom>
          <a:noFill/>
        </p:spPr>
        <p:txBody>
          <a:bodyPr wrap="square" rtlCol="0">
            <a:spAutoFit/>
          </a:bodyPr>
          <a:lstStyle/>
          <a:p>
            <a:r>
              <a:rPr lang="sv-SE" sz="2400" b="1" dirty="0"/>
              <a:t>Resultat från Folkhälsoenkät Barn och Unga i Skåne 2012 och 2016</a:t>
            </a:r>
          </a:p>
        </p:txBody>
      </p:sp>
      <p:pic>
        <p:nvPicPr>
          <p:cNvPr id="5" name="Picture 9" descr="Beskrivning: Till startsidan">
            <a:hlinkClick r:id="rId3" tooltip="Startsidan"/>
            <a:extLst>
              <a:ext uri="{FF2B5EF4-FFF2-40B4-BE49-F238E27FC236}">
                <a16:creationId xmlns:a16="http://schemas.microsoft.com/office/drawing/2014/main" id="{13228E01-0118-41F9-A666-3BFF7F980E9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234" y="133555"/>
            <a:ext cx="1512168" cy="660147"/>
          </a:xfrm>
          <a:prstGeom prst="rect">
            <a:avLst/>
          </a:prstGeom>
          <a:noFill/>
          <a:ln>
            <a:noFill/>
          </a:ln>
        </p:spPr>
      </p:pic>
      <p:pic>
        <p:nvPicPr>
          <p:cNvPr id="6" name="Bildobjekt 1" descr="Region Skåne.bmp">
            <a:extLst>
              <a:ext uri="{FF2B5EF4-FFF2-40B4-BE49-F238E27FC236}">
                <a16:creationId xmlns:a16="http://schemas.microsoft.com/office/drawing/2014/main" id="{628EA352-2415-4D0B-A851-C8480E8A11E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65672" y="108461"/>
            <a:ext cx="720381" cy="685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2409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xfrm>
            <a:off x="1037933" y="709044"/>
            <a:ext cx="7561262" cy="900000"/>
          </a:xfrm>
        </p:spPr>
        <p:txBody>
          <a:bodyPr>
            <a:noAutofit/>
          </a:bodyPr>
          <a:lstStyle/>
          <a:p>
            <a:r>
              <a:rPr lang="sv-SE" sz="3000" dirty="0"/>
              <a:t>Centrala utgångspunkter som tillsammans bidragit till framgång</a:t>
            </a:r>
          </a:p>
        </p:txBody>
      </p:sp>
      <p:sp>
        <p:nvSpPr>
          <p:cNvPr id="6" name="Platshållare för innehåll 5"/>
          <p:cNvSpPr>
            <a:spLocks noGrp="1"/>
          </p:cNvSpPr>
          <p:nvPr>
            <p:ph idx="1"/>
          </p:nvPr>
        </p:nvSpPr>
        <p:spPr>
          <a:xfrm>
            <a:off x="808886" y="1609044"/>
            <a:ext cx="9153633" cy="3455988"/>
          </a:xfrm>
        </p:spPr>
        <p:txBody>
          <a:bodyPr/>
          <a:lstStyle/>
          <a:p>
            <a:pPr marL="30163" indent="0" algn="l">
              <a:buNone/>
            </a:pPr>
            <a:r>
              <a:rPr lang="sv-SE" sz="2400" dirty="0"/>
              <a:t>1. Det fanns en nationell strategi</a:t>
            </a:r>
          </a:p>
          <a:p>
            <a:pPr marL="30163" indent="0" algn="l">
              <a:buNone/>
            </a:pPr>
            <a:r>
              <a:rPr lang="sv-SE" sz="2400" dirty="0"/>
              <a:t>2. Det fanns en önskan från de skånska kommunerna om att få stöd</a:t>
            </a:r>
          </a:p>
          <a:p>
            <a:pPr marL="30163" indent="0" algn="l">
              <a:buNone/>
            </a:pPr>
            <a:r>
              <a:rPr lang="sv-SE" sz="2400" dirty="0"/>
              <a:t>3. Det skapades en samverkansplattform</a:t>
            </a:r>
          </a:p>
          <a:p>
            <a:pPr marL="30163" indent="0" algn="l">
              <a:buNone/>
            </a:pPr>
            <a:r>
              <a:rPr lang="sv-SE" sz="2400" dirty="0"/>
              <a:t>4. Samverkan med en nationell samordnande aktör skapades </a:t>
            </a:r>
            <a:br>
              <a:rPr lang="sv-SE" sz="2400" dirty="0"/>
            </a:br>
            <a:r>
              <a:rPr lang="sv-SE" sz="2400" dirty="0"/>
              <a:t>    (ök mellan regeringen och SKL)</a:t>
            </a:r>
          </a:p>
          <a:p>
            <a:pPr marL="30163" indent="0" algn="l">
              <a:buNone/>
            </a:pPr>
            <a:r>
              <a:rPr lang="sv-SE" sz="2400" dirty="0"/>
              <a:t>5. Det skapades en baseline att utgå från</a:t>
            </a:r>
          </a:p>
          <a:p>
            <a:pPr marL="30163" indent="0" algn="l">
              <a:buNone/>
            </a:pPr>
            <a:r>
              <a:rPr lang="sv-SE" sz="2400" dirty="0"/>
              <a:t>6. När vuxna lär om barns rättigheter ökar barns kunskaper om sina</a:t>
            </a:r>
            <a:br>
              <a:rPr lang="sv-SE" sz="2400" dirty="0"/>
            </a:br>
            <a:r>
              <a:rPr lang="sv-SE" sz="2400" dirty="0"/>
              <a:t>    rättigheter</a:t>
            </a:r>
          </a:p>
          <a:p>
            <a:pPr marL="30163" indent="0" algn="l">
              <a:buNone/>
            </a:pPr>
            <a:r>
              <a:rPr lang="sv-SE" sz="2400" dirty="0"/>
              <a:t>7. Långsiktigt arbete med kontinuerliga utbildningar</a:t>
            </a:r>
          </a:p>
          <a:p>
            <a:pPr marL="30163" indent="0" algn="l">
              <a:buNone/>
            </a:pPr>
            <a:r>
              <a:rPr lang="sv-SE" sz="2400" dirty="0"/>
              <a:t>8. Arbetet pågår på flera arenor</a:t>
            </a:r>
          </a:p>
          <a:p>
            <a:pPr marL="30163" indent="0" algn="l">
              <a:buNone/>
            </a:pPr>
            <a:r>
              <a:rPr lang="sv-SE" sz="2400" dirty="0"/>
              <a:t>9. Arbetet synliggörs på flera nivåer</a:t>
            </a:r>
          </a:p>
          <a:p>
            <a:endParaRPr lang="sv-SE" dirty="0"/>
          </a:p>
        </p:txBody>
      </p:sp>
      <p:pic>
        <p:nvPicPr>
          <p:cNvPr id="4" name="Bild 1" descr="C:\Documents and Settings\mb01\Mina dokument\Mina bilder\skl.bmp">
            <a:extLst>
              <a:ext uri="{FF2B5EF4-FFF2-40B4-BE49-F238E27FC236}">
                <a16:creationId xmlns:a16="http://schemas.microsoft.com/office/drawing/2014/main" id="{5C31360C-5979-4166-8391-8B3E464D8B9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6898" y="126811"/>
            <a:ext cx="1323975" cy="537845"/>
          </a:xfrm>
          <a:prstGeom prst="rect">
            <a:avLst/>
          </a:prstGeom>
          <a:noFill/>
          <a:ln>
            <a:noFill/>
          </a:ln>
        </p:spPr>
      </p:pic>
      <p:sp>
        <p:nvSpPr>
          <p:cNvPr id="2" name="textruta 1">
            <a:extLst>
              <a:ext uri="{FF2B5EF4-FFF2-40B4-BE49-F238E27FC236}">
                <a16:creationId xmlns:a16="http://schemas.microsoft.com/office/drawing/2014/main" id="{A084B024-EAB0-49BD-8031-2F101911A75A}"/>
              </a:ext>
            </a:extLst>
          </p:cNvPr>
          <p:cNvSpPr txBox="1"/>
          <p:nvPr/>
        </p:nvSpPr>
        <p:spPr>
          <a:xfrm>
            <a:off x="12837111" y="5406501"/>
            <a:ext cx="184731" cy="369332"/>
          </a:xfrm>
          <a:prstGeom prst="rect">
            <a:avLst/>
          </a:prstGeom>
          <a:noFill/>
        </p:spPr>
        <p:txBody>
          <a:bodyPr wrap="none" rtlCol="0">
            <a:spAutoFit/>
          </a:bodyPr>
          <a:lstStyle/>
          <a:p>
            <a:endParaRPr lang="sv-SE" dirty="0"/>
          </a:p>
        </p:txBody>
      </p:sp>
      <p:sp>
        <p:nvSpPr>
          <p:cNvPr id="3" name="textruta 2">
            <a:extLst>
              <a:ext uri="{FF2B5EF4-FFF2-40B4-BE49-F238E27FC236}">
                <a16:creationId xmlns:a16="http://schemas.microsoft.com/office/drawing/2014/main" id="{66730207-99E0-42A9-989F-1B120FBC1506}"/>
              </a:ext>
            </a:extLst>
          </p:cNvPr>
          <p:cNvSpPr txBox="1"/>
          <p:nvPr/>
        </p:nvSpPr>
        <p:spPr>
          <a:xfrm>
            <a:off x="7039992" y="5965032"/>
            <a:ext cx="2441360" cy="646331"/>
          </a:xfrm>
          <a:prstGeom prst="rect">
            <a:avLst/>
          </a:prstGeom>
          <a:noFill/>
          <a:ln>
            <a:solidFill>
              <a:srgbClr val="DE001A"/>
            </a:solidFill>
          </a:ln>
        </p:spPr>
        <p:txBody>
          <a:bodyPr wrap="square" rtlCol="0">
            <a:spAutoFit/>
          </a:bodyPr>
          <a:lstStyle/>
          <a:p>
            <a:r>
              <a:rPr lang="sv-SE" sz="1200" dirty="0"/>
              <a:t>Ur Stärkt regionalt barnrättsarbete</a:t>
            </a:r>
            <a:br>
              <a:rPr lang="sv-SE" sz="1200" dirty="0"/>
            </a:br>
            <a:r>
              <a:rPr lang="sv-SE" sz="1200" dirty="0"/>
              <a:t>Erfarenheter från Skåne 2011 – 2016</a:t>
            </a:r>
          </a:p>
          <a:p>
            <a:r>
              <a:rPr lang="sv-SE" sz="1200" dirty="0"/>
              <a:t>Elizabeth Englundh, SKL</a:t>
            </a:r>
          </a:p>
        </p:txBody>
      </p:sp>
    </p:spTree>
    <p:extLst>
      <p:ext uri="{BB962C8B-B14F-4D97-AF65-F5344CB8AC3E}">
        <p14:creationId xmlns:p14="http://schemas.microsoft.com/office/powerpoint/2010/main" val="887878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C:\Users\Birgitta\Desktop\skane_ingela enkätsvar 2011 utan tex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190" y="307778"/>
            <a:ext cx="3431047" cy="332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C:\Users\Birgitta\Desktop\skane_ingela enkätsvar 2013 utan tex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7707" y="358627"/>
            <a:ext cx="3299409" cy="31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ruta 1"/>
          <p:cNvSpPr txBox="1"/>
          <p:nvPr/>
        </p:nvSpPr>
        <p:spPr>
          <a:xfrm>
            <a:off x="1447646" y="66212"/>
            <a:ext cx="1080120" cy="338554"/>
          </a:xfrm>
          <a:prstGeom prst="rect">
            <a:avLst/>
          </a:prstGeom>
          <a:noFill/>
        </p:spPr>
        <p:txBody>
          <a:bodyPr wrap="square" rtlCol="0">
            <a:spAutoFit/>
          </a:bodyPr>
          <a:lstStyle/>
          <a:p>
            <a:r>
              <a:rPr lang="sv-SE" sz="1600" b="1" dirty="0"/>
              <a:t>2011</a:t>
            </a:r>
          </a:p>
        </p:txBody>
      </p:sp>
      <p:sp>
        <p:nvSpPr>
          <p:cNvPr id="3" name="textruta 2"/>
          <p:cNvSpPr txBox="1"/>
          <p:nvPr/>
        </p:nvSpPr>
        <p:spPr>
          <a:xfrm>
            <a:off x="7666277" y="138501"/>
            <a:ext cx="1062191" cy="338554"/>
          </a:xfrm>
          <a:prstGeom prst="rect">
            <a:avLst/>
          </a:prstGeom>
          <a:noFill/>
        </p:spPr>
        <p:txBody>
          <a:bodyPr wrap="square" rtlCol="0">
            <a:spAutoFit/>
          </a:bodyPr>
          <a:lstStyle/>
          <a:p>
            <a:r>
              <a:rPr lang="sv-SE" sz="1600" b="1" dirty="0"/>
              <a:t>2013</a:t>
            </a:r>
          </a:p>
        </p:txBody>
      </p:sp>
      <p:pic>
        <p:nvPicPr>
          <p:cNvPr id="5" name="Bildobjekt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1459" y="3347033"/>
            <a:ext cx="3475026" cy="3359388"/>
          </a:xfrm>
          <a:prstGeom prst="rect">
            <a:avLst/>
          </a:prstGeom>
        </p:spPr>
      </p:pic>
      <p:sp>
        <p:nvSpPr>
          <p:cNvPr id="6" name="textruta 5"/>
          <p:cNvSpPr txBox="1"/>
          <p:nvPr/>
        </p:nvSpPr>
        <p:spPr>
          <a:xfrm>
            <a:off x="4502928" y="3090446"/>
            <a:ext cx="792088" cy="338554"/>
          </a:xfrm>
          <a:prstGeom prst="rect">
            <a:avLst/>
          </a:prstGeom>
          <a:noFill/>
        </p:spPr>
        <p:txBody>
          <a:bodyPr wrap="square" rtlCol="0">
            <a:spAutoFit/>
          </a:bodyPr>
          <a:lstStyle/>
          <a:p>
            <a:r>
              <a:rPr lang="sv-SE" sz="1600" b="1" dirty="0"/>
              <a:t>2016</a:t>
            </a:r>
          </a:p>
        </p:txBody>
      </p:sp>
      <p:pic>
        <p:nvPicPr>
          <p:cNvPr id="8" name="Bild 1" descr="C:\Documents and Settings\mb01\Mina dokument\Mina bilder\skl.bmp"/>
          <p:cNvPicPr/>
          <p:nvPr/>
        </p:nvPicPr>
        <p:blipFill>
          <a:blip r:embed="rId5">
            <a:extLst>
              <a:ext uri="{28A0092B-C50C-407E-A947-70E740481C1C}">
                <a14:useLocalDpi xmlns:a14="http://schemas.microsoft.com/office/drawing/2010/main" val="0"/>
              </a:ext>
            </a:extLst>
          </a:blip>
          <a:srcRect/>
          <a:stretch>
            <a:fillRect/>
          </a:stretch>
        </p:blipFill>
        <p:spPr bwMode="auto">
          <a:xfrm>
            <a:off x="312005" y="5859262"/>
            <a:ext cx="1623327" cy="690959"/>
          </a:xfrm>
          <a:prstGeom prst="rect">
            <a:avLst/>
          </a:prstGeom>
          <a:noFill/>
          <a:ln>
            <a:noFill/>
          </a:ln>
        </p:spPr>
      </p:pic>
      <p:sp>
        <p:nvSpPr>
          <p:cNvPr id="4" name="Rektangel 3">
            <a:extLst>
              <a:ext uri="{FF2B5EF4-FFF2-40B4-BE49-F238E27FC236}">
                <a16:creationId xmlns:a16="http://schemas.microsoft.com/office/drawing/2014/main" id="{780B5DB7-67E5-40E8-B50A-3EEE43476CE8}"/>
              </a:ext>
            </a:extLst>
          </p:cNvPr>
          <p:cNvSpPr/>
          <p:nvPr/>
        </p:nvSpPr>
        <p:spPr>
          <a:xfrm>
            <a:off x="6636485" y="4870127"/>
            <a:ext cx="3235484" cy="2092881"/>
          </a:xfrm>
          <a:prstGeom prst="rect">
            <a:avLst/>
          </a:prstGeom>
        </p:spPr>
        <p:txBody>
          <a:bodyPr wrap="square">
            <a:spAutoFit/>
          </a:bodyPr>
          <a:lstStyle/>
          <a:p>
            <a:r>
              <a:rPr lang="sv-SE" altLang="sv-SE" sz="1300" b="1" dirty="0">
                <a:solidFill>
                  <a:srgbClr val="00B0F0"/>
                </a:solidFill>
              </a:rPr>
              <a:t>Blå </a:t>
            </a:r>
            <a:r>
              <a:rPr lang="sv-SE" altLang="sv-SE" sz="1300" dirty="0"/>
              <a:t>= beslut i fullmäktige eller styrelse </a:t>
            </a:r>
            <a:br>
              <a:rPr lang="sv-SE" altLang="sv-SE" sz="1300" dirty="0"/>
            </a:br>
            <a:br>
              <a:rPr lang="sv-SE" altLang="sv-SE" sz="1300" dirty="0"/>
            </a:br>
            <a:r>
              <a:rPr lang="sv-SE" altLang="sv-SE" sz="1300" b="1" dirty="0">
                <a:solidFill>
                  <a:srgbClr val="FF0000"/>
                </a:solidFill>
              </a:rPr>
              <a:t>Röd =</a:t>
            </a:r>
            <a:r>
              <a:rPr lang="sv-SE" altLang="sv-SE" sz="1300" b="1" dirty="0"/>
              <a:t> </a:t>
            </a:r>
            <a:r>
              <a:rPr lang="sv-SE" altLang="sv-SE" sz="1300" dirty="0"/>
              <a:t>inte beslut i fullmäktige eller styrelse</a:t>
            </a:r>
            <a:br>
              <a:rPr lang="sv-SE" altLang="sv-SE" sz="1300" dirty="0"/>
            </a:br>
            <a:br>
              <a:rPr lang="sv-SE" altLang="sv-SE" sz="1300" dirty="0"/>
            </a:br>
            <a:r>
              <a:rPr lang="sv-SE" altLang="sv-SE" sz="1300" b="1" dirty="0">
                <a:solidFill>
                  <a:srgbClr val="FFC000"/>
                </a:solidFill>
              </a:rPr>
              <a:t>Gul</a:t>
            </a:r>
            <a:r>
              <a:rPr lang="sv-SE" altLang="sv-SE" sz="1300" dirty="0">
                <a:solidFill>
                  <a:srgbClr val="FFC000"/>
                </a:solidFill>
              </a:rPr>
              <a:t> </a:t>
            </a:r>
            <a:r>
              <a:rPr lang="sv-SE" altLang="sv-SE" sz="1300" dirty="0"/>
              <a:t>= inte svarat på frågan </a:t>
            </a:r>
            <a:br>
              <a:rPr lang="sv-SE" altLang="sv-SE" sz="1300" dirty="0"/>
            </a:br>
            <a:br>
              <a:rPr lang="sv-SE" altLang="sv-SE" sz="1300" dirty="0"/>
            </a:br>
            <a:r>
              <a:rPr lang="sv-SE" altLang="sv-SE" sz="1300" b="1" dirty="0"/>
              <a:t>Vit </a:t>
            </a:r>
            <a:r>
              <a:rPr lang="sv-SE" altLang="sv-SE" sz="1300" dirty="0"/>
              <a:t>= inte svarat på enkäten</a:t>
            </a:r>
          </a:p>
          <a:p>
            <a:endParaRPr lang="sv-SE" altLang="sv-SE" sz="1300" dirty="0"/>
          </a:p>
          <a:p>
            <a:r>
              <a:rPr lang="sv-SE" altLang="sv-SE" sz="1300" b="1" dirty="0">
                <a:solidFill>
                  <a:srgbClr val="00FF00"/>
                </a:solidFill>
              </a:rPr>
              <a:t>Lime</a:t>
            </a:r>
            <a:r>
              <a:rPr lang="sv-SE" altLang="sv-SE" sz="1300" dirty="0"/>
              <a:t> = vet ej</a:t>
            </a:r>
            <a:br>
              <a:rPr lang="sv-SE" altLang="sv-SE" sz="1300" dirty="0"/>
            </a:br>
            <a:endParaRPr lang="sv-SE" sz="1300" dirty="0"/>
          </a:p>
        </p:txBody>
      </p:sp>
    </p:spTree>
    <p:extLst>
      <p:ext uri="{BB962C8B-B14F-4D97-AF65-F5344CB8AC3E}">
        <p14:creationId xmlns:p14="http://schemas.microsoft.com/office/powerpoint/2010/main" val="22386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ubrik 1"/>
          <p:cNvSpPr>
            <a:spLocks noGrp="1"/>
          </p:cNvSpPr>
          <p:nvPr>
            <p:ph type="title"/>
          </p:nvPr>
        </p:nvSpPr>
        <p:spPr>
          <a:xfrm>
            <a:off x="1125681" y="691596"/>
            <a:ext cx="7561262" cy="900000"/>
          </a:xfrm>
        </p:spPr>
        <p:txBody>
          <a:bodyPr/>
          <a:lstStyle/>
          <a:p>
            <a:r>
              <a:rPr lang="sv-SE" altLang="sv-SE" sz="2900" b="1" dirty="0"/>
              <a:t>Rättighetsbasera alla processer</a:t>
            </a:r>
          </a:p>
        </p:txBody>
      </p:sp>
      <p:sp>
        <p:nvSpPr>
          <p:cNvPr id="6" name="Likbent triangel 5"/>
          <p:cNvSpPr/>
          <p:nvPr/>
        </p:nvSpPr>
        <p:spPr>
          <a:xfrm>
            <a:off x="2353045" y="1707358"/>
            <a:ext cx="5124450" cy="1155700"/>
          </a:xfrm>
          <a:prstGeom prst="triangle">
            <a:avLst/>
          </a:prstGeom>
          <a:solidFill>
            <a:srgbClr val="61938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sv-SE" b="1" dirty="0">
                <a:solidFill>
                  <a:prstClr val="black"/>
                </a:solidFill>
              </a:rPr>
              <a:t>Politisk styrning</a:t>
            </a:r>
          </a:p>
        </p:txBody>
      </p:sp>
      <p:sp>
        <p:nvSpPr>
          <p:cNvPr id="7" name="Rektangel 6"/>
          <p:cNvSpPr/>
          <p:nvPr/>
        </p:nvSpPr>
        <p:spPr>
          <a:xfrm>
            <a:off x="2338482" y="3008224"/>
            <a:ext cx="1503363" cy="1779588"/>
          </a:xfrm>
          <a:prstGeom prst="rect">
            <a:avLst/>
          </a:prstGeom>
          <a:solidFill>
            <a:srgbClr val="5A5A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0" fontAlgn="base" hangingPunct="0">
              <a:spcBef>
                <a:spcPct val="0"/>
              </a:spcBef>
              <a:spcAft>
                <a:spcPct val="0"/>
              </a:spcAft>
              <a:defRPr/>
            </a:pPr>
            <a:r>
              <a:rPr lang="sv-SE" sz="1400" b="1" dirty="0">
                <a:solidFill>
                  <a:prstClr val="black"/>
                </a:solidFill>
              </a:rPr>
              <a:t>Ledning</a:t>
            </a:r>
          </a:p>
        </p:txBody>
      </p:sp>
      <p:sp>
        <p:nvSpPr>
          <p:cNvPr id="8" name="Rektangel 7"/>
          <p:cNvSpPr/>
          <p:nvPr/>
        </p:nvSpPr>
        <p:spPr>
          <a:xfrm>
            <a:off x="4034828" y="3030449"/>
            <a:ext cx="1733550" cy="1757363"/>
          </a:xfrm>
          <a:prstGeom prst="rect">
            <a:avLst/>
          </a:prstGeom>
          <a:solidFill>
            <a:srgbClr val="758F6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0" fontAlgn="base" hangingPunct="0">
              <a:spcBef>
                <a:spcPct val="0"/>
              </a:spcBef>
              <a:spcAft>
                <a:spcPct val="0"/>
              </a:spcAft>
              <a:defRPr/>
            </a:pPr>
            <a:r>
              <a:rPr lang="sv-SE" sz="1400" b="1" dirty="0">
                <a:solidFill>
                  <a:prstClr val="black"/>
                </a:solidFill>
              </a:rPr>
              <a:t>Kärnverksamhet</a:t>
            </a:r>
          </a:p>
        </p:txBody>
      </p:sp>
      <p:sp>
        <p:nvSpPr>
          <p:cNvPr id="9" name="Rektangel 8"/>
          <p:cNvSpPr/>
          <p:nvPr/>
        </p:nvSpPr>
        <p:spPr>
          <a:xfrm>
            <a:off x="6031853" y="3021807"/>
            <a:ext cx="1503362" cy="1781175"/>
          </a:xfrm>
          <a:prstGeom prst="rect">
            <a:avLst/>
          </a:prstGeom>
          <a:solidFill>
            <a:srgbClr val="8C7D6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0" fontAlgn="base" hangingPunct="0">
              <a:spcBef>
                <a:spcPct val="0"/>
              </a:spcBef>
              <a:spcAft>
                <a:spcPct val="0"/>
              </a:spcAft>
              <a:defRPr/>
            </a:pPr>
            <a:r>
              <a:rPr lang="sv-SE" sz="1400" b="1" dirty="0">
                <a:solidFill>
                  <a:prstClr val="black"/>
                </a:solidFill>
              </a:rPr>
              <a:t>Stöd</a:t>
            </a:r>
          </a:p>
        </p:txBody>
      </p:sp>
      <p:sp>
        <p:nvSpPr>
          <p:cNvPr id="10" name="Rektangel 9"/>
          <p:cNvSpPr/>
          <p:nvPr/>
        </p:nvSpPr>
        <p:spPr>
          <a:xfrm>
            <a:off x="2344087" y="5008195"/>
            <a:ext cx="5124450" cy="554038"/>
          </a:xfrm>
          <a:prstGeom prst="rect">
            <a:avLst/>
          </a:prstGeom>
          <a:solidFill>
            <a:srgbClr val="61938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sv-SE" sz="1400" b="1" dirty="0">
                <a:solidFill>
                  <a:prstClr val="black"/>
                </a:solidFill>
              </a:rPr>
              <a:t>Invånare: varje flicka och pojke under 18 år</a:t>
            </a:r>
          </a:p>
        </p:txBody>
      </p:sp>
      <p:sp>
        <p:nvSpPr>
          <p:cNvPr id="11" name="Femhörning 10"/>
          <p:cNvSpPr/>
          <p:nvPr/>
        </p:nvSpPr>
        <p:spPr>
          <a:xfrm>
            <a:off x="2392456" y="3306765"/>
            <a:ext cx="1395413" cy="422275"/>
          </a:xfrm>
          <a:prstGeom prst="homePlate">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sv-SE" sz="1000" b="1" dirty="0">
                <a:solidFill>
                  <a:prstClr val="black"/>
                </a:solidFill>
              </a:rPr>
              <a:t>Verksamhets-planering</a:t>
            </a:r>
          </a:p>
        </p:txBody>
      </p:sp>
      <p:sp>
        <p:nvSpPr>
          <p:cNvPr id="12" name="Femhörning 11"/>
          <p:cNvSpPr/>
          <p:nvPr/>
        </p:nvSpPr>
        <p:spPr>
          <a:xfrm>
            <a:off x="2392454" y="3801792"/>
            <a:ext cx="1395413" cy="422275"/>
          </a:xfrm>
          <a:prstGeom prst="homePlate">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sv-SE" sz="1000" b="1" dirty="0">
                <a:solidFill>
                  <a:prstClr val="black"/>
                </a:solidFill>
              </a:rPr>
              <a:t>Budgetering</a:t>
            </a:r>
          </a:p>
        </p:txBody>
      </p:sp>
      <p:sp>
        <p:nvSpPr>
          <p:cNvPr id="13" name="Femhörning 12"/>
          <p:cNvSpPr/>
          <p:nvPr/>
        </p:nvSpPr>
        <p:spPr>
          <a:xfrm>
            <a:off x="2392454" y="4294802"/>
            <a:ext cx="1395413" cy="422275"/>
          </a:xfrm>
          <a:prstGeom prst="homePlate">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sv-SE" sz="1000" b="1" dirty="0">
                <a:solidFill>
                  <a:prstClr val="black"/>
                </a:solidFill>
              </a:rPr>
              <a:t>Uppföljning</a:t>
            </a:r>
          </a:p>
        </p:txBody>
      </p:sp>
      <p:sp>
        <p:nvSpPr>
          <p:cNvPr id="17" name="Femhörning 16"/>
          <p:cNvSpPr/>
          <p:nvPr/>
        </p:nvSpPr>
        <p:spPr>
          <a:xfrm rot="5400000">
            <a:off x="3708306" y="3791746"/>
            <a:ext cx="1371600" cy="468312"/>
          </a:xfrm>
          <a:prstGeom prst="homePlate">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sv-SE" sz="1000" b="1" dirty="0">
                <a:solidFill>
                  <a:prstClr val="black"/>
                </a:solidFill>
              </a:rPr>
              <a:t>Långsiktig samhälls-utveckling</a:t>
            </a:r>
          </a:p>
        </p:txBody>
      </p:sp>
      <p:sp>
        <p:nvSpPr>
          <p:cNvPr id="18" name="Femhörning 17"/>
          <p:cNvSpPr/>
          <p:nvPr/>
        </p:nvSpPr>
        <p:spPr>
          <a:xfrm rot="5400000">
            <a:off x="4285909" y="3777979"/>
            <a:ext cx="1371600" cy="469900"/>
          </a:xfrm>
          <a:prstGeom prst="homePlate">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sv-SE" sz="1000" b="1" dirty="0">
                <a:solidFill>
                  <a:prstClr val="black"/>
                </a:solidFill>
              </a:rPr>
              <a:t>Service och välfärdstjänster</a:t>
            </a:r>
          </a:p>
        </p:txBody>
      </p:sp>
      <p:sp>
        <p:nvSpPr>
          <p:cNvPr id="19" name="Femhörning 18"/>
          <p:cNvSpPr/>
          <p:nvPr/>
        </p:nvSpPr>
        <p:spPr>
          <a:xfrm rot="5400000">
            <a:off x="4819341" y="3791746"/>
            <a:ext cx="1371600" cy="468313"/>
          </a:xfrm>
          <a:prstGeom prst="homePlate">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sv-SE" sz="1000" b="1" dirty="0">
                <a:solidFill>
                  <a:prstClr val="black"/>
                </a:solidFill>
              </a:rPr>
              <a:t>Myndighets-utövning</a:t>
            </a:r>
          </a:p>
        </p:txBody>
      </p:sp>
      <p:sp>
        <p:nvSpPr>
          <p:cNvPr id="20" name="Femhörning 19"/>
          <p:cNvSpPr/>
          <p:nvPr/>
        </p:nvSpPr>
        <p:spPr>
          <a:xfrm flipH="1">
            <a:off x="6073124" y="3335496"/>
            <a:ext cx="1395413" cy="422275"/>
          </a:xfrm>
          <a:prstGeom prst="homePlate">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sv-SE" sz="1000" b="1" dirty="0">
                <a:solidFill>
                  <a:prstClr val="black"/>
                </a:solidFill>
              </a:rPr>
              <a:t>Administrativa rutiner</a:t>
            </a:r>
          </a:p>
        </p:txBody>
      </p:sp>
      <p:sp>
        <p:nvSpPr>
          <p:cNvPr id="21" name="Femhörning 20"/>
          <p:cNvSpPr/>
          <p:nvPr/>
        </p:nvSpPr>
        <p:spPr>
          <a:xfrm flipH="1">
            <a:off x="6073124" y="3848366"/>
            <a:ext cx="1395413" cy="422275"/>
          </a:xfrm>
          <a:prstGeom prst="homePlate">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sv-SE" sz="1000" b="1" dirty="0">
                <a:solidFill>
                  <a:prstClr val="black"/>
                </a:solidFill>
              </a:rPr>
              <a:t>Kvalitetsledning</a:t>
            </a:r>
          </a:p>
        </p:txBody>
      </p:sp>
      <p:sp>
        <p:nvSpPr>
          <p:cNvPr id="22" name="Femhörning 21"/>
          <p:cNvSpPr/>
          <p:nvPr/>
        </p:nvSpPr>
        <p:spPr>
          <a:xfrm flipH="1">
            <a:off x="6080977" y="4352840"/>
            <a:ext cx="1395413" cy="422275"/>
          </a:xfrm>
          <a:prstGeom prst="homePlate">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sv-SE" sz="1000" b="1" dirty="0">
                <a:solidFill>
                  <a:prstClr val="black"/>
                </a:solidFill>
              </a:rPr>
              <a:t>Kompetens-utveckling</a:t>
            </a:r>
          </a:p>
        </p:txBody>
      </p:sp>
      <p:cxnSp>
        <p:nvCxnSpPr>
          <p:cNvPr id="4" name="Rak pil 3"/>
          <p:cNvCxnSpPr/>
          <p:nvPr/>
        </p:nvCxnSpPr>
        <p:spPr>
          <a:xfrm>
            <a:off x="8626552" y="3294076"/>
            <a:ext cx="0" cy="1285875"/>
          </a:xfrm>
          <a:prstGeom prst="straightConnector1">
            <a:avLst/>
          </a:prstGeom>
          <a:ln>
            <a:headEnd type="triangle"/>
            <a:tailEnd type="triangle"/>
          </a:ln>
        </p:spPr>
        <p:style>
          <a:lnRef idx="3">
            <a:schemeClr val="accent5"/>
          </a:lnRef>
          <a:fillRef idx="0">
            <a:schemeClr val="accent5"/>
          </a:fillRef>
          <a:effectRef idx="2">
            <a:schemeClr val="accent5"/>
          </a:effectRef>
          <a:fontRef idx="minor">
            <a:schemeClr val="tx1"/>
          </a:fontRef>
        </p:style>
      </p:cxnSp>
      <p:sp>
        <p:nvSpPr>
          <p:cNvPr id="14" name="textruta 13"/>
          <p:cNvSpPr txBox="1">
            <a:spLocks noChangeArrowheads="1"/>
          </p:cNvSpPr>
          <p:nvPr/>
        </p:nvSpPr>
        <p:spPr bwMode="auto">
          <a:xfrm>
            <a:off x="8216487" y="2967926"/>
            <a:ext cx="8009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ct val="20000"/>
              </a:spcBef>
              <a:buFont typeface="Wingdings" panose="05000000000000000000" pitchFamily="2" charset="2"/>
              <a:buChar char="§"/>
              <a:defRPr sz="2100">
                <a:solidFill>
                  <a:schemeClr val="tx1"/>
                </a:solidFill>
                <a:latin typeface="Georgia" panose="02040502050405020303" pitchFamily="18" charset="0"/>
              </a:defRPr>
            </a:lvl1pPr>
            <a:lvl2pPr marL="742950" indent="-285750">
              <a:lnSpc>
                <a:spcPct val="120000"/>
              </a:lnSpc>
              <a:spcBef>
                <a:spcPct val="20000"/>
              </a:spcBef>
              <a:buFont typeface="Verdana" panose="020B0604030504040204" pitchFamily="34" charset="0"/>
              <a:buChar char="-"/>
              <a:defRPr sz="2000">
                <a:solidFill>
                  <a:schemeClr val="tx1"/>
                </a:solidFill>
                <a:latin typeface="Georgia" panose="02040502050405020303" pitchFamily="18" charset="0"/>
              </a:defRPr>
            </a:lvl2pPr>
            <a:lvl3pPr marL="1143000" indent="-228600">
              <a:lnSpc>
                <a:spcPct val="120000"/>
              </a:lnSpc>
              <a:spcBef>
                <a:spcPct val="20000"/>
              </a:spcBef>
              <a:buFont typeface="Verdana" panose="020B0604030504040204" pitchFamily="34" charset="0"/>
              <a:buChar char="-"/>
              <a:defRPr>
                <a:solidFill>
                  <a:schemeClr val="tx1"/>
                </a:solidFill>
                <a:latin typeface="Georgia" panose="02040502050405020303" pitchFamily="18" charset="0"/>
              </a:defRPr>
            </a:lvl3pPr>
            <a:lvl4pPr marL="1600200" indent="-228600">
              <a:lnSpc>
                <a:spcPct val="120000"/>
              </a:lnSpc>
              <a:spcBef>
                <a:spcPct val="20000"/>
              </a:spcBef>
              <a:buFont typeface="Verdana" panose="020B0604030504040204" pitchFamily="34" charset="0"/>
              <a:buChar char="-"/>
              <a:defRPr sz="1600">
                <a:solidFill>
                  <a:schemeClr val="tx1"/>
                </a:solidFill>
                <a:latin typeface="Georgia" panose="02040502050405020303" pitchFamily="18" charset="0"/>
              </a:defRPr>
            </a:lvl4pPr>
            <a:lvl5pPr marL="2057400" indent="-228600">
              <a:lnSpc>
                <a:spcPct val="120000"/>
              </a:lnSpc>
              <a:spcBef>
                <a:spcPct val="20000"/>
              </a:spcBef>
              <a:buFont typeface="Verdana" panose="020B0604030504040204" pitchFamily="34" charset="0"/>
              <a:buChar char="-"/>
              <a:defRPr sz="1600">
                <a:solidFill>
                  <a:schemeClr val="tx1"/>
                </a:solidFill>
                <a:latin typeface="Georgia" panose="02040502050405020303" pitchFamily="18" charset="0"/>
              </a:defRPr>
            </a:lvl5pPr>
            <a:lvl6pPr marL="2514600" indent="-228600" eaLnBrk="0" fontAlgn="base" hangingPunct="0">
              <a:lnSpc>
                <a:spcPct val="120000"/>
              </a:lnSpc>
              <a:spcBef>
                <a:spcPct val="20000"/>
              </a:spcBef>
              <a:spcAft>
                <a:spcPct val="0"/>
              </a:spcAft>
              <a:buFont typeface="Verdana" panose="020B0604030504040204" pitchFamily="34" charset="0"/>
              <a:buChar char="-"/>
              <a:defRPr sz="1600">
                <a:solidFill>
                  <a:schemeClr val="tx1"/>
                </a:solidFill>
                <a:latin typeface="Georgia" panose="02040502050405020303" pitchFamily="18" charset="0"/>
              </a:defRPr>
            </a:lvl6pPr>
            <a:lvl7pPr marL="2971800" indent="-228600" eaLnBrk="0" fontAlgn="base" hangingPunct="0">
              <a:lnSpc>
                <a:spcPct val="120000"/>
              </a:lnSpc>
              <a:spcBef>
                <a:spcPct val="20000"/>
              </a:spcBef>
              <a:spcAft>
                <a:spcPct val="0"/>
              </a:spcAft>
              <a:buFont typeface="Verdana" panose="020B0604030504040204" pitchFamily="34" charset="0"/>
              <a:buChar char="-"/>
              <a:defRPr sz="1600">
                <a:solidFill>
                  <a:schemeClr val="tx1"/>
                </a:solidFill>
                <a:latin typeface="Georgia" panose="02040502050405020303" pitchFamily="18" charset="0"/>
              </a:defRPr>
            </a:lvl7pPr>
            <a:lvl8pPr marL="3429000" indent="-228600" eaLnBrk="0" fontAlgn="base" hangingPunct="0">
              <a:lnSpc>
                <a:spcPct val="120000"/>
              </a:lnSpc>
              <a:spcBef>
                <a:spcPct val="20000"/>
              </a:spcBef>
              <a:spcAft>
                <a:spcPct val="0"/>
              </a:spcAft>
              <a:buFont typeface="Verdana" panose="020B0604030504040204" pitchFamily="34" charset="0"/>
              <a:buChar char="-"/>
              <a:defRPr sz="1600">
                <a:solidFill>
                  <a:schemeClr val="tx1"/>
                </a:solidFill>
                <a:latin typeface="Georgia" panose="02040502050405020303" pitchFamily="18" charset="0"/>
              </a:defRPr>
            </a:lvl8pPr>
            <a:lvl9pPr marL="3886200" indent="-228600" eaLnBrk="0" fontAlgn="base" hangingPunct="0">
              <a:lnSpc>
                <a:spcPct val="120000"/>
              </a:lnSpc>
              <a:spcBef>
                <a:spcPct val="20000"/>
              </a:spcBef>
              <a:spcAft>
                <a:spcPct val="0"/>
              </a:spcAft>
              <a:buFont typeface="Verdana" panose="020B0604030504040204" pitchFamily="34" charset="0"/>
              <a:buChar char="-"/>
              <a:defRPr sz="1600">
                <a:solidFill>
                  <a:schemeClr val="tx1"/>
                </a:solidFill>
                <a:latin typeface="Georgia" panose="02040502050405020303" pitchFamily="18" charset="0"/>
              </a:defRPr>
            </a:lvl9pPr>
          </a:lstStyle>
          <a:p>
            <a:pPr eaLnBrk="0" fontAlgn="base" hangingPunct="0">
              <a:lnSpc>
                <a:spcPct val="100000"/>
              </a:lnSpc>
              <a:spcBef>
                <a:spcPct val="0"/>
              </a:spcBef>
              <a:spcAft>
                <a:spcPct val="0"/>
              </a:spcAft>
              <a:buFontTx/>
              <a:buNone/>
            </a:pPr>
            <a:r>
              <a:rPr lang="sv-SE" altLang="sv-SE" sz="1400" b="1" dirty="0">
                <a:solidFill>
                  <a:prstClr val="black"/>
                </a:solidFill>
                <a:latin typeface="Calibri" panose="020F0502020204030204" pitchFamily="34" charset="0"/>
                <a:cs typeface="Arial" panose="020B0604020202020204" pitchFamily="34" charset="0"/>
              </a:rPr>
              <a:t>Struktur</a:t>
            </a:r>
          </a:p>
        </p:txBody>
      </p:sp>
      <p:sp>
        <p:nvSpPr>
          <p:cNvPr id="23" name="textruta 22"/>
          <p:cNvSpPr txBox="1">
            <a:spLocks noChangeArrowheads="1"/>
          </p:cNvSpPr>
          <p:nvPr/>
        </p:nvSpPr>
        <p:spPr bwMode="auto">
          <a:xfrm>
            <a:off x="8294745" y="4579951"/>
            <a:ext cx="6444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ct val="20000"/>
              </a:spcBef>
              <a:buFont typeface="Wingdings" panose="05000000000000000000" pitchFamily="2" charset="2"/>
              <a:buChar char="§"/>
              <a:defRPr sz="2100">
                <a:solidFill>
                  <a:schemeClr val="tx1"/>
                </a:solidFill>
                <a:latin typeface="Georgia" panose="02040502050405020303" pitchFamily="18" charset="0"/>
              </a:defRPr>
            </a:lvl1pPr>
            <a:lvl2pPr marL="742950" indent="-285750">
              <a:lnSpc>
                <a:spcPct val="120000"/>
              </a:lnSpc>
              <a:spcBef>
                <a:spcPct val="20000"/>
              </a:spcBef>
              <a:buFont typeface="Verdana" panose="020B0604030504040204" pitchFamily="34" charset="0"/>
              <a:buChar char="-"/>
              <a:defRPr sz="2000">
                <a:solidFill>
                  <a:schemeClr val="tx1"/>
                </a:solidFill>
                <a:latin typeface="Georgia" panose="02040502050405020303" pitchFamily="18" charset="0"/>
              </a:defRPr>
            </a:lvl2pPr>
            <a:lvl3pPr marL="1143000" indent="-228600">
              <a:lnSpc>
                <a:spcPct val="120000"/>
              </a:lnSpc>
              <a:spcBef>
                <a:spcPct val="20000"/>
              </a:spcBef>
              <a:buFont typeface="Verdana" panose="020B0604030504040204" pitchFamily="34" charset="0"/>
              <a:buChar char="-"/>
              <a:defRPr>
                <a:solidFill>
                  <a:schemeClr val="tx1"/>
                </a:solidFill>
                <a:latin typeface="Georgia" panose="02040502050405020303" pitchFamily="18" charset="0"/>
              </a:defRPr>
            </a:lvl3pPr>
            <a:lvl4pPr marL="1600200" indent="-228600">
              <a:lnSpc>
                <a:spcPct val="120000"/>
              </a:lnSpc>
              <a:spcBef>
                <a:spcPct val="20000"/>
              </a:spcBef>
              <a:buFont typeface="Verdana" panose="020B0604030504040204" pitchFamily="34" charset="0"/>
              <a:buChar char="-"/>
              <a:defRPr sz="1600">
                <a:solidFill>
                  <a:schemeClr val="tx1"/>
                </a:solidFill>
                <a:latin typeface="Georgia" panose="02040502050405020303" pitchFamily="18" charset="0"/>
              </a:defRPr>
            </a:lvl4pPr>
            <a:lvl5pPr marL="2057400" indent="-228600">
              <a:lnSpc>
                <a:spcPct val="120000"/>
              </a:lnSpc>
              <a:spcBef>
                <a:spcPct val="20000"/>
              </a:spcBef>
              <a:buFont typeface="Verdana" panose="020B0604030504040204" pitchFamily="34" charset="0"/>
              <a:buChar char="-"/>
              <a:defRPr sz="1600">
                <a:solidFill>
                  <a:schemeClr val="tx1"/>
                </a:solidFill>
                <a:latin typeface="Georgia" panose="02040502050405020303" pitchFamily="18" charset="0"/>
              </a:defRPr>
            </a:lvl5pPr>
            <a:lvl6pPr marL="2514600" indent="-228600" eaLnBrk="0" fontAlgn="base" hangingPunct="0">
              <a:lnSpc>
                <a:spcPct val="120000"/>
              </a:lnSpc>
              <a:spcBef>
                <a:spcPct val="20000"/>
              </a:spcBef>
              <a:spcAft>
                <a:spcPct val="0"/>
              </a:spcAft>
              <a:buFont typeface="Verdana" panose="020B0604030504040204" pitchFamily="34" charset="0"/>
              <a:buChar char="-"/>
              <a:defRPr sz="1600">
                <a:solidFill>
                  <a:schemeClr val="tx1"/>
                </a:solidFill>
                <a:latin typeface="Georgia" panose="02040502050405020303" pitchFamily="18" charset="0"/>
              </a:defRPr>
            </a:lvl6pPr>
            <a:lvl7pPr marL="2971800" indent="-228600" eaLnBrk="0" fontAlgn="base" hangingPunct="0">
              <a:lnSpc>
                <a:spcPct val="120000"/>
              </a:lnSpc>
              <a:spcBef>
                <a:spcPct val="20000"/>
              </a:spcBef>
              <a:spcAft>
                <a:spcPct val="0"/>
              </a:spcAft>
              <a:buFont typeface="Verdana" panose="020B0604030504040204" pitchFamily="34" charset="0"/>
              <a:buChar char="-"/>
              <a:defRPr sz="1600">
                <a:solidFill>
                  <a:schemeClr val="tx1"/>
                </a:solidFill>
                <a:latin typeface="Georgia" panose="02040502050405020303" pitchFamily="18" charset="0"/>
              </a:defRPr>
            </a:lvl7pPr>
            <a:lvl8pPr marL="3429000" indent="-228600" eaLnBrk="0" fontAlgn="base" hangingPunct="0">
              <a:lnSpc>
                <a:spcPct val="120000"/>
              </a:lnSpc>
              <a:spcBef>
                <a:spcPct val="20000"/>
              </a:spcBef>
              <a:spcAft>
                <a:spcPct val="0"/>
              </a:spcAft>
              <a:buFont typeface="Verdana" panose="020B0604030504040204" pitchFamily="34" charset="0"/>
              <a:buChar char="-"/>
              <a:defRPr sz="1600">
                <a:solidFill>
                  <a:schemeClr val="tx1"/>
                </a:solidFill>
                <a:latin typeface="Georgia" panose="02040502050405020303" pitchFamily="18" charset="0"/>
              </a:defRPr>
            </a:lvl8pPr>
            <a:lvl9pPr marL="3886200" indent="-228600" eaLnBrk="0" fontAlgn="base" hangingPunct="0">
              <a:lnSpc>
                <a:spcPct val="120000"/>
              </a:lnSpc>
              <a:spcBef>
                <a:spcPct val="20000"/>
              </a:spcBef>
              <a:spcAft>
                <a:spcPct val="0"/>
              </a:spcAft>
              <a:buFont typeface="Verdana" panose="020B0604030504040204" pitchFamily="34" charset="0"/>
              <a:buChar char="-"/>
              <a:defRPr sz="1600">
                <a:solidFill>
                  <a:schemeClr val="tx1"/>
                </a:solidFill>
                <a:latin typeface="Georgia" panose="02040502050405020303" pitchFamily="18" charset="0"/>
              </a:defRPr>
            </a:lvl9pPr>
          </a:lstStyle>
          <a:p>
            <a:pPr eaLnBrk="0" fontAlgn="base" hangingPunct="0">
              <a:lnSpc>
                <a:spcPct val="100000"/>
              </a:lnSpc>
              <a:spcBef>
                <a:spcPct val="0"/>
              </a:spcBef>
              <a:spcAft>
                <a:spcPct val="0"/>
              </a:spcAft>
              <a:buFontTx/>
              <a:buNone/>
            </a:pPr>
            <a:r>
              <a:rPr lang="sv-SE" altLang="sv-SE" sz="1400" b="1" dirty="0">
                <a:solidFill>
                  <a:prstClr val="black"/>
                </a:solidFill>
                <a:latin typeface="Calibri" panose="020F0502020204030204" pitchFamily="34" charset="0"/>
                <a:cs typeface="Arial" panose="020B0604020202020204" pitchFamily="34" charset="0"/>
              </a:rPr>
              <a:t>Kultur</a:t>
            </a:r>
          </a:p>
        </p:txBody>
      </p:sp>
      <p:pic>
        <p:nvPicPr>
          <p:cNvPr id="24" name="Bild 1" descr="C:\Documents and Settings\mb01\Mina dokument\Mina bilder\skl.bmp">
            <a:extLst>
              <a:ext uri="{FF2B5EF4-FFF2-40B4-BE49-F238E27FC236}">
                <a16:creationId xmlns:a16="http://schemas.microsoft.com/office/drawing/2014/main" id="{C03F0BE6-BA9E-4B36-8B81-C4087E88E16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7162" y="153751"/>
            <a:ext cx="1323975" cy="537845"/>
          </a:xfrm>
          <a:prstGeom prst="rect">
            <a:avLst/>
          </a:prstGeom>
          <a:noFill/>
          <a:ln>
            <a:noFill/>
          </a:ln>
        </p:spPr>
      </p:pic>
    </p:spTree>
    <p:extLst>
      <p:ext uri="{BB962C8B-B14F-4D97-AF65-F5344CB8AC3E}">
        <p14:creationId xmlns:p14="http://schemas.microsoft.com/office/powerpoint/2010/main" val="7632632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1000"/>
                                        <p:tgtEl>
                                          <p:spTgt spid="1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up)">
                                      <p:cBhvr>
                                        <p:cTn id="10" dur="1000"/>
                                        <p:tgtEl>
                                          <p:spTgt spid="1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up)">
                                      <p:cBhvr>
                                        <p:cTn id="13" dur="1000"/>
                                        <p:tgtEl>
                                          <p:spTgt spid="1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1000"/>
                                        <p:tgtEl>
                                          <p:spTgt spid="1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1000"/>
                                        <p:tgtEl>
                                          <p:spTgt spid="1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1000"/>
                                        <p:tgtEl>
                                          <p:spTgt spid="1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1000"/>
                                        <p:tgtEl>
                                          <p:spTgt spid="20"/>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right)">
                                      <p:cBhvr>
                                        <p:cTn id="32" dur="1000"/>
                                        <p:tgtEl>
                                          <p:spTgt spid="21"/>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right)">
                                      <p:cBhvr>
                                        <p:cTn id="35" dur="1000"/>
                                        <p:tgtEl>
                                          <p:spTgt spid="2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6" presetClass="entr" presetSubtype="42"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barn(outHorizontal)">
                                      <p:cBhvr>
                                        <p:cTn id="40" dur="1000"/>
                                        <p:tgtEl>
                                          <p:spTgt spid="4"/>
                                        </p:tgtEl>
                                      </p:cBhvr>
                                    </p:animEffect>
                                  </p:childTnLst>
                                </p:cTn>
                              </p:par>
                            </p:childTnLst>
                          </p:cTn>
                        </p:par>
                        <p:par>
                          <p:cTn id="41" fill="hold" nodeType="afterGroup">
                            <p:stCondLst>
                              <p:cond delay="1000"/>
                            </p:stCondLst>
                            <p:childTnLst>
                              <p:par>
                                <p:cTn id="42" presetID="1"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7" grpId="0" animBg="1"/>
      <p:bldP spid="18" grpId="0" animBg="1"/>
      <p:bldP spid="19" grpId="0" animBg="1"/>
      <p:bldP spid="20" grpId="0" animBg="1"/>
      <p:bldP spid="21" grpId="0" animBg="1"/>
      <p:bldP spid="22" grpId="0" animBg="1"/>
      <p:bldP spid="14"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495695" y="791775"/>
            <a:ext cx="7611058" cy="769441"/>
          </a:xfrm>
          <a:prstGeom prst="rect">
            <a:avLst/>
          </a:prstGeom>
        </p:spPr>
        <p:txBody>
          <a:bodyPr wrap="none">
            <a:spAutoFit/>
          </a:bodyPr>
          <a:lstStyle/>
          <a:p>
            <a:r>
              <a:rPr lang="sv-SE" sz="4400" dirty="0">
                <a:latin typeface="Verdana" pitchFamily="34" charset="0"/>
                <a:ea typeface="Verdana" pitchFamily="34" charset="0"/>
                <a:cs typeface="Verdana" pitchFamily="34" charset="0"/>
              </a:rPr>
              <a:t>Rättighetsbaserat arbete  </a:t>
            </a:r>
          </a:p>
        </p:txBody>
      </p:sp>
      <p:sp>
        <p:nvSpPr>
          <p:cNvPr id="3" name="Rektangel 2"/>
          <p:cNvSpPr/>
          <p:nvPr/>
        </p:nvSpPr>
        <p:spPr>
          <a:xfrm>
            <a:off x="495695" y="1796161"/>
            <a:ext cx="8699156" cy="4524315"/>
          </a:xfrm>
          <a:prstGeom prst="rect">
            <a:avLst/>
          </a:prstGeom>
        </p:spPr>
        <p:txBody>
          <a:bodyPr wrap="square">
            <a:spAutoFit/>
          </a:bodyPr>
          <a:lstStyle/>
          <a:p>
            <a:r>
              <a:rPr lang="sv-SE" sz="2400" b="1" dirty="0">
                <a:latin typeface="Verdana" pitchFamily="34" charset="0"/>
                <a:ea typeface="Verdana" pitchFamily="34" charset="0"/>
                <a:cs typeface="Verdana" pitchFamily="34" charset="0"/>
              </a:rPr>
              <a:t>Om du är politiker </a:t>
            </a:r>
            <a:r>
              <a:rPr lang="sv-SE" sz="2400" dirty="0">
                <a:latin typeface="Verdana" pitchFamily="34" charset="0"/>
                <a:ea typeface="Verdana" pitchFamily="34" charset="0"/>
                <a:cs typeface="Verdana" pitchFamily="34" charset="0"/>
              </a:rPr>
              <a:t>– fatta bra beslut som går </a:t>
            </a:r>
            <a:br>
              <a:rPr lang="sv-SE" sz="2400" dirty="0">
                <a:latin typeface="Verdana" pitchFamily="34" charset="0"/>
                <a:ea typeface="Verdana" pitchFamily="34" charset="0"/>
                <a:cs typeface="Verdana" pitchFamily="34" charset="0"/>
              </a:rPr>
            </a:br>
            <a:r>
              <a:rPr lang="sv-SE" sz="2400" dirty="0">
                <a:latin typeface="Verdana" pitchFamily="34" charset="0"/>
                <a:ea typeface="Verdana" pitchFamily="34" charset="0"/>
                <a:cs typeface="Verdana" pitchFamily="34" charset="0"/>
              </a:rPr>
              <a:t>att genomföra och är grundade i barnrätten</a:t>
            </a:r>
          </a:p>
          <a:p>
            <a:endParaRPr lang="sv-SE" sz="2400" dirty="0">
              <a:latin typeface="Verdana" pitchFamily="34" charset="0"/>
              <a:ea typeface="Verdana" pitchFamily="34" charset="0"/>
              <a:cs typeface="Verdana" pitchFamily="34" charset="0"/>
            </a:endParaRPr>
          </a:p>
          <a:p>
            <a:r>
              <a:rPr lang="sv-SE" sz="2400" b="1" dirty="0">
                <a:latin typeface="Verdana" pitchFamily="34" charset="0"/>
                <a:ea typeface="Verdana" pitchFamily="34" charset="0"/>
                <a:cs typeface="Verdana" pitchFamily="34" charset="0"/>
              </a:rPr>
              <a:t>Om du är chef </a:t>
            </a:r>
            <a:r>
              <a:rPr lang="sv-SE" sz="2400" dirty="0">
                <a:latin typeface="Verdana" pitchFamily="34" charset="0"/>
                <a:ea typeface="Verdana" pitchFamily="34" charset="0"/>
                <a:cs typeface="Verdana" pitchFamily="34" charset="0"/>
              </a:rPr>
              <a:t>– skapa förutsättningar för att medarbetarna ska kunna genomföra besluten i organisationen</a:t>
            </a:r>
          </a:p>
          <a:p>
            <a:endParaRPr lang="sv-SE" sz="2400" b="1" dirty="0">
              <a:latin typeface="Verdana" pitchFamily="34" charset="0"/>
              <a:ea typeface="Verdana" pitchFamily="34" charset="0"/>
              <a:cs typeface="Verdana" pitchFamily="34" charset="0"/>
            </a:endParaRPr>
          </a:p>
          <a:p>
            <a:r>
              <a:rPr lang="sv-SE" sz="2400" b="1" dirty="0">
                <a:latin typeface="Verdana" pitchFamily="34" charset="0"/>
                <a:ea typeface="Verdana" pitchFamily="34" charset="0"/>
                <a:cs typeface="Verdana" pitchFamily="34" charset="0"/>
              </a:rPr>
              <a:t>Om du är medarbetare </a:t>
            </a:r>
            <a:r>
              <a:rPr lang="sv-SE" sz="2400" dirty="0">
                <a:latin typeface="Verdana" pitchFamily="34" charset="0"/>
                <a:ea typeface="Verdana" pitchFamily="34" charset="0"/>
                <a:cs typeface="Verdana" pitchFamily="34" charset="0"/>
              </a:rPr>
              <a:t>– använd rätt metoder </a:t>
            </a:r>
            <a:br>
              <a:rPr lang="sv-SE" sz="2400" dirty="0">
                <a:latin typeface="Verdana" pitchFamily="34" charset="0"/>
                <a:ea typeface="Verdana" pitchFamily="34" charset="0"/>
                <a:cs typeface="Verdana" pitchFamily="34" charset="0"/>
              </a:rPr>
            </a:br>
            <a:r>
              <a:rPr lang="sv-SE" sz="2400" dirty="0">
                <a:latin typeface="Verdana" pitchFamily="34" charset="0"/>
                <a:ea typeface="Verdana" pitchFamily="34" charset="0"/>
                <a:cs typeface="Verdana" pitchFamily="34" charset="0"/>
              </a:rPr>
              <a:t>för att tillämpa rättigheterna bland barn och unga 		</a:t>
            </a:r>
          </a:p>
          <a:p>
            <a:pPr algn="ctr"/>
            <a:endParaRPr lang="sv-SE" sz="2400" b="1" dirty="0">
              <a:latin typeface="Verdana" pitchFamily="34" charset="0"/>
              <a:ea typeface="Verdana" pitchFamily="34" charset="0"/>
              <a:cs typeface="Verdana" pitchFamily="34" charset="0"/>
            </a:endParaRPr>
          </a:p>
          <a:p>
            <a:pPr algn="ctr"/>
            <a:r>
              <a:rPr lang="sv-SE" sz="2400" b="1" dirty="0">
                <a:latin typeface="Verdana" pitchFamily="34" charset="0"/>
                <a:ea typeface="Verdana" pitchFamily="34" charset="0"/>
                <a:cs typeface="Verdana" pitchFamily="34" charset="0"/>
              </a:rPr>
              <a:t>Förstå – kunna – vilja </a:t>
            </a:r>
          </a:p>
        </p:txBody>
      </p:sp>
      <p:pic>
        <p:nvPicPr>
          <p:cNvPr id="5" name="Picture 10" descr="NYCKEL"/>
          <p:cNvPicPr>
            <a:picLocks noChangeAspect="1" noChangeArrowheads="1"/>
          </p:cNvPicPr>
          <p:nvPr/>
        </p:nvPicPr>
        <p:blipFill>
          <a:blip r:embed="rId3" cstate="print"/>
          <a:srcRect/>
          <a:stretch>
            <a:fillRect/>
          </a:stretch>
        </p:blipFill>
        <p:spPr bwMode="auto">
          <a:xfrm rot="20524934">
            <a:off x="8100547" y="1235333"/>
            <a:ext cx="1119520" cy="1599996"/>
          </a:xfrm>
          <a:prstGeom prst="rect">
            <a:avLst/>
          </a:prstGeom>
          <a:noFill/>
          <a:ln w="9525">
            <a:noFill/>
            <a:miter lim="800000"/>
            <a:headEnd/>
            <a:tailEnd/>
          </a:ln>
        </p:spPr>
      </p:pic>
      <p:pic>
        <p:nvPicPr>
          <p:cNvPr id="6" name="Picture 10" descr="NYCKEL"/>
          <p:cNvPicPr>
            <a:picLocks noChangeAspect="1" noChangeArrowheads="1"/>
          </p:cNvPicPr>
          <p:nvPr/>
        </p:nvPicPr>
        <p:blipFill>
          <a:blip r:embed="rId3" cstate="print"/>
          <a:srcRect/>
          <a:stretch>
            <a:fillRect/>
          </a:stretch>
        </p:blipFill>
        <p:spPr bwMode="auto">
          <a:xfrm rot="2098358">
            <a:off x="1184003" y="5455227"/>
            <a:ext cx="808354" cy="1155283"/>
          </a:xfrm>
          <a:prstGeom prst="rect">
            <a:avLst/>
          </a:prstGeom>
          <a:noFill/>
          <a:ln w="9525">
            <a:noFill/>
            <a:miter lim="800000"/>
            <a:headEnd/>
            <a:tailEnd/>
          </a:ln>
        </p:spPr>
      </p:pic>
      <p:pic>
        <p:nvPicPr>
          <p:cNvPr id="7" name="Picture 10" descr="NYCKEL"/>
          <p:cNvPicPr>
            <a:picLocks noChangeAspect="1" noChangeArrowheads="1"/>
          </p:cNvPicPr>
          <p:nvPr/>
        </p:nvPicPr>
        <p:blipFill>
          <a:blip r:embed="rId3" cstate="print"/>
          <a:srcRect/>
          <a:stretch>
            <a:fillRect/>
          </a:stretch>
        </p:blipFill>
        <p:spPr bwMode="auto">
          <a:xfrm rot="19925354">
            <a:off x="7612572" y="5340240"/>
            <a:ext cx="963301" cy="1376730"/>
          </a:xfrm>
          <a:prstGeom prst="rect">
            <a:avLst/>
          </a:prstGeom>
          <a:noFill/>
          <a:ln w="9525">
            <a:noFill/>
            <a:miter lim="800000"/>
            <a:headEnd/>
            <a:tailEnd/>
          </a:ln>
        </p:spPr>
      </p:pic>
      <p:pic>
        <p:nvPicPr>
          <p:cNvPr id="8" name="Bild 1" descr="C:\Documents and Settings\mb01\Mina dokument\Mina bilder\skl.bmp">
            <a:extLst>
              <a:ext uri="{FF2B5EF4-FFF2-40B4-BE49-F238E27FC236}">
                <a16:creationId xmlns:a16="http://schemas.microsoft.com/office/drawing/2014/main" id="{E9B7B2C9-B120-4B1B-BAFA-911164120D9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19062" y="105456"/>
            <a:ext cx="1323975" cy="537845"/>
          </a:xfrm>
          <a:prstGeom prst="rect">
            <a:avLst/>
          </a:prstGeom>
          <a:noFill/>
          <a:ln>
            <a:noFill/>
          </a:ln>
        </p:spPr>
      </p:pic>
    </p:spTree>
    <p:extLst>
      <p:ext uri="{BB962C8B-B14F-4D97-AF65-F5344CB8AC3E}">
        <p14:creationId xmlns:p14="http://schemas.microsoft.com/office/powerpoint/2010/main" val="1909105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2079625" y="717208"/>
            <a:ext cx="8032750" cy="1325563"/>
          </a:xfrm>
        </p:spPr>
        <p:txBody>
          <a:bodyPr>
            <a:normAutofit fontScale="90000"/>
          </a:bodyPr>
          <a:lstStyle/>
          <a:p>
            <a:pPr algn="l"/>
            <a:r>
              <a:rPr lang="sv-SE" altLang="sv-SE" sz="4900" b="1" dirty="0"/>
              <a:t>En god jordmån</a:t>
            </a:r>
            <a:br>
              <a:rPr lang="sv-SE" altLang="sv-SE" dirty="0">
                <a:solidFill>
                  <a:srgbClr val="477E27"/>
                </a:solidFill>
              </a:rPr>
            </a:br>
            <a:r>
              <a:rPr lang="sv-SE" altLang="sv-SE" dirty="0">
                <a:solidFill>
                  <a:srgbClr val="477E27"/>
                </a:solidFill>
              </a:rPr>
              <a:t>  		  </a:t>
            </a:r>
            <a:endParaRPr lang="sv-SE" dirty="0"/>
          </a:p>
        </p:txBody>
      </p:sp>
      <p:pic>
        <p:nvPicPr>
          <p:cNvPr id="4" name="Picture 4" descr="bd20163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5789" y="2131547"/>
            <a:ext cx="2432823" cy="3016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ktangel 4"/>
          <p:cNvSpPr/>
          <p:nvPr/>
        </p:nvSpPr>
        <p:spPr>
          <a:xfrm>
            <a:off x="2079625" y="1578294"/>
            <a:ext cx="6096000" cy="5047536"/>
          </a:xfrm>
          <a:prstGeom prst="rect">
            <a:avLst/>
          </a:prstGeom>
        </p:spPr>
        <p:txBody>
          <a:bodyPr>
            <a:spAutoFit/>
          </a:bodyPr>
          <a:lstStyle/>
          <a:p>
            <a:pPr>
              <a:spcBef>
                <a:spcPct val="20000"/>
              </a:spcBef>
              <a:spcAft>
                <a:spcPct val="30000"/>
              </a:spcAft>
              <a:buClr>
                <a:srgbClr val="477E27"/>
              </a:buClr>
              <a:buSzPct val="75000"/>
            </a:pPr>
            <a:r>
              <a:rPr lang="sv-SE" altLang="sv-SE" sz="2800" dirty="0">
                <a:latin typeface="Segoe UI Light" panose="020B0502040204020203" pitchFamily="34" charset="0"/>
              </a:rPr>
              <a:t>Beslut i fullmäktige</a:t>
            </a:r>
          </a:p>
          <a:p>
            <a:pPr>
              <a:spcBef>
                <a:spcPct val="20000"/>
              </a:spcBef>
              <a:spcAft>
                <a:spcPct val="30000"/>
              </a:spcAft>
              <a:buClr>
                <a:srgbClr val="477E27"/>
              </a:buClr>
              <a:buSzPct val="75000"/>
            </a:pPr>
            <a:r>
              <a:rPr lang="sv-SE" altLang="sv-SE" sz="2800" dirty="0">
                <a:latin typeface="Segoe UI Light" panose="020B0502040204020203" pitchFamily="34" charset="0"/>
              </a:rPr>
              <a:t>Tvärpolitiskt förankrat</a:t>
            </a:r>
          </a:p>
          <a:p>
            <a:pPr>
              <a:spcBef>
                <a:spcPct val="20000"/>
              </a:spcBef>
              <a:spcAft>
                <a:spcPct val="30000"/>
              </a:spcAft>
              <a:buClr>
                <a:srgbClr val="477E27"/>
              </a:buClr>
              <a:buSzPct val="75000"/>
            </a:pPr>
            <a:r>
              <a:rPr lang="sv-SE" altLang="sv-SE" sz="2800" dirty="0">
                <a:latin typeface="Segoe UI Light" panose="020B0502040204020203" pitchFamily="34" charset="0"/>
              </a:rPr>
              <a:t>Tydligt formulerade mål</a:t>
            </a:r>
          </a:p>
          <a:p>
            <a:pPr>
              <a:spcBef>
                <a:spcPct val="20000"/>
              </a:spcBef>
              <a:spcAft>
                <a:spcPct val="30000"/>
              </a:spcAft>
              <a:buClr>
                <a:srgbClr val="477E27"/>
              </a:buClr>
              <a:buSzPct val="75000"/>
            </a:pPr>
            <a:r>
              <a:rPr lang="sv-SE" altLang="sv-SE" sz="2800" dirty="0">
                <a:latin typeface="Segoe UI Light" panose="020B0502040204020203" pitchFamily="34" charset="0"/>
              </a:rPr>
              <a:t>Strategiskt samordningsansvar</a:t>
            </a:r>
          </a:p>
          <a:p>
            <a:pPr>
              <a:spcBef>
                <a:spcPct val="20000"/>
              </a:spcBef>
              <a:spcAft>
                <a:spcPct val="30000"/>
              </a:spcAft>
              <a:buClr>
                <a:srgbClr val="477E27"/>
              </a:buClr>
              <a:buSzPct val="75000"/>
            </a:pPr>
            <a:r>
              <a:rPr lang="sv-SE" altLang="sv-SE" sz="2800" dirty="0">
                <a:latin typeface="Segoe UI Light" panose="020B0502040204020203" pitchFamily="34" charset="0"/>
              </a:rPr>
              <a:t>Arbetsgrupp</a:t>
            </a:r>
          </a:p>
          <a:p>
            <a:pPr>
              <a:spcBef>
                <a:spcPct val="20000"/>
              </a:spcBef>
              <a:spcAft>
                <a:spcPct val="30000"/>
              </a:spcAft>
              <a:buClr>
                <a:srgbClr val="477E27"/>
              </a:buClr>
              <a:buSzPct val="75000"/>
            </a:pPr>
            <a:r>
              <a:rPr lang="sv-SE" altLang="sv-SE" sz="2800" dirty="0">
                <a:latin typeface="Segoe UI Light" panose="020B0502040204020203" pitchFamily="34" charset="0"/>
              </a:rPr>
              <a:t>Förankring i organisationen</a:t>
            </a:r>
          </a:p>
          <a:p>
            <a:pPr>
              <a:spcBef>
                <a:spcPct val="20000"/>
              </a:spcBef>
              <a:spcAft>
                <a:spcPct val="30000"/>
              </a:spcAft>
              <a:buClr>
                <a:srgbClr val="477E27"/>
              </a:buClr>
              <a:buSzPct val="75000"/>
            </a:pPr>
            <a:r>
              <a:rPr lang="sv-SE" altLang="sv-SE" sz="2800" dirty="0">
                <a:latin typeface="Segoe UI Light" panose="020B0502040204020203" pitchFamily="34" charset="0"/>
              </a:rPr>
              <a:t>Aktiviteter på olika nivåer</a:t>
            </a:r>
          </a:p>
          <a:p>
            <a:pPr>
              <a:spcBef>
                <a:spcPct val="20000"/>
              </a:spcBef>
              <a:spcAft>
                <a:spcPct val="30000"/>
              </a:spcAft>
              <a:buClr>
                <a:srgbClr val="477E27"/>
              </a:buClr>
              <a:buSzPct val="75000"/>
            </a:pPr>
            <a:r>
              <a:rPr lang="sv-SE" altLang="sv-SE" sz="2800" dirty="0">
                <a:latin typeface="Segoe UI Light" panose="020B0502040204020203" pitchFamily="34" charset="0"/>
              </a:rPr>
              <a:t>Krav på uppföljning till politiken</a:t>
            </a:r>
          </a:p>
        </p:txBody>
      </p:sp>
      <p:pic>
        <p:nvPicPr>
          <p:cNvPr id="6" name="Bild 1" descr="C:\Documents and Settings\mb01\Mina dokument\Mina bilder\skl.bmp">
            <a:extLst>
              <a:ext uri="{FF2B5EF4-FFF2-40B4-BE49-F238E27FC236}">
                <a16:creationId xmlns:a16="http://schemas.microsoft.com/office/drawing/2014/main" id="{8276846C-4170-464B-A152-CC9D236B50F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14350" y="167541"/>
            <a:ext cx="1623327" cy="690959"/>
          </a:xfrm>
          <a:prstGeom prst="rect">
            <a:avLst/>
          </a:prstGeom>
          <a:noFill/>
          <a:ln>
            <a:noFill/>
          </a:ln>
        </p:spPr>
      </p:pic>
    </p:spTree>
    <p:extLst>
      <p:ext uri="{BB962C8B-B14F-4D97-AF65-F5344CB8AC3E}">
        <p14:creationId xmlns:p14="http://schemas.microsoft.com/office/powerpoint/2010/main" val="1688654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D53F12-18C8-4334-BF01-C0E83B73D32C}"/>
              </a:ext>
            </a:extLst>
          </p:cNvPr>
          <p:cNvSpPr>
            <a:spLocks noGrp="1"/>
          </p:cNvSpPr>
          <p:nvPr>
            <p:ph type="title"/>
          </p:nvPr>
        </p:nvSpPr>
        <p:spPr>
          <a:xfrm>
            <a:off x="1105912" y="3822347"/>
            <a:ext cx="7561262" cy="900000"/>
          </a:xfrm>
        </p:spPr>
        <p:txBody>
          <a:bodyPr>
            <a:normAutofit fontScale="90000"/>
          </a:bodyPr>
          <a:lstStyle/>
          <a:p>
            <a:r>
              <a:rPr lang="sv-SE" sz="3600" dirty="0"/>
              <a:t>Barnets rättigheter på SKL</a:t>
            </a:r>
            <a:br>
              <a:rPr lang="sv-SE" sz="3600" dirty="0"/>
            </a:br>
            <a:br>
              <a:rPr lang="sv-SE" sz="3600" dirty="0"/>
            </a:br>
            <a:r>
              <a:rPr lang="sv-SE" sz="3600" dirty="0"/>
              <a:t>Stödstrukturer, modeller</a:t>
            </a:r>
            <a:br>
              <a:rPr lang="sv-SE" sz="3600" dirty="0"/>
            </a:br>
            <a:br>
              <a:rPr lang="sv-SE" sz="3600" dirty="0"/>
            </a:br>
            <a:r>
              <a:rPr lang="sv-SE" sz="3600" dirty="0"/>
              <a:t>Barnrättsforum Skåne</a:t>
            </a:r>
            <a:br>
              <a:rPr lang="sv-SE" sz="3600" dirty="0"/>
            </a:br>
            <a:br>
              <a:rPr lang="sv-SE" sz="3600" dirty="0"/>
            </a:br>
            <a:r>
              <a:rPr lang="sv-SE" sz="2700" dirty="0">
                <a:hlinkClick r:id="rId2"/>
              </a:rPr>
              <a:t>https://skl.se/demokratiledningstyrning/manskligarattigheterjamstalldhet/barnetsrattigheter/stodstrukturermodeller/barnrattsforumskane.5061.html</a:t>
            </a:r>
            <a:br>
              <a:rPr lang="sv-SE" sz="3600" dirty="0"/>
            </a:br>
            <a:br>
              <a:rPr lang="sv-SE" sz="3600" dirty="0"/>
            </a:br>
            <a:br>
              <a:rPr lang="sv-SE" sz="3600" dirty="0"/>
            </a:br>
            <a:endParaRPr lang="sv-SE" sz="3600" dirty="0"/>
          </a:p>
        </p:txBody>
      </p:sp>
      <p:pic>
        <p:nvPicPr>
          <p:cNvPr id="3" name="Bild 1" descr="C:\Documents and Settings\mb01\Mina dokument\Mina bilder\skl.bmp">
            <a:extLst>
              <a:ext uri="{FF2B5EF4-FFF2-40B4-BE49-F238E27FC236}">
                <a16:creationId xmlns:a16="http://schemas.microsoft.com/office/drawing/2014/main" id="{EF260C64-0961-4EAA-9714-0DA175E90F6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14350" y="167541"/>
            <a:ext cx="1623327" cy="690959"/>
          </a:xfrm>
          <a:prstGeom prst="rect">
            <a:avLst/>
          </a:prstGeom>
          <a:noFill/>
          <a:ln>
            <a:noFill/>
          </a:ln>
        </p:spPr>
      </p:pic>
    </p:spTree>
    <p:extLst>
      <p:ext uri="{BB962C8B-B14F-4D97-AF65-F5344CB8AC3E}">
        <p14:creationId xmlns:p14="http://schemas.microsoft.com/office/powerpoint/2010/main" val="720649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0DDE35-1DA6-466D-BB73-42A0D98D9AF6}"/>
              </a:ext>
            </a:extLst>
          </p:cNvPr>
          <p:cNvSpPr>
            <a:spLocks noGrp="1"/>
          </p:cNvSpPr>
          <p:nvPr>
            <p:ph type="title"/>
          </p:nvPr>
        </p:nvSpPr>
        <p:spPr>
          <a:xfrm>
            <a:off x="1084263" y="1462087"/>
            <a:ext cx="7561262" cy="3546647"/>
          </a:xfrm>
        </p:spPr>
        <p:txBody>
          <a:bodyPr>
            <a:normAutofit/>
          </a:bodyPr>
          <a:lstStyle/>
          <a:p>
            <a:r>
              <a:rPr lang="sv-SE" dirty="0"/>
              <a:t>Film: Vuxenperspektivet</a:t>
            </a:r>
            <a:br>
              <a:rPr lang="sv-SE" dirty="0"/>
            </a:br>
            <a:br>
              <a:rPr lang="sv-SE" dirty="0"/>
            </a:br>
            <a:r>
              <a:rPr lang="sv-SE" u="sng" dirty="0">
                <a:hlinkClick r:id="rId2"/>
              </a:rPr>
              <a:t>https://vimeo.com/320224238</a:t>
            </a:r>
            <a:br>
              <a:rPr lang="sv-SE" dirty="0"/>
            </a:br>
            <a:br>
              <a:rPr lang="sv-SE" dirty="0"/>
            </a:br>
            <a:endParaRPr lang="sv-SE" dirty="0"/>
          </a:p>
        </p:txBody>
      </p:sp>
    </p:spTree>
    <p:extLst>
      <p:ext uri="{BB962C8B-B14F-4D97-AF65-F5344CB8AC3E}">
        <p14:creationId xmlns:p14="http://schemas.microsoft.com/office/powerpoint/2010/main" val="1124541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2793F5-BC2F-4555-B612-97BBBDF13257}"/>
              </a:ext>
            </a:extLst>
          </p:cNvPr>
          <p:cNvSpPr>
            <a:spLocks noGrp="1"/>
          </p:cNvSpPr>
          <p:nvPr>
            <p:ph type="title"/>
          </p:nvPr>
        </p:nvSpPr>
        <p:spPr>
          <a:xfrm>
            <a:off x="506027" y="230819"/>
            <a:ext cx="8788893" cy="6152226"/>
          </a:xfrm>
        </p:spPr>
        <p:txBody>
          <a:bodyPr>
            <a:normAutofit/>
          </a:bodyPr>
          <a:lstStyle/>
          <a:p>
            <a:pPr algn="l"/>
            <a:br>
              <a:rPr lang="sv-SE" sz="1600" b="1" dirty="0"/>
            </a:br>
            <a:endParaRPr lang="sv-SE" dirty="0"/>
          </a:p>
        </p:txBody>
      </p:sp>
      <p:sp>
        <p:nvSpPr>
          <p:cNvPr id="5" name="textruta 4">
            <a:extLst>
              <a:ext uri="{FF2B5EF4-FFF2-40B4-BE49-F238E27FC236}">
                <a16:creationId xmlns:a16="http://schemas.microsoft.com/office/drawing/2014/main" id="{1FCA6992-0BA4-4551-AA48-13D66FB96F18}"/>
              </a:ext>
            </a:extLst>
          </p:cNvPr>
          <p:cNvSpPr txBox="1"/>
          <p:nvPr/>
        </p:nvSpPr>
        <p:spPr>
          <a:xfrm>
            <a:off x="213063" y="230819"/>
            <a:ext cx="9543496" cy="6740307"/>
          </a:xfrm>
          <a:prstGeom prst="rect">
            <a:avLst/>
          </a:prstGeom>
          <a:noFill/>
        </p:spPr>
        <p:txBody>
          <a:bodyPr wrap="square" rtlCol="0">
            <a:spAutoFit/>
          </a:bodyPr>
          <a:lstStyle/>
          <a:p>
            <a:r>
              <a:rPr lang="sv-SE" sz="1400" b="1" dirty="0"/>
              <a:t>Nätverksträff för barnrättsstrateger i Skåne, 2019-03-28, Malmö stad</a:t>
            </a:r>
          </a:p>
          <a:p>
            <a:endParaRPr lang="sv-SE" sz="1400" b="1" dirty="0"/>
          </a:p>
          <a:p>
            <a:r>
              <a:rPr lang="sv-SE" sz="1400" b="1" dirty="0"/>
              <a:t>Välkomna! </a:t>
            </a:r>
            <a:r>
              <a:rPr lang="sv-SE" sz="1400" dirty="0"/>
              <a:t>Carina Nilsson, Malmös borgmästare</a:t>
            </a:r>
          </a:p>
          <a:p>
            <a:endParaRPr lang="sv-SE" sz="1400" dirty="0"/>
          </a:p>
          <a:p>
            <a:r>
              <a:rPr lang="sv-SE" sz="1400" b="1" dirty="0"/>
              <a:t>Det stadsövergripande arbetet med barnets rättigheter i Malmö stad </a:t>
            </a:r>
            <a:br>
              <a:rPr lang="sv-SE" b="1" dirty="0"/>
            </a:br>
            <a:r>
              <a:rPr lang="sv-SE" sz="1400" dirty="0"/>
              <a:t>Åsa Pahlmblad Gartberger och Kajsa Magnusson, samordnare för det stadsövergripande arbetet med barnets rättigheter</a:t>
            </a:r>
          </a:p>
          <a:p>
            <a:endParaRPr lang="sv-SE" sz="1400" dirty="0"/>
          </a:p>
          <a:p>
            <a:r>
              <a:rPr lang="sv-SE" sz="1400" b="1" dirty="0"/>
              <a:t>Att barnrättsintegrera Sveriges största socialtjänstförvaltning </a:t>
            </a:r>
            <a:br>
              <a:rPr lang="sv-SE" sz="1400" b="1" dirty="0"/>
            </a:br>
            <a:r>
              <a:rPr lang="sv-SE" sz="1400" dirty="0"/>
              <a:t>Stefana Hoti, planeringssekreterare på arbetsmarknad- och socialförvaltningen </a:t>
            </a:r>
            <a:br>
              <a:rPr lang="sv-SE" sz="1400" dirty="0"/>
            </a:br>
            <a:r>
              <a:rPr lang="sv-SE" sz="1400" dirty="0"/>
              <a:t>                                  </a:t>
            </a:r>
          </a:p>
          <a:p>
            <a:r>
              <a:rPr lang="sv-SE" sz="1400" b="1" dirty="0"/>
              <a:t>Att arbeta med barnets rättigheter i en verksamhet som inte arbetar direkt med barn, går det?</a:t>
            </a:r>
            <a:br>
              <a:rPr lang="sv-SE" sz="1400" b="1" dirty="0"/>
            </a:br>
            <a:r>
              <a:rPr lang="sv-SE" sz="1400" dirty="0"/>
              <a:t>Saida Sokolovic, strateg serviceförvaltningen</a:t>
            </a:r>
          </a:p>
          <a:p>
            <a:endParaRPr lang="sv-SE" sz="1400" dirty="0"/>
          </a:p>
          <a:p>
            <a:r>
              <a:rPr lang="sv-SE" sz="1400" b="1" dirty="0"/>
              <a:t>Relationen mellan skolans styrdokument och barnkonventionen </a:t>
            </a:r>
            <a:br>
              <a:rPr lang="sv-SE" sz="1400" dirty="0"/>
            </a:br>
            <a:r>
              <a:rPr lang="sv-SE" sz="1400" dirty="0"/>
              <a:t>Anna </a:t>
            </a:r>
            <a:r>
              <a:rPr lang="sv-SE" sz="1400" dirty="0" err="1"/>
              <a:t>Harborg</a:t>
            </a:r>
            <a:r>
              <a:rPr lang="sv-SE" sz="1400" dirty="0"/>
              <a:t> och Lotta Wemmert Lundin, utvecklingssekreterare på förskoleförvaltningen </a:t>
            </a:r>
          </a:p>
          <a:p>
            <a:endParaRPr lang="sv-SE" sz="1400" dirty="0"/>
          </a:p>
          <a:p>
            <a:r>
              <a:rPr lang="sv-SE" sz="1400" b="1" dirty="0"/>
              <a:t>Barn blir- tvärprofessionell samverkan för att komma försent så tidigt som möjligt</a:t>
            </a:r>
            <a:br>
              <a:rPr lang="sv-SE" sz="1400" b="1" dirty="0"/>
            </a:br>
            <a:r>
              <a:rPr lang="sv-SE" sz="1400" dirty="0"/>
              <a:t>Lena Wahlgren, planeringssekreterare på arbetsmarknad- och socialförvaltningen</a:t>
            </a:r>
            <a:r>
              <a:rPr lang="sv-SE" dirty="0"/>
              <a:t> </a:t>
            </a:r>
            <a:br>
              <a:rPr lang="sv-SE" dirty="0"/>
            </a:br>
            <a:br>
              <a:rPr lang="sv-SE" dirty="0"/>
            </a:br>
            <a:r>
              <a:rPr lang="sv-SE" sz="1400" b="1" dirty="0"/>
              <a:t>Barnrättsperspektiv – i beslut och i praktiken?</a:t>
            </a:r>
          </a:p>
          <a:p>
            <a:r>
              <a:rPr lang="sv-SE" sz="1400" dirty="0"/>
              <a:t>Maria Hörman Sällberg, utvecklingssekreterare kulturförvaltningen och Said </a:t>
            </a:r>
            <a:r>
              <a:rPr lang="sv-SE" sz="1400" dirty="0" err="1"/>
              <a:t>Mekahal</a:t>
            </a:r>
            <a:r>
              <a:rPr lang="sv-SE" sz="1400" dirty="0"/>
              <a:t>, sektionschef Allaktivitetshuset </a:t>
            </a:r>
            <a:r>
              <a:rPr lang="sv-SE" sz="1400" dirty="0" err="1"/>
              <a:t>Apelgård</a:t>
            </a:r>
            <a:br>
              <a:rPr lang="sv-SE" dirty="0"/>
            </a:br>
            <a:endParaRPr lang="sv-SE" sz="1400" dirty="0"/>
          </a:p>
          <a:p>
            <a:r>
              <a:rPr lang="sv-SE" sz="1400" b="1" dirty="0"/>
              <a:t>Senaste nytt från nationell och regional nivå</a:t>
            </a:r>
          </a:p>
          <a:p>
            <a:r>
              <a:rPr lang="sv-SE" sz="1400" dirty="0"/>
              <a:t>Ingela Sjöberg, Strateg folkhälso- och barnrättsfrågor, Kommunförbundet Skåne</a:t>
            </a:r>
          </a:p>
          <a:p>
            <a:endParaRPr lang="sv-SE" sz="1400" dirty="0"/>
          </a:p>
          <a:p>
            <a:r>
              <a:rPr lang="sv-SE" sz="1400" b="1" dirty="0"/>
              <a:t>Barnrättskompassen – vår digitala plattform för erfarenhetsutbyte</a:t>
            </a:r>
            <a:br>
              <a:rPr lang="sv-SE" sz="1400" b="1" dirty="0"/>
            </a:br>
            <a:endParaRPr lang="sv-SE" sz="1400" dirty="0"/>
          </a:p>
          <a:p>
            <a:r>
              <a:rPr lang="sv-SE" sz="1400" b="1" dirty="0"/>
              <a:t>Vi firar barnkonventionens 30-åriga födelsedag den 20 november 2019</a:t>
            </a:r>
            <a:br>
              <a:rPr lang="sv-SE" sz="1400" b="1" dirty="0"/>
            </a:br>
            <a:r>
              <a:rPr lang="sv-SE" sz="1400" dirty="0"/>
              <a:t>Barnkonventionen blir svensk lag – Skåne implementerar</a:t>
            </a:r>
          </a:p>
          <a:p>
            <a:endParaRPr lang="sv-SE" dirty="0"/>
          </a:p>
        </p:txBody>
      </p:sp>
    </p:spTree>
    <p:extLst>
      <p:ext uri="{BB962C8B-B14F-4D97-AF65-F5344CB8AC3E}">
        <p14:creationId xmlns:p14="http://schemas.microsoft.com/office/powerpoint/2010/main" val="386576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0F6EAB6D-3149-4D0F-8336-03B2CF355D25}"/>
              </a:ext>
            </a:extLst>
          </p:cNvPr>
          <p:cNvSpPr/>
          <p:nvPr/>
        </p:nvSpPr>
        <p:spPr>
          <a:xfrm>
            <a:off x="577049" y="410934"/>
            <a:ext cx="8664606" cy="6001643"/>
          </a:xfrm>
          <a:prstGeom prst="rect">
            <a:avLst/>
          </a:prstGeom>
        </p:spPr>
        <p:txBody>
          <a:bodyPr wrap="square">
            <a:spAutoFit/>
          </a:bodyPr>
          <a:lstStyle/>
          <a:p>
            <a:pPr marL="1076325" indent="-1076325">
              <a:spcAft>
                <a:spcPts val="0"/>
              </a:spcAft>
            </a:pPr>
            <a:r>
              <a:rPr lang="sv-SE" sz="1600" b="1" dirty="0">
                <a:ea typeface="Times New Roman" panose="02020603050405020304" pitchFamily="18" charset="0"/>
              </a:rPr>
              <a:t>Nätverksträff  för barnrättsstrateger i Skåne - 7 oktober 2019 i Helsingborg</a:t>
            </a:r>
          </a:p>
          <a:p>
            <a:pPr marL="1076325" indent="-1076325">
              <a:spcAft>
                <a:spcPts val="0"/>
              </a:spcAft>
            </a:pPr>
            <a:endParaRPr lang="sv-SE" sz="1600" b="1" dirty="0">
              <a:ea typeface="Times New Roman" panose="02020603050405020304" pitchFamily="18" charset="0"/>
            </a:endParaRPr>
          </a:p>
          <a:p>
            <a:pPr marL="1076325" indent="-1076325">
              <a:spcAft>
                <a:spcPts val="0"/>
              </a:spcAft>
            </a:pPr>
            <a:r>
              <a:rPr lang="sv-SE" sz="1600" b="1" dirty="0">
                <a:ea typeface="Times New Roman" panose="02020603050405020304" pitchFamily="18" charset="0"/>
              </a:rPr>
              <a:t>09:30 	Tillitsfullt ledarskap för barns rättigheter och livskvalitet</a:t>
            </a:r>
            <a:br>
              <a:rPr lang="sv-SE" sz="1600" dirty="0">
                <a:ea typeface="Times New Roman" panose="02020603050405020304" pitchFamily="18" charset="0"/>
              </a:rPr>
            </a:br>
            <a:r>
              <a:rPr lang="sv-SE" sz="1600" dirty="0">
                <a:ea typeface="Times New Roman" panose="02020603050405020304" pitchFamily="18" charset="0"/>
              </a:rPr>
              <a:t>Stadsdirektör Palle Lundberg inleder med att hälsa alla välkomna och om att med tillit leda en verksamhet som främjar barns livskvalitet och rättigheter</a:t>
            </a:r>
          </a:p>
          <a:p>
            <a:pPr>
              <a:spcAft>
                <a:spcPts val="0"/>
              </a:spcAft>
            </a:pPr>
            <a:r>
              <a:rPr lang="sv-SE" sz="1600" dirty="0">
                <a:ea typeface="Times New Roman" panose="02020603050405020304" pitchFamily="18" charset="0"/>
              </a:rPr>
              <a:t> </a:t>
            </a:r>
          </a:p>
          <a:p>
            <a:pPr marL="1076325" indent="-1076325">
              <a:spcAft>
                <a:spcPts val="0"/>
              </a:spcAft>
            </a:pPr>
            <a:r>
              <a:rPr lang="sv-SE" sz="1600" b="1" dirty="0">
                <a:ea typeface="Times New Roman" panose="02020603050405020304" pitchFamily="18" charset="0"/>
              </a:rPr>
              <a:t>09:45	Samordning och lärande för barns rättigheter</a:t>
            </a:r>
            <a:r>
              <a:rPr lang="sv-SE" sz="1600" dirty="0">
                <a:ea typeface="Times New Roman" panose="02020603050405020304" pitchFamily="18" charset="0"/>
              </a:rPr>
              <a:t> </a:t>
            </a:r>
            <a:br>
              <a:rPr lang="sv-SE" sz="1600" dirty="0">
                <a:ea typeface="Times New Roman" panose="02020603050405020304" pitchFamily="18" charset="0"/>
              </a:rPr>
            </a:br>
            <a:r>
              <a:rPr lang="sv-SE" sz="1600" dirty="0">
                <a:ea typeface="Times New Roman" panose="02020603050405020304" pitchFamily="18" charset="0"/>
              </a:rPr>
              <a:t>Elin Turesson, samhällsstrateg för social hållbarhet, berättar om organiseringen av barnrättsarbetet i Helsingborgs stad och insatser för lärande och idéutveckling</a:t>
            </a:r>
          </a:p>
          <a:p>
            <a:pPr>
              <a:spcAft>
                <a:spcPts val="0"/>
              </a:spcAft>
            </a:pPr>
            <a:r>
              <a:rPr lang="sv-SE" sz="1600" dirty="0">
                <a:ea typeface="Times New Roman" panose="02020603050405020304" pitchFamily="18" charset="0"/>
              </a:rPr>
              <a:t> </a:t>
            </a:r>
          </a:p>
          <a:p>
            <a:pPr marL="1076325" indent="-1076325">
              <a:spcAft>
                <a:spcPts val="0"/>
              </a:spcAft>
            </a:pPr>
            <a:r>
              <a:rPr lang="sv-SE" sz="1600" b="1" dirty="0">
                <a:ea typeface="Times New Roman" panose="02020603050405020304" pitchFamily="18" charset="0"/>
              </a:rPr>
              <a:t>10:00	Utbildning och stöd till verksamheter att implementera barnkonventionen</a:t>
            </a:r>
            <a:br>
              <a:rPr lang="sv-SE" sz="1600" dirty="0">
                <a:ea typeface="Times New Roman" panose="02020603050405020304" pitchFamily="18" charset="0"/>
              </a:rPr>
            </a:br>
            <a:r>
              <a:rPr lang="sv-SE" sz="1600" dirty="0">
                <a:ea typeface="Times New Roman" panose="02020603050405020304" pitchFamily="18" charset="0"/>
              </a:rPr>
              <a:t>Barnrättsstrateger från Helsingborgs stad berättar om hur de utbildar och stödjer sina kollegor i arbetet för barns rättigheter.</a:t>
            </a:r>
          </a:p>
          <a:p>
            <a:pPr>
              <a:spcAft>
                <a:spcPts val="0"/>
              </a:spcAft>
            </a:pPr>
            <a:r>
              <a:rPr lang="sv-SE" sz="1600" dirty="0">
                <a:ea typeface="Times New Roman" panose="02020603050405020304" pitchFamily="18" charset="0"/>
              </a:rPr>
              <a:t> </a:t>
            </a:r>
          </a:p>
          <a:p>
            <a:pPr>
              <a:spcAft>
                <a:spcPts val="0"/>
              </a:spcAft>
            </a:pPr>
            <a:r>
              <a:rPr lang="sv-SE" sz="1600" b="1" dirty="0">
                <a:ea typeface="Times New Roman" panose="02020603050405020304" pitchFamily="18" charset="0"/>
              </a:rPr>
              <a:t>10:15	   Insatser för att öka barns inflytande över stadens verksamheter</a:t>
            </a:r>
            <a:endParaRPr lang="sv-SE" sz="1600" dirty="0">
              <a:ea typeface="Times New Roman" panose="02020603050405020304" pitchFamily="18" charset="0"/>
            </a:endParaRPr>
          </a:p>
          <a:p>
            <a:pPr>
              <a:spcAft>
                <a:spcPts val="0"/>
              </a:spcAft>
            </a:pPr>
            <a:r>
              <a:rPr lang="sv-SE" sz="1600" dirty="0">
                <a:ea typeface="Times New Roman" panose="02020603050405020304" pitchFamily="18" charset="0"/>
              </a:rPr>
              <a:t>	   - Barnhearing som verktyg för att öka barns inflytande</a:t>
            </a:r>
          </a:p>
          <a:p>
            <a:pPr>
              <a:spcAft>
                <a:spcPts val="0"/>
              </a:spcAft>
            </a:pPr>
            <a:r>
              <a:rPr lang="sv-SE" sz="1600" dirty="0">
                <a:ea typeface="Times New Roman" panose="02020603050405020304" pitchFamily="18" charset="0"/>
              </a:rPr>
              <a:t>	   - Barn som mentorer till tjänstepersoner</a:t>
            </a:r>
          </a:p>
          <a:p>
            <a:pPr>
              <a:spcAft>
                <a:spcPts val="0"/>
              </a:spcAft>
            </a:pPr>
            <a:r>
              <a:rPr lang="sv-SE" sz="1600" dirty="0">
                <a:ea typeface="Times New Roman" panose="02020603050405020304" pitchFamily="18" charset="0"/>
              </a:rPr>
              <a:t>	   - Barns delaktighet i idéutveckling och innovation</a:t>
            </a:r>
          </a:p>
          <a:p>
            <a:pPr>
              <a:spcAft>
                <a:spcPts val="0"/>
              </a:spcAft>
            </a:pPr>
            <a:r>
              <a:rPr lang="sv-SE" sz="1600" dirty="0">
                <a:ea typeface="Times New Roman" panose="02020603050405020304" pitchFamily="18" charset="0"/>
              </a:rPr>
              <a:t> </a:t>
            </a:r>
          </a:p>
          <a:p>
            <a:pPr>
              <a:spcAft>
                <a:spcPts val="0"/>
              </a:spcAft>
            </a:pPr>
            <a:r>
              <a:rPr lang="sv-SE" sz="1600" b="1" dirty="0">
                <a:ea typeface="Times New Roman" panose="02020603050405020304" pitchFamily="18" charset="0"/>
              </a:rPr>
              <a:t>11:20	   Guidad tur med fokus på barns rättigheter</a:t>
            </a:r>
            <a:endParaRPr lang="sv-SE" sz="1600" dirty="0">
              <a:ea typeface="Times New Roman" panose="02020603050405020304" pitchFamily="18" charset="0"/>
            </a:endParaRPr>
          </a:p>
          <a:p>
            <a:pPr>
              <a:spcAft>
                <a:spcPts val="0"/>
              </a:spcAft>
            </a:pPr>
            <a:r>
              <a:rPr lang="sv-SE" sz="1600" dirty="0">
                <a:ea typeface="Times New Roman" panose="02020603050405020304" pitchFamily="18" charset="0"/>
              </a:rPr>
              <a:t>                       Real-gymnasiets elever ger en guidad tur i staden med fokus på barn nu </a:t>
            </a:r>
            <a:br>
              <a:rPr lang="sv-SE" sz="1600" dirty="0">
                <a:ea typeface="Times New Roman" panose="02020603050405020304" pitchFamily="18" charset="0"/>
              </a:rPr>
            </a:br>
            <a:r>
              <a:rPr lang="sv-SE" sz="1600" dirty="0">
                <a:ea typeface="Times New Roman" panose="02020603050405020304" pitchFamily="18" charset="0"/>
              </a:rPr>
              <a:t>                       och då kopplat till barnkonventionen. </a:t>
            </a:r>
          </a:p>
          <a:p>
            <a:pPr>
              <a:spcAft>
                <a:spcPts val="0"/>
              </a:spcAft>
            </a:pPr>
            <a:r>
              <a:rPr lang="sv-SE" sz="1600" b="1" dirty="0">
                <a:ea typeface="Times New Roman" panose="02020603050405020304" pitchFamily="18" charset="0"/>
              </a:rPr>
              <a:t> </a:t>
            </a:r>
            <a:endParaRPr lang="sv-SE" sz="1600" dirty="0">
              <a:ea typeface="Times New Roman" panose="02020603050405020304" pitchFamily="18" charset="0"/>
            </a:endParaRPr>
          </a:p>
          <a:p>
            <a:pPr>
              <a:spcAft>
                <a:spcPts val="0"/>
              </a:spcAft>
            </a:pPr>
            <a:r>
              <a:rPr lang="sv-SE" sz="1600" b="1" dirty="0">
                <a:ea typeface="Times New Roman" panose="02020603050405020304" pitchFamily="18" charset="0"/>
              </a:rPr>
              <a:t> 12:00	   Lunch</a:t>
            </a:r>
            <a:endParaRPr lang="sv-SE" sz="1600" dirty="0">
              <a:ea typeface="Times New Roman" panose="02020603050405020304" pitchFamily="18" charset="0"/>
            </a:endParaRPr>
          </a:p>
        </p:txBody>
      </p:sp>
    </p:spTree>
    <p:extLst>
      <p:ext uri="{BB962C8B-B14F-4D97-AF65-F5344CB8AC3E}">
        <p14:creationId xmlns:p14="http://schemas.microsoft.com/office/powerpoint/2010/main" val="2183403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l: höger 1"/>
          <p:cNvSpPr/>
          <p:nvPr/>
        </p:nvSpPr>
        <p:spPr>
          <a:xfrm>
            <a:off x="1811215" y="244989"/>
            <a:ext cx="5943600" cy="14859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textruta 3"/>
          <p:cNvSpPr txBox="1"/>
          <p:nvPr/>
        </p:nvSpPr>
        <p:spPr>
          <a:xfrm>
            <a:off x="1811215" y="662264"/>
            <a:ext cx="5310554" cy="707886"/>
          </a:xfrm>
          <a:prstGeom prst="rect">
            <a:avLst/>
          </a:prstGeom>
          <a:noFill/>
        </p:spPr>
        <p:txBody>
          <a:bodyPr wrap="square" rtlCol="0">
            <a:spAutoFit/>
          </a:bodyPr>
          <a:lstStyle/>
          <a:p>
            <a:pPr algn="ctr"/>
            <a:r>
              <a:rPr lang="sv-SE" sz="4000" b="1" dirty="0"/>
              <a:t>MEMORY LANE</a:t>
            </a:r>
          </a:p>
        </p:txBody>
      </p:sp>
      <p:pic>
        <p:nvPicPr>
          <p:cNvPr id="7" name="Picture 8" descr="Omslaget på skriften som visar två flickor med bestämda miner ståendes på en landsvä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679" y="235607"/>
            <a:ext cx="1038714" cy="1495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objekt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0433" y="79130"/>
            <a:ext cx="3027613" cy="1740877"/>
          </a:xfrm>
          <a:prstGeom prst="rect">
            <a:avLst/>
          </a:prstGeom>
        </p:spPr>
      </p:pic>
      <p:cxnSp>
        <p:nvCxnSpPr>
          <p:cNvPr id="13" name="Rak pilkoppling 12"/>
          <p:cNvCxnSpPr>
            <a:cxnSpLocks/>
          </p:cNvCxnSpPr>
          <p:nvPr/>
        </p:nvCxnSpPr>
        <p:spPr>
          <a:xfrm>
            <a:off x="341679" y="3974123"/>
            <a:ext cx="9610189" cy="23963"/>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cxnSp>
        <p:nvCxnSpPr>
          <p:cNvPr id="17" name="Rak koppling 16"/>
          <p:cNvCxnSpPr>
            <a:cxnSpLocks/>
          </p:cNvCxnSpPr>
          <p:nvPr/>
        </p:nvCxnSpPr>
        <p:spPr>
          <a:xfrm>
            <a:off x="334109" y="2436955"/>
            <a:ext cx="7571" cy="2205383"/>
          </a:xfrm>
          <a:prstGeom prst="line">
            <a:avLst/>
          </a:prstGeom>
          <a:ln w="28575">
            <a:solidFill>
              <a:srgbClr val="A0A5A9"/>
            </a:solidFill>
          </a:ln>
        </p:spPr>
        <p:style>
          <a:lnRef idx="1">
            <a:schemeClr val="dk1"/>
          </a:lnRef>
          <a:fillRef idx="0">
            <a:schemeClr val="dk1"/>
          </a:fillRef>
          <a:effectRef idx="0">
            <a:schemeClr val="dk1"/>
          </a:effectRef>
          <a:fontRef idx="minor">
            <a:schemeClr val="tx1"/>
          </a:fontRef>
        </p:style>
      </p:cxnSp>
      <p:sp>
        <p:nvSpPr>
          <p:cNvPr id="18" name="textruta 17"/>
          <p:cNvSpPr txBox="1"/>
          <p:nvPr/>
        </p:nvSpPr>
        <p:spPr>
          <a:xfrm>
            <a:off x="131885" y="4712677"/>
            <a:ext cx="729151" cy="523220"/>
          </a:xfrm>
          <a:prstGeom prst="rect">
            <a:avLst/>
          </a:prstGeom>
          <a:noFill/>
        </p:spPr>
        <p:txBody>
          <a:bodyPr wrap="square" rtlCol="0">
            <a:spAutoFit/>
          </a:bodyPr>
          <a:lstStyle/>
          <a:p>
            <a:r>
              <a:rPr lang="sv-SE" sz="1400" b="1" dirty="0"/>
              <a:t>dec 2010</a:t>
            </a:r>
          </a:p>
        </p:txBody>
      </p:sp>
      <p:sp>
        <p:nvSpPr>
          <p:cNvPr id="21" name="textruta 20"/>
          <p:cNvSpPr txBox="1"/>
          <p:nvPr/>
        </p:nvSpPr>
        <p:spPr>
          <a:xfrm>
            <a:off x="212175" y="1915431"/>
            <a:ext cx="1749669" cy="523220"/>
          </a:xfrm>
          <a:prstGeom prst="rect">
            <a:avLst/>
          </a:prstGeom>
          <a:noFill/>
        </p:spPr>
        <p:txBody>
          <a:bodyPr wrap="square" rtlCol="0">
            <a:spAutoFit/>
          </a:bodyPr>
          <a:lstStyle/>
          <a:p>
            <a:r>
              <a:rPr lang="sv-SE" sz="1400" b="1" dirty="0"/>
              <a:t>Strategi för att stärka</a:t>
            </a:r>
          </a:p>
          <a:p>
            <a:r>
              <a:rPr lang="sv-SE" sz="1400" b="1" dirty="0"/>
              <a:t>barnets rättigheter</a:t>
            </a:r>
          </a:p>
        </p:txBody>
      </p:sp>
      <p:cxnSp>
        <p:nvCxnSpPr>
          <p:cNvPr id="28" name="Rak koppling 27"/>
          <p:cNvCxnSpPr>
            <a:cxnSpLocks/>
          </p:cNvCxnSpPr>
          <p:nvPr/>
        </p:nvCxnSpPr>
        <p:spPr>
          <a:xfrm>
            <a:off x="936380" y="3610359"/>
            <a:ext cx="0" cy="1031979"/>
          </a:xfrm>
          <a:prstGeom prst="line">
            <a:avLst/>
          </a:prstGeom>
          <a:ln w="28575">
            <a:solidFill>
              <a:srgbClr val="A0A5A9"/>
            </a:solidFill>
          </a:ln>
        </p:spPr>
        <p:style>
          <a:lnRef idx="1">
            <a:schemeClr val="accent1"/>
          </a:lnRef>
          <a:fillRef idx="0">
            <a:schemeClr val="accent1"/>
          </a:fillRef>
          <a:effectRef idx="0">
            <a:schemeClr val="accent1"/>
          </a:effectRef>
          <a:fontRef idx="minor">
            <a:schemeClr val="tx1"/>
          </a:fontRef>
        </p:style>
      </p:cxnSp>
      <p:sp>
        <p:nvSpPr>
          <p:cNvPr id="34" name="textruta 33"/>
          <p:cNvSpPr txBox="1"/>
          <p:nvPr/>
        </p:nvSpPr>
        <p:spPr>
          <a:xfrm>
            <a:off x="653022" y="4720717"/>
            <a:ext cx="615462" cy="523220"/>
          </a:xfrm>
          <a:prstGeom prst="rect">
            <a:avLst/>
          </a:prstGeom>
          <a:noFill/>
        </p:spPr>
        <p:txBody>
          <a:bodyPr wrap="square" rtlCol="0">
            <a:spAutoFit/>
          </a:bodyPr>
          <a:lstStyle/>
          <a:p>
            <a:pPr algn="ctr"/>
            <a:r>
              <a:rPr lang="sv-SE" sz="1400" b="1" dirty="0"/>
              <a:t>jan 2011</a:t>
            </a:r>
          </a:p>
        </p:txBody>
      </p:sp>
      <p:sp>
        <p:nvSpPr>
          <p:cNvPr id="36" name="textruta 35"/>
          <p:cNvSpPr txBox="1"/>
          <p:nvPr/>
        </p:nvSpPr>
        <p:spPr>
          <a:xfrm>
            <a:off x="457201" y="3135422"/>
            <a:ext cx="1019907" cy="523220"/>
          </a:xfrm>
          <a:prstGeom prst="rect">
            <a:avLst/>
          </a:prstGeom>
          <a:noFill/>
        </p:spPr>
        <p:txBody>
          <a:bodyPr wrap="square" rtlCol="0">
            <a:spAutoFit/>
          </a:bodyPr>
          <a:lstStyle/>
          <a:p>
            <a:r>
              <a:rPr lang="sv-SE" sz="1400" b="1" dirty="0"/>
              <a:t>Uppstarts-konferens</a:t>
            </a:r>
          </a:p>
        </p:txBody>
      </p:sp>
      <p:cxnSp>
        <p:nvCxnSpPr>
          <p:cNvPr id="38" name="Rak koppling 37"/>
          <p:cNvCxnSpPr>
            <a:cxnSpLocks/>
            <a:stCxn id="44" idx="2"/>
          </p:cNvCxnSpPr>
          <p:nvPr/>
        </p:nvCxnSpPr>
        <p:spPr>
          <a:xfrm>
            <a:off x="1600200" y="3077308"/>
            <a:ext cx="8792" cy="1565030"/>
          </a:xfrm>
          <a:prstGeom prst="line">
            <a:avLst/>
          </a:prstGeom>
          <a:ln w="28575">
            <a:solidFill>
              <a:srgbClr val="A0A5A9"/>
            </a:solidFill>
          </a:ln>
        </p:spPr>
        <p:style>
          <a:lnRef idx="1">
            <a:schemeClr val="accent1"/>
          </a:lnRef>
          <a:fillRef idx="0">
            <a:schemeClr val="accent1"/>
          </a:fillRef>
          <a:effectRef idx="0">
            <a:schemeClr val="accent1"/>
          </a:effectRef>
          <a:fontRef idx="minor">
            <a:schemeClr val="tx1"/>
          </a:fontRef>
        </p:style>
      </p:cxnSp>
      <p:sp>
        <p:nvSpPr>
          <p:cNvPr id="40" name="textruta 39"/>
          <p:cNvSpPr txBox="1"/>
          <p:nvPr/>
        </p:nvSpPr>
        <p:spPr>
          <a:xfrm>
            <a:off x="1380393" y="4923647"/>
            <a:ext cx="571499" cy="307777"/>
          </a:xfrm>
          <a:prstGeom prst="rect">
            <a:avLst/>
          </a:prstGeom>
          <a:noFill/>
        </p:spPr>
        <p:txBody>
          <a:bodyPr wrap="square" rtlCol="0">
            <a:spAutoFit/>
          </a:bodyPr>
          <a:lstStyle/>
          <a:p>
            <a:r>
              <a:rPr lang="sv-SE" sz="1400" b="1" dirty="0"/>
              <a:t>2011</a:t>
            </a:r>
          </a:p>
        </p:txBody>
      </p:sp>
      <p:sp>
        <p:nvSpPr>
          <p:cNvPr id="44" name="textruta 43"/>
          <p:cNvSpPr txBox="1"/>
          <p:nvPr/>
        </p:nvSpPr>
        <p:spPr>
          <a:xfrm>
            <a:off x="926489" y="2554088"/>
            <a:ext cx="1347422" cy="523220"/>
          </a:xfrm>
          <a:prstGeom prst="rect">
            <a:avLst/>
          </a:prstGeom>
          <a:noFill/>
        </p:spPr>
        <p:txBody>
          <a:bodyPr wrap="square" rtlCol="0">
            <a:spAutoFit/>
          </a:bodyPr>
          <a:lstStyle/>
          <a:p>
            <a:pPr algn="ctr"/>
            <a:r>
              <a:rPr lang="sv-SE" sz="1400" b="1" dirty="0"/>
              <a:t>Barnrättsforum Skåne</a:t>
            </a:r>
          </a:p>
        </p:txBody>
      </p:sp>
      <p:cxnSp>
        <p:nvCxnSpPr>
          <p:cNvPr id="49" name="Rak koppling 48"/>
          <p:cNvCxnSpPr>
            <a:cxnSpLocks/>
          </p:cNvCxnSpPr>
          <p:nvPr/>
        </p:nvCxnSpPr>
        <p:spPr>
          <a:xfrm>
            <a:off x="2900278" y="3653282"/>
            <a:ext cx="0" cy="978052"/>
          </a:xfrm>
          <a:prstGeom prst="line">
            <a:avLst/>
          </a:prstGeom>
          <a:ln w="28575">
            <a:solidFill>
              <a:srgbClr val="A0A5A9"/>
            </a:solidFill>
          </a:ln>
        </p:spPr>
        <p:style>
          <a:lnRef idx="1">
            <a:schemeClr val="accent1"/>
          </a:lnRef>
          <a:fillRef idx="0">
            <a:schemeClr val="accent1"/>
          </a:fillRef>
          <a:effectRef idx="0">
            <a:schemeClr val="accent1"/>
          </a:effectRef>
          <a:fontRef idx="minor">
            <a:schemeClr val="tx1"/>
          </a:fontRef>
        </p:style>
      </p:cxnSp>
      <p:sp>
        <p:nvSpPr>
          <p:cNvPr id="50" name="textruta 49"/>
          <p:cNvSpPr txBox="1"/>
          <p:nvPr/>
        </p:nvSpPr>
        <p:spPr>
          <a:xfrm>
            <a:off x="2349554" y="4701673"/>
            <a:ext cx="1055077" cy="523220"/>
          </a:xfrm>
          <a:prstGeom prst="rect">
            <a:avLst/>
          </a:prstGeom>
          <a:noFill/>
        </p:spPr>
        <p:txBody>
          <a:bodyPr wrap="square" rtlCol="0">
            <a:spAutoFit/>
          </a:bodyPr>
          <a:lstStyle/>
          <a:p>
            <a:pPr algn="ctr"/>
            <a:r>
              <a:rPr lang="sv-SE" sz="1400" b="1" dirty="0"/>
              <a:t>våren </a:t>
            </a:r>
          </a:p>
          <a:p>
            <a:pPr algn="ctr"/>
            <a:r>
              <a:rPr lang="sv-SE" sz="1400" b="1" dirty="0"/>
              <a:t>2012</a:t>
            </a:r>
          </a:p>
        </p:txBody>
      </p:sp>
      <p:sp>
        <p:nvSpPr>
          <p:cNvPr id="52" name="textruta 51"/>
          <p:cNvSpPr txBox="1"/>
          <p:nvPr/>
        </p:nvSpPr>
        <p:spPr>
          <a:xfrm>
            <a:off x="2508051" y="3103042"/>
            <a:ext cx="1072662" cy="523220"/>
          </a:xfrm>
          <a:prstGeom prst="rect">
            <a:avLst/>
          </a:prstGeom>
          <a:noFill/>
        </p:spPr>
        <p:txBody>
          <a:bodyPr wrap="square" rtlCol="0">
            <a:spAutoFit/>
          </a:bodyPr>
          <a:lstStyle/>
          <a:p>
            <a:r>
              <a:rPr lang="sv-SE" sz="1400" b="1" dirty="0"/>
              <a:t>Regional</a:t>
            </a:r>
          </a:p>
          <a:p>
            <a:r>
              <a:rPr lang="sv-SE" sz="1400" b="1" dirty="0"/>
              <a:t>konferens</a:t>
            </a:r>
          </a:p>
        </p:txBody>
      </p:sp>
      <p:cxnSp>
        <p:nvCxnSpPr>
          <p:cNvPr id="54" name="Rak koppling 53"/>
          <p:cNvCxnSpPr>
            <a:cxnSpLocks/>
          </p:cNvCxnSpPr>
          <p:nvPr/>
        </p:nvCxnSpPr>
        <p:spPr>
          <a:xfrm>
            <a:off x="3507974" y="2494126"/>
            <a:ext cx="28359" cy="2137208"/>
          </a:xfrm>
          <a:prstGeom prst="line">
            <a:avLst/>
          </a:prstGeom>
          <a:ln w="28575">
            <a:solidFill>
              <a:srgbClr val="A0A5A9"/>
            </a:solidFill>
          </a:ln>
        </p:spPr>
        <p:style>
          <a:lnRef idx="1">
            <a:schemeClr val="accent1"/>
          </a:lnRef>
          <a:fillRef idx="0">
            <a:schemeClr val="accent1"/>
          </a:fillRef>
          <a:effectRef idx="0">
            <a:schemeClr val="accent1"/>
          </a:effectRef>
          <a:fontRef idx="minor">
            <a:schemeClr val="tx1"/>
          </a:fontRef>
        </p:style>
      </p:cxnSp>
      <p:sp>
        <p:nvSpPr>
          <p:cNvPr id="57" name="textruta 56"/>
          <p:cNvSpPr txBox="1"/>
          <p:nvPr/>
        </p:nvSpPr>
        <p:spPr>
          <a:xfrm>
            <a:off x="3132065" y="4712677"/>
            <a:ext cx="800100" cy="523220"/>
          </a:xfrm>
          <a:prstGeom prst="rect">
            <a:avLst/>
          </a:prstGeom>
          <a:noFill/>
        </p:spPr>
        <p:txBody>
          <a:bodyPr wrap="square" rtlCol="0">
            <a:spAutoFit/>
          </a:bodyPr>
          <a:lstStyle/>
          <a:p>
            <a:pPr algn="ctr"/>
            <a:r>
              <a:rPr lang="sv-SE" sz="1400" b="1" dirty="0"/>
              <a:t>hösten 2012</a:t>
            </a:r>
          </a:p>
        </p:txBody>
      </p:sp>
      <p:sp>
        <p:nvSpPr>
          <p:cNvPr id="58" name="textruta 57"/>
          <p:cNvSpPr txBox="1"/>
          <p:nvPr/>
        </p:nvSpPr>
        <p:spPr>
          <a:xfrm>
            <a:off x="3507973" y="2175345"/>
            <a:ext cx="5886874" cy="307777"/>
          </a:xfrm>
          <a:prstGeom prst="rect">
            <a:avLst/>
          </a:prstGeom>
          <a:noFill/>
          <a:ln w="28575">
            <a:solidFill>
              <a:srgbClr val="FFC000"/>
            </a:solidFill>
            <a:prstDash val="sysDash"/>
          </a:ln>
        </p:spPr>
        <p:txBody>
          <a:bodyPr wrap="square" rtlCol="0">
            <a:spAutoFit/>
          </a:bodyPr>
          <a:lstStyle/>
          <a:p>
            <a:r>
              <a:rPr lang="sv-SE" sz="1400" b="1" dirty="0"/>
              <a:t>Regionala utbildningar</a:t>
            </a:r>
          </a:p>
        </p:txBody>
      </p:sp>
      <p:cxnSp>
        <p:nvCxnSpPr>
          <p:cNvPr id="68" name="Rak koppling 67"/>
          <p:cNvCxnSpPr>
            <a:cxnSpLocks/>
          </p:cNvCxnSpPr>
          <p:nvPr/>
        </p:nvCxnSpPr>
        <p:spPr>
          <a:xfrm>
            <a:off x="4300538" y="3842239"/>
            <a:ext cx="0" cy="789095"/>
          </a:xfrm>
          <a:prstGeom prst="line">
            <a:avLst/>
          </a:prstGeom>
          <a:ln w="28575">
            <a:solidFill>
              <a:srgbClr val="A0A5A9"/>
            </a:solidFill>
          </a:ln>
        </p:spPr>
        <p:style>
          <a:lnRef idx="1">
            <a:schemeClr val="accent1"/>
          </a:lnRef>
          <a:fillRef idx="0">
            <a:schemeClr val="accent1"/>
          </a:fillRef>
          <a:effectRef idx="0">
            <a:schemeClr val="accent1"/>
          </a:effectRef>
          <a:fontRef idx="minor">
            <a:schemeClr val="tx1"/>
          </a:fontRef>
        </p:style>
      </p:cxnSp>
      <p:sp>
        <p:nvSpPr>
          <p:cNvPr id="70" name="textruta 69"/>
          <p:cNvSpPr txBox="1"/>
          <p:nvPr/>
        </p:nvSpPr>
        <p:spPr>
          <a:xfrm>
            <a:off x="3905434" y="4712677"/>
            <a:ext cx="790208" cy="523220"/>
          </a:xfrm>
          <a:prstGeom prst="rect">
            <a:avLst/>
          </a:prstGeom>
          <a:noFill/>
        </p:spPr>
        <p:txBody>
          <a:bodyPr wrap="square" rtlCol="0">
            <a:spAutoFit/>
          </a:bodyPr>
          <a:lstStyle/>
          <a:p>
            <a:pPr algn="ctr"/>
            <a:r>
              <a:rPr lang="sv-SE" sz="1400" b="1" dirty="0"/>
              <a:t>våren 2013</a:t>
            </a:r>
          </a:p>
        </p:txBody>
      </p:sp>
      <p:sp>
        <p:nvSpPr>
          <p:cNvPr id="72" name="textruta 71"/>
          <p:cNvSpPr txBox="1"/>
          <p:nvPr/>
        </p:nvSpPr>
        <p:spPr>
          <a:xfrm>
            <a:off x="3537287" y="3103575"/>
            <a:ext cx="1526502" cy="738664"/>
          </a:xfrm>
          <a:prstGeom prst="rect">
            <a:avLst/>
          </a:prstGeom>
          <a:noFill/>
        </p:spPr>
        <p:txBody>
          <a:bodyPr wrap="square" rtlCol="0">
            <a:spAutoFit/>
          </a:bodyPr>
          <a:lstStyle/>
          <a:p>
            <a:pPr algn="ctr"/>
            <a:r>
              <a:rPr lang="sv-SE" sz="1400" b="1" dirty="0"/>
              <a:t>Nätverk för barnrättsstrateger i Skåne</a:t>
            </a:r>
          </a:p>
        </p:txBody>
      </p:sp>
      <p:cxnSp>
        <p:nvCxnSpPr>
          <p:cNvPr id="75" name="Rak koppling 74"/>
          <p:cNvCxnSpPr>
            <a:cxnSpLocks/>
          </p:cNvCxnSpPr>
          <p:nvPr/>
        </p:nvCxnSpPr>
        <p:spPr>
          <a:xfrm>
            <a:off x="5153374" y="2501162"/>
            <a:ext cx="0" cy="2130172"/>
          </a:xfrm>
          <a:prstGeom prst="line">
            <a:avLst/>
          </a:prstGeom>
          <a:ln w="28575">
            <a:solidFill>
              <a:srgbClr val="A0A5A9"/>
            </a:solidFill>
          </a:ln>
        </p:spPr>
        <p:style>
          <a:lnRef idx="1">
            <a:schemeClr val="accent1"/>
          </a:lnRef>
          <a:fillRef idx="0">
            <a:schemeClr val="accent1"/>
          </a:fillRef>
          <a:effectRef idx="0">
            <a:schemeClr val="accent1"/>
          </a:effectRef>
          <a:fontRef idx="minor">
            <a:schemeClr val="tx1"/>
          </a:fontRef>
        </p:style>
      </p:cxnSp>
      <p:sp>
        <p:nvSpPr>
          <p:cNvPr id="76" name="textruta 75"/>
          <p:cNvSpPr txBox="1"/>
          <p:nvPr/>
        </p:nvSpPr>
        <p:spPr>
          <a:xfrm>
            <a:off x="4705534" y="4917596"/>
            <a:ext cx="862226" cy="307777"/>
          </a:xfrm>
          <a:prstGeom prst="rect">
            <a:avLst/>
          </a:prstGeom>
          <a:noFill/>
        </p:spPr>
        <p:txBody>
          <a:bodyPr wrap="square" rtlCol="0">
            <a:spAutoFit/>
          </a:bodyPr>
          <a:lstStyle/>
          <a:p>
            <a:pPr algn="ctr"/>
            <a:r>
              <a:rPr lang="sv-SE" sz="1400" b="1" dirty="0"/>
              <a:t>2013</a:t>
            </a:r>
          </a:p>
        </p:txBody>
      </p:sp>
      <p:cxnSp>
        <p:nvCxnSpPr>
          <p:cNvPr id="79" name="Rak koppling 78"/>
          <p:cNvCxnSpPr>
            <a:cxnSpLocks/>
          </p:cNvCxnSpPr>
          <p:nvPr/>
        </p:nvCxnSpPr>
        <p:spPr>
          <a:xfrm>
            <a:off x="8295430" y="2522612"/>
            <a:ext cx="0" cy="2120091"/>
          </a:xfrm>
          <a:prstGeom prst="line">
            <a:avLst/>
          </a:prstGeom>
          <a:ln w="28575">
            <a:solidFill>
              <a:srgbClr val="A0A5A9"/>
            </a:solidFill>
          </a:ln>
        </p:spPr>
        <p:style>
          <a:lnRef idx="1">
            <a:schemeClr val="accent1"/>
          </a:lnRef>
          <a:fillRef idx="0">
            <a:schemeClr val="accent1"/>
          </a:fillRef>
          <a:effectRef idx="0">
            <a:schemeClr val="accent1"/>
          </a:effectRef>
          <a:fontRef idx="minor">
            <a:schemeClr val="tx1"/>
          </a:fontRef>
        </p:style>
      </p:cxnSp>
      <p:sp>
        <p:nvSpPr>
          <p:cNvPr id="80" name="textruta 79"/>
          <p:cNvSpPr txBox="1"/>
          <p:nvPr/>
        </p:nvSpPr>
        <p:spPr>
          <a:xfrm>
            <a:off x="8059473" y="4873257"/>
            <a:ext cx="1782973" cy="307777"/>
          </a:xfrm>
          <a:prstGeom prst="rect">
            <a:avLst/>
          </a:prstGeom>
          <a:noFill/>
        </p:spPr>
        <p:txBody>
          <a:bodyPr wrap="square" rtlCol="0">
            <a:spAutoFit/>
          </a:bodyPr>
          <a:lstStyle/>
          <a:p>
            <a:r>
              <a:rPr lang="sv-SE" sz="1400" b="1" dirty="0"/>
              <a:t>2017    2018     2019</a:t>
            </a:r>
          </a:p>
        </p:txBody>
      </p:sp>
      <p:cxnSp>
        <p:nvCxnSpPr>
          <p:cNvPr id="82" name="Rak koppling 81"/>
          <p:cNvCxnSpPr>
            <a:cxnSpLocks/>
          </p:cNvCxnSpPr>
          <p:nvPr/>
        </p:nvCxnSpPr>
        <p:spPr>
          <a:xfrm>
            <a:off x="5765712" y="3610359"/>
            <a:ext cx="0" cy="1010672"/>
          </a:xfrm>
          <a:prstGeom prst="line">
            <a:avLst/>
          </a:prstGeom>
          <a:ln w="28575">
            <a:solidFill>
              <a:srgbClr val="A0A5A9"/>
            </a:solidFill>
          </a:ln>
        </p:spPr>
        <p:style>
          <a:lnRef idx="1">
            <a:schemeClr val="accent1"/>
          </a:lnRef>
          <a:fillRef idx="0">
            <a:schemeClr val="accent1"/>
          </a:fillRef>
          <a:effectRef idx="0">
            <a:schemeClr val="accent1"/>
          </a:effectRef>
          <a:fontRef idx="minor">
            <a:schemeClr val="tx1"/>
          </a:fontRef>
        </p:style>
      </p:cxnSp>
      <p:sp>
        <p:nvSpPr>
          <p:cNvPr id="83" name="textruta 82"/>
          <p:cNvSpPr txBox="1"/>
          <p:nvPr/>
        </p:nvSpPr>
        <p:spPr>
          <a:xfrm>
            <a:off x="5416860" y="4712677"/>
            <a:ext cx="773433" cy="523220"/>
          </a:xfrm>
          <a:prstGeom prst="rect">
            <a:avLst/>
          </a:prstGeom>
          <a:noFill/>
        </p:spPr>
        <p:txBody>
          <a:bodyPr wrap="square" rtlCol="0">
            <a:spAutoFit/>
          </a:bodyPr>
          <a:lstStyle/>
          <a:p>
            <a:pPr algn="ctr"/>
            <a:r>
              <a:rPr lang="sv-SE" sz="1400" b="1" dirty="0"/>
              <a:t>hösten 2014</a:t>
            </a:r>
          </a:p>
        </p:txBody>
      </p:sp>
      <p:sp>
        <p:nvSpPr>
          <p:cNvPr id="88" name="textruta 87"/>
          <p:cNvSpPr txBox="1"/>
          <p:nvPr/>
        </p:nvSpPr>
        <p:spPr>
          <a:xfrm>
            <a:off x="5331429" y="3110359"/>
            <a:ext cx="916520" cy="523220"/>
          </a:xfrm>
          <a:prstGeom prst="rect">
            <a:avLst/>
          </a:prstGeom>
          <a:noFill/>
        </p:spPr>
        <p:txBody>
          <a:bodyPr wrap="square" rtlCol="0">
            <a:spAutoFit/>
          </a:bodyPr>
          <a:lstStyle/>
          <a:p>
            <a:pPr algn="ctr"/>
            <a:r>
              <a:rPr lang="sv-SE" sz="1400" b="1" dirty="0"/>
              <a:t>Regional konferens</a:t>
            </a:r>
          </a:p>
        </p:txBody>
      </p:sp>
      <p:cxnSp>
        <p:nvCxnSpPr>
          <p:cNvPr id="90" name="Rak koppling 89"/>
          <p:cNvCxnSpPr>
            <a:cxnSpLocks/>
          </p:cNvCxnSpPr>
          <p:nvPr/>
        </p:nvCxnSpPr>
        <p:spPr>
          <a:xfrm>
            <a:off x="7104714" y="2522434"/>
            <a:ext cx="0" cy="2120448"/>
          </a:xfrm>
          <a:prstGeom prst="line">
            <a:avLst/>
          </a:prstGeom>
          <a:ln w="28575">
            <a:solidFill>
              <a:srgbClr val="A0A5A9"/>
            </a:solidFill>
          </a:ln>
        </p:spPr>
        <p:style>
          <a:lnRef idx="1">
            <a:schemeClr val="accent1"/>
          </a:lnRef>
          <a:fillRef idx="0">
            <a:schemeClr val="accent1"/>
          </a:fillRef>
          <a:effectRef idx="0">
            <a:schemeClr val="accent1"/>
          </a:effectRef>
          <a:fontRef idx="minor">
            <a:schemeClr val="tx1"/>
          </a:fontRef>
        </p:style>
      </p:cxnSp>
      <p:sp>
        <p:nvSpPr>
          <p:cNvPr id="91" name="textruta 90"/>
          <p:cNvSpPr txBox="1"/>
          <p:nvPr/>
        </p:nvSpPr>
        <p:spPr>
          <a:xfrm>
            <a:off x="6772382" y="4881278"/>
            <a:ext cx="682579" cy="307777"/>
          </a:xfrm>
          <a:prstGeom prst="rect">
            <a:avLst/>
          </a:prstGeom>
          <a:noFill/>
        </p:spPr>
        <p:txBody>
          <a:bodyPr wrap="square" rtlCol="0">
            <a:spAutoFit/>
          </a:bodyPr>
          <a:lstStyle/>
          <a:p>
            <a:pPr algn="ctr"/>
            <a:r>
              <a:rPr lang="sv-SE" sz="1400" b="1" dirty="0"/>
              <a:t>2015</a:t>
            </a:r>
          </a:p>
        </p:txBody>
      </p:sp>
      <p:cxnSp>
        <p:nvCxnSpPr>
          <p:cNvPr id="93" name="Rak koppling 92"/>
          <p:cNvCxnSpPr>
            <a:cxnSpLocks/>
          </p:cNvCxnSpPr>
          <p:nvPr/>
        </p:nvCxnSpPr>
        <p:spPr>
          <a:xfrm>
            <a:off x="7690223" y="2522434"/>
            <a:ext cx="0" cy="2120448"/>
          </a:xfrm>
          <a:prstGeom prst="line">
            <a:avLst/>
          </a:prstGeom>
          <a:ln w="28575">
            <a:solidFill>
              <a:srgbClr val="A0A5A9"/>
            </a:solidFill>
          </a:ln>
        </p:spPr>
        <p:style>
          <a:lnRef idx="1">
            <a:schemeClr val="accent1"/>
          </a:lnRef>
          <a:fillRef idx="0">
            <a:schemeClr val="accent1"/>
          </a:fillRef>
          <a:effectRef idx="0">
            <a:schemeClr val="accent1"/>
          </a:effectRef>
          <a:fontRef idx="minor">
            <a:schemeClr val="tx1"/>
          </a:fontRef>
        </p:style>
      </p:cxnSp>
      <p:sp>
        <p:nvSpPr>
          <p:cNvPr id="94" name="textruta 93"/>
          <p:cNvSpPr txBox="1"/>
          <p:nvPr/>
        </p:nvSpPr>
        <p:spPr>
          <a:xfrm>
            <a:off x="7237419" y="4873258"/>
            <a:ext cx="905608" cy="307777"/>
          </a:xfrm>
          <a:prstGeom prst="rect">
            <a:avLst/>
          </a:prstGeom>
          <a:noFill/>
        </p:spPr>
        <p:txBody>
          <a:bodyPr wrap="square" rtlCol="0">
            <a:spAutoFit/>
          </a:bodyPr>
          <a:lstStyle/>
          <a:p>
            <a:pPr algn="ctr"/>
            <a:r>
              <a:rPr lang="sv-SE" sz="1400" b="1" dirty="0"/>
              <a:t>2016</a:t>
            </a:r>
          </a:p>
        </p:txBody>
      </p:sp>
      <p:cxnSp>
        <p:nvCxnSpPr>
          <p:cNvPr id="102" name="Rak koppling 101"/>
          <p:cNvCxnSpPr>
            <a:cxnSpLocks/>
          </p:cNvCxnSpPr>
          <p:nvPr/>
        </p:nvCxnSpPr>
        <p:spPr>
          <a:xfrm>
            <a:off x="6485984" y="2501162"/>
            <a:ext cx="0" cy="2138734"/>
          </a:xfrm>
          <a:prstGeom prst="line">
            <a:avLst/>
          </a:prstGeom>
          <a:ln w="28575">
            <a:solidFill>
              <a:srgbClr val="A0A5A9"/>
            </a:solidFill>
          </a:ln>
        </p:spPr>
        <p:style>
          <a:lnRef idx="1">
            <a:schemeClr val="accent1"/>
          </a:lnRef>
          <a:fillRef idx="0">
            <a:schemeClr val="accent1"/>
          </a:fillRef>
          <a:effectRef idx="0">
            <a:schemeClr val="accent1"/>
          </a:effectRef>
          <a:fontRef idx="minor">
            <a:schemeClr val="tx1"/>
          </a:fontRef>
        </p:style>
      </p:cxnSp>
      <p:sp>
        <p:nvSpPr>
          <p:cNvPr id="105" name="textruta 104"/>
          <p:cNvSpPr txBox="1"/>
          <p:nvPr/>
        </p:nvSpPr>
        <p:spPr>
          <a:xfrm>
            <a:off x="6233272" y="4881278"/>
            <a:ext cx="556714" cy="307777"/>
          </a:xfrm>
          <a:prstGeom prst="rect">
            <a:avLst/>
          </a:prstGeom>
          <a:noFill/>
        </p:spPr>
        <p:txBody>
          <a:bodyPr wrap="square" rtlCol="0">
            <a:spAutoFit/>
          </a:bodyPr>
          <a:lstStyle/>
          <a:p>
            <a:r>
              <a:rPr lang="sv-SE" sz="1400" b="1" dirty="0"/>
              <a:t>2014</a:t>
            </a:r>
          </a:p>
        </p:txBody>
      </p:sp>
      <p:sp>
        <p:nvSpPr>
          <p:cNvPr id="3" name="Stjärna: 5 punkter 2"/>
          <p:cNvSpPr/>
          <p:nvPr/>
        </p:nvSpPr>
        <p:spPr>
          <a:xfrm>
            <a:off x="1666142" y="5499541"/>
            <a:ext cx="914400" cy="9144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Stjärna: 5 punkter 4"/>
          <p:cNvSpPr/>
          <p:nvPr/>
        </p:nvSpPr>
        <p:spPr>
          <a:xfrm>
            <a:off x="4238442" y="5497331"/>
            <a:ext cx="914400" cy="914400"/>
          </a:xfrm>
          <a:prstGeom prst="star5">
            <a:avLst/>
          </a:prstGeom>
          <a:solidFill>
            <a:srgbClr val="FAB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Stjärna: 5 punkter 5"/>
          <p:cNvSpPr/>
          <p:nvPr/>
        </p:nvSpPr>
        <p:spPr>
          <a:xfrm>
            <a:off x="6840415" y="5460111"/>
            <a:ext cx="914400" cy="951620"/>
          </a:xfrm>
          <a:prstGeom prst="star5">
            <a:avLst/>
          </a:prstGeom>
          <a:solidFill>
            <a:srgbClr val="FAB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0" name="Rak koppling 9">
            <a:extLst>
              <a:ext uri="{FF2B5EF4-FFF2-40B4-BE49-F238E27FC236}">
                <a16:creationId xmlns:a16="http://schemas.microsoft.com/office/drawing/2014/main" id="{7242F5C1-49C3-41F8-B77A-D249B7351084}"/>
              </a:ext>
            </a:extLst>
          </p:cNvPr>
          <p:cNvCxnSpPr>
            <a:cxnSpLocks/>
          </p:cNvCxnSpPr>
          <p:nvPr/>
        </p:nvCxnSpPr>
        <p:spPr>
          <a:xfrm>
            <a:off x="2273911" y="2195135"/>
            <a:ext cx="0" cy="2447203"/>
          </a:xfrm>
          <a:prstGeom prst="line">
            <a:avLst/>
          </a:prstGeom>
          <a:ln w="28575">
            <a:solidFill>
              <a:srgbClr val="A0A5A9"/>
            </a:solidFill>
          </a:ln>
        </p:spPr>
        <p:style>
          <a:lnRef idx="1">
            <a:schemeClr val="accent1"/>
          </a:lnRef>
          <a:fillRef idx="0">
            <a:schemeClr val="accent1"/>
          </a:fillRef>
          <a:effectRef idx="0">
            <a:schemeClr val="accent1"/>
          </a:effectRef>
          <a:fontRef idx="minor">
            <a:schemeClr val="tx1"/>
          </a:fontRef>
        </p:style>
      </p:cxnSp>
      <p:sp>
        <p:nvSpPr>
          <p:cNvPr id="15" name="textruta 14">
            <a:extLst>
              <a:ext uri="{FF2B5EF4-FFF2-40B4-BE49-F238E27FC236}">
                <a16:creationId xmlns:a16="http://schemas.microsoft.com/office/drawing/2014/main" id="{7F7ACB4D-C63E-46C3-B205-B354B22F3F04}"/>
              </a:ext>
            </a:extLst>
          </p:cNvPr>
          <p:cNvSpPr txBox="1"/>
          <p:nvPr/>
        </p:nvSpPr>
        <p:spPr>
          <a:xfrm>
            <a:off x="2123342" y="1707262"/>
            <a:ext cx="1412991" cy="523220"/>
          </a:xfrm>
          <a:prstGeom prst="rect">
            <a:avLst/>
          </a:prstGeom>
          <a:noFill/>
        </p:spPr>
        <p:txBody>
          <a:bodyPr wrap="square" rtlCol="0">
            <a:spAutoFit/>
          </a:bodyPr>
          <a:lstStyle/>
          <a:p>
            <a:r>
              <a:rPr lang="sv-SE" sz="1400" b="1" dirty="0"/>
              <a:t>Samverkan med SKL inleds</a:t>
            </a:r>
          </a:p>
        </p:txBody>
      </p:sp>
      <p:cxnSp>
        <p:nvCxnSpPr>
          <p:cNvPr id="45" name="Rak koppling 44">
            <a:extLst>
              <a:ext uri="{FF2B5EF4-FFF2-40B4-BE49-F238E27FC236}">
                <a16:creationId xmlns:a16="http://schemas.microsoft.com/office/drawing/2014/main" id="{0370BA23-15C7-433F-AA75-90CE3EB80B1D}"/>
              </a:ext>
            </a:extLst>
          </p:cNvPr>
          <p:cNvCxnSpPr>
            <a:cxnSpLocks/>
          </p:cNvCxnSpPr>
          <p:nvPr/>
        </p:nvCxnSpPr>
        <p:spPr>
          <a:xfrm>
            <a:off x="8869593" y="2519080"/>
            <a:ext cx="0" cy="2101951"/>
          </a:xfrm>
          <a:prstGeom prst="line">
            <a:avLst/>
          </a:prstGeom>
          <a:ln w="28575">
            <a:solidFill>
              <a:srgbClr val="A0A5A9"/>
            </a:solidFill>
          </a:ln>
        </p:spPr>
        <p:style>
          <a:lnRef idx="1">
            <a:schemeClr val="accent1"/>
          </a:lnRef>
          <a:fillRef idx="0">
            <a:schemeClr val="accent1"/>
          </a:fillRef>
          <a:effectRef idx="0">
            <a:schemeClr val="accent1"/>
          </a:effectRef>
          <a:fontRef idx="minor">
            <a:schemeClr val="tx1"/>
          </a:fontRef>
        </p:style>
      </p:cxnSp>
      <p:cxnSp>
        <p:nvCxnSpPr>
          <p:cNvPr id="9" name="Rak koppling 8">
            <a:extLst>
              <a:ext uri="{FF2B5EF4-FFF2-40B4-BE49-F238E27FC236}">
                <a16:creationId xmlns:a16="http://schemas.microsoft.com/office/drawing/2014/main" id="{45C5414D-A902-43E6-9B36-4CCE5D79F538}"/>
              </a:ext>
            </a:extLst>
          </p:cNvPr>
          <p:cNvCxnSpPr>
            <a:cxnSpLocks/>
          </p:cNvCxnSpPr>
          <p:nvPr/>
        </p:nvCxnSpPr>
        <p:spPr>
          <a:xfrm>
            <a:off x="9394847" y="2495480"/>
            <a:ext cx="0" cy="2125551"/>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281617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31E42B64-8E3A-4470-BA76-9564921027D4}"/>
              </a:ext>
            </a:extLst>
          </p:cNvPr>
          <p:cNvSpPr/>
          <p:nvPr/>
        </p:nvSpPr>
        <p:spPr>
          <a:xfrm>
            <a:off x="532660" y="1089898"/>
            <a:ext cx="8682361" cy="5262979"/>
          </a:xfrm>
          <a:prstGeom prst="rect">
            <a:avLst/>
          </a:prstGeom>
        </p:spPr>
        <p:txBody>
          <a:bodyPr wrap="square">
            <a:spAutoFit/>
          </a:bodyPr>
          <a:lstStyle/>
          <a:p>
            <a:pPr marL="1082040" indent="-1082040">
              <a:spcAft>
                <a:spcPts val="0"/>
              </a:spcAft>
            </a:pPr>
            <a:r>
              <a:rPr lang="sv-SE" sz="1600" b="1" dirty="0">
                <a:ea typeface="Times New Roman" panose="02020603050405020304" pitchFamily="18" charset="0"/>
                <a:cs typeface="Calibri" panose="020F0502020204030204" pitchFamily="34" charset="0"/>
              </a:rPr>
              <a:t>13:00	Barnrättsforum Skåne och barnrättsstrategerna har ordet</a:t>
            </a:r>
            <a:endParaRPr lang="sv-SE" sz="1600" dirty="0">
              <a:ea typeface="Times New Roman" panose="02020603050405020304" pitchFamily="18" charset="0"/>
              <a:cs typeface="Calibri" panose="020F0502020204030204" pitchFamily="34" charset="0"/>
            </a:endParaRPr>
          </a:p>
          <a:p>
            <a:pPr marL="1082040" indent="-1082040">
              <a:spcAft>
                <a:spcPts val="0"/>
              </a:spcAft>
            </a:pPr>
            <a:r>
              <a:rPr lang="sv-SE" sz="1600" b="1" dirty="0">
                <a:ea typeface="Times New Roman" panose="02020603050405020304" pitchFamily="18" charset="0"/>
                <a:cs typeface="Calibri" panose="020F0502020204030204" pitchFamily="34" charset="0"/>
              </a:rPr>
              <a:t>	</a:t>
            </a:r>
            <a:r>
              <a:rPr lang="sv-SE" sz="1600" dirty="0">
                <a:ea typeface="Times New Roman" panose="02020603050405020304" pitchFamily="18" charset="0"/>
                <a:cs typeface="Calibri" panose="020F0502020204030204" pitchFamily="34" charset="0"/>
              </a:rPr>
              <a:t>Senaste nytt från nationell, regional och lokal nivå</a:t>
            </a:r>
          </a:p>
          <a:p>
            <a:pPr marL="1082040" indent="-1082040">
              <a:spcAft>
                <a:spcPts val="0"/>
              </a:spcAft>
            </a:pPr>
            <a:r>
              <a:rPr lang="sv-SE" sz="1600" dirty="0">
                <a:ea typeface="Times New Roman" panose="02020603050405020304" pitchFamily="18" charset="0"/>
                <a:cs typeface="Calibri" panose="020F0502020204030204" pitchFamily="34" charset="0"/>
              </a:rPr>
              <a:t>	Vad händer hösten 2019 och vad planeras inför 2020?</a:t>
            </a:r>
          </a:p>
          <a:p>
            <a:pPr marL="1082040" indent="-1082040">
              <a:spcAft>
                <a:spcPts val="0"/>
              </a:spcAft>
            </a:pPr>
            <a:r>
              <a:rPr lang="sv-SE" sz="1600" dirty="0">
                <a:ea typeface="Times New Roman" panose="02020603050405020304" pitchFamily="18" charset="0"/>
                <a:cs typeface="Calibri" panose="020F0502020204030204" pitchFamily="34" charset="0"/>
              </a:rPr>
              <a:t> </a:t>
            </a:r>
          </a:p>
          <a:p>
            <a:pPr marL="1082040" indent="-1082040">
              <a:spcAft>
                <a:spcPts val="0"/>
              </a:spcAft>
            </a:pPr>
            <a:r>
              <a:rPr lang="sv-SE" sz="1600" dirty="0">
                <a:ea typeface="Times New Roman" panose="02020603050405020304" pitchFamily="18" charset="0"/>
                <a:cs typeface="Calibri" panose="020F0502020204030204" pitchFamily="34" charset="0"/>
              </a:rPr>
              <a:t>	</a:t>
            </a:r>
            <a:r>
              <a:rPr lang="sv-SE" sz="1600" b="1" dirty="0">
                <a:ea typeface="Times New Roman" panose="02020603050405020304" pitchFamily="18" charset="0"/>
                <a:cs typeface="Calibri" panose="020F0502020204030204" pitchFamily="34" charset="0"/>
              </a:rPr>
              <a:t>Erfarenhetsutbyte kring ”min roll som barnrättsstrateg”</a:t>
            </a:r>
            <a:endParaRPr lang="sv-SE" sz="1600" dirty="0">
              <a:ea typeface="Times New Roman" panose="02020603050405020304" pitchFamily="18" charset="0"/>
              <a:cs typeface="Calibri" panose="020F0502020204030204" pitchFamily="34" charset="0"/>
            </a:endParaRPr>
          </a:p>
          <a:p>
            <a:pPr marL="1082040" indent="-1082040">
              <a:spcAft>
                <a:spcPts val="0"/>
              </a:spcAft>
            </a:pPr>
            <a:r>
              <a:rPr lang="sv-SE" sz="1600" b="1" dirty="0">
                <a:ea typeface="Times New Roman" panose="02020603050405020304" pitchFamily="18" charset="0"/>
                <a:cs typeface="Calibri" panose="020F0502020204030204" pitchFamily="34" charset="0"/>
              </a:rPr>
              <a:t>	</a:t>
            </a:r>
            <a:r>
              <a:rPr lang="sv-SE" sz="1600" dirty="0">
                <a:ea typeface="Times New Roman" panose="02020603050405020304" pitchFamily="18" charset="0"/>
                <a:cs typeface="Calibri" panose="020F0502020204030204" pitchFamily="34" charset="0"/>
              </a:rPr>
              <a:t>Hur ser det ut i din kommun/organisation med exempelvis uppdrag, samordning, mandat, resurser och tid för strategiskt barnrättsarbete?</a:t>
            </a:r>
            <a:br>
              <a:rPr lang="sv-SE" sz="1600" dirty="0">
                <a:ea typeface="Times New Roman" panose="02020603050405020304" pitchFamily="18" charset="0"/>
                <a:cs typeface="Calibri" panose="020F0502020204030204" pitchFamily="34" charset="0"/>
              </a:rPr>
            </a:br>
            <a:r>
              <a:rPr lang="sv-SE" sz="1600" dirty="0">
                <a:ea typeface="Times New Roman" panose="02020603050405020304" pitchFamily="18" charset="0"/>
                <a:cs typeface="Calibri" panose="020F0502020204030204" pitchFamily="34" charset="0"/>
              </a:rPr>
              <a:t>Dela med er av konkreta tips, argument och framgångsfaktorer för att stärka barnrättsstrategerna i sin roll på hemmaplan.</a:t>
            </a:r>
          </a:p>
          <a:p>
            <a:pPr marL="1082040" indent="-1082040">
              <a:spcAft>
                <a:spcPts val="0"/>
              </a:spcAft>
            </a:pPr>
            <a:r>
              <a:rPr lang="sv-SE" sz="1600" dirty="0">
                <a:ea typeface="Times New Roman" panose="02020603050405020304" pitchFamily="18" charset="0"/>
                <a:cs typeface="Calibri" panose="020F0502020204030204" pitchFamily="34" charset="0"/>
              </a:rPr>
              <a:t>	</a:t>
            </a:r>
          </a:p>
          <a:p>
            <a:pPr>
              <a:spcAft>
                <a:spcPts val="0"/>
              </a:spcAft>
            </a:pPr>
            <a:r>
              <a:rPr lang="sv-SE" sz="1600" b="1" dirty="0">
                <a:ea typeface="Times New Roman" panose="02020603050405020304" pitchFamily="18" charset="0"/>
                <a:cs typeface="Calibri" panose="020F0502020204030204" pitchFamily="34" charset="0"/>
              </a:rPr>
              <a:t>14.30	    Fika</a:t>
            </a:r>
            <a:endParaRPr lang="sv-SE" sz="1600" dirty="0">
              <a:ea typeface="Times New Roman" panose="02020603050405020304" pitchFamily="18" charset="0"/>
              <a:cs typeface="Calibri" panose="020F0502020204030204" pitchFamily="34" charset="0"/>
            </a:endParaRPr>
          </a:p>
          <a:p>
            <a:pPr marL="1076325" indent="-1076325">
              <a:spcAft>
                <a:spcPts val="0"/>
              </a:spcAft>
            </a:pPr>
            <a:r>
              <a:rPr lang="sv-SE" sz="1600" b="1" dirty="0">
                <a:ea typeface="Times New Roman" panose="02020603050405020304" pitchFamily="18" charset="0"/>
                <a:cs typeface="Calibri" panose="020F0502020204030204" pitchFamily="34" charset="0"/>
              </a:rPr>
              <a:t> </a:t>
            </a:r>
            <a:endParaRPr lang="sv-SE" sz="1600" dirty="0">
              <a:ea typeface="Times New Roman" panose="02020603050405020304" pitchFamily="18" charset="0"/>
              <a:cs typeface="Calibri" panose="020F0502020204030204" pitchFamily="34" charset="0"/>
            </a:endParaRPr>
          </a:p>
          <a:p>
            <a:pPr marL="1082040" indent="-1082040">
              <a:spcAft>
                <a:spcPts val="0"/>
              </a:spcAft>
            </a:pPr>
            <a:r>
              <a:rPr lang="sv-SE" sz="1600" b="1" dirty="0">
                <a:ea typeface="Times New Roman" panose="02020603050405020304" pitchFamily="18" charset="0"/>
                <a:cs typeface="Calibri" panose="020F0502020204030204" pitchFamily="34" charset="0"/>
              </a:rPr>
              <a:t>15:00	Den 20 nov firar vi att barnkonventionen fyller 30 år och att den snart blir svensk lag – </a:t>
            </a:r>
          </a:p>
          <a:p>
            <a:pPr marL="1082040" indent="-1082040">
              <a:spcAft>
                <a:spcPts val="0"/>
              </a:spcAft>
            </a:pPr>
            <a:r>
              <a:rPr lang="sv-SE" sz="1600" b="1" dirty="0">
                <a:ea typeface="Times New Roman" panose="02020603050405020304" pitchFamily="18" charset="0"/>
                <a:cs typeface="Calibri" panose="020F0502020204030204" pitchFamily="34" charset="0"/>
              </a:rPr>
              <a:t>	på Medborgarhuset i Eslöv</a:t>
            </a:r>
            <a:br>
              <a:rPr lang="sv-SE" sz="1600" b="1" dirty="0">
                <a:ea typeface="Times New Roman" panose="02020603050405020304" pitchFamily="18" charset="0"/>
                <a:cs typeface="Calibri" panose="020F0502020204030204" pitchFamily="34" charset="0"/>
              </a:rPr>
            </a:br>
            <a:r>
              <a:rPr lang="sv-SE" sz="1600" dirty="0">
                <a:ea typeface="Times New Roman" panose="02020603050405020304" pitchFamily="18" charset="0"/>
                <a:cs typeface="Calibri" panose="020F0502020204030204" pitchFamily="34" charset="0"/>
              </a:rPr>
              <a:t>Information och diskussion kring innehåll, upplägg, utställningar, roller etc.</a:t>
            </a:r>
          </a:p>
          <a:p>
            <a:pPr marL="1076325" indent="-1076325">
              <a:spcAft>
                <a:spcPts val="0"/>
              </a:spcAft>
            </a:pPr>
            <a:r>
              <a:rPr lang="sv-SE" sz="1600" b="1" dirty="0">
                <a:ea typeface="Times New Roman" panose="02020603050405020304" pitchFamily="18" charset="0"/>
                <a:cs typeface="Calibri" panose="020F0502020204030204" pitchFamily="34" charset="0"/>
              </a:rPr>
              <a:t> </a:t>
            </a:r>
            <a:endParaRPr lang="sv-SE" sz="1600" dirty="0">
              <a:ea typeface="Times New Roman" panose="02020603050405020304" pitchFamily="18" charset="0"/>
              <a:cs typeface="Calibri" panose="020F0502020204030204" pitchFamily="34" charset="0"/>
            </a:endParaRPr>
          </a:p>
          <a:p>
            <a:pPr marL="1076325" indent="-1076325">
              <a:spcAft>
                <a:spcPts val="0"/>
              </a:spcAft>
            </a:pPr>
            <a:r>
              <a:rPr lang="sv-SE" sz="1600" b="1" dirty="0">
                <a:ea typeface="Times New Roman" panose="02020603050405020304" pitchFamily="18" charset="0"/>
                <a:cs typeface="Calibri" panose="020F0502020204030204" pitchFamily="34" charset="0"/>
              </a:rPr>
              <a:t>	Övriga frågor</a:t>
            </a:r>
            <a:endParaRPr lang="sv-SE" sz="1600" dirty="0">
              <a:ea typeface="Times New Roman" panose="02020603050405020304" pitchFamily="18" charset="0"/>
              <a:cs typeface="Calibri" panose="020F0502020204030204" pitchFamily="34" charset="0"/>
            </a:endParaRPr>
          </a:p>
          <a:p>
            <a:pPr marL="1076325" indent="-1076325">
              <a:spcAft>
                <a:spcPts val="0"/>
              </a:spcAft>
            </a:pPr>
            <a:r>
              <a:rPr lang="sv-SE" sz="1600" b="1" dirty="0">
                <a:ea typeface="Times New Roman" panose="02020603050405020304" pitchFamily="18" charset="0"/>
                <a:cs typeface="Calibri" panose="020F0502020204030204" pitchFamily="34" charset="0"/>
              </a:rPr>
              <a:t> </a:t>
            </a:r>
            <a:endParaRPr lang="sv-SE" sz="1600" dirty="0">
              <a:ea typeface="Times New Roman" panose="02020603050405020304" pitchFamily="18" charset="0"/>
              <a:cs typeface="Calibri" panose="020F0502020204030204" pitchFamily="34" charset="0"/>
            </a:endParaRPr>
          </a:p>
          <a:p>
            <a:pPr>
              <a:spcAft>
                <a:spcPts val="0"/>
              </a:spcAft>
            </a:pPr>
            <a:r>
              <a:rPr lang="sv-SE" sz="1600" dirty="0">
                <a:ea typeface="Times New Roman" panose="02020603050405020304" pitchFamily="18" charset="0"/>
                <a:cs typeface="Calibri" panose="020F0502020204030204" pitchFamily="34" charset="0"/>
              </a:rPr>
              <a:t> </a:t>
            </a:r>
          </a:p>
          <a:p>
            <a:pPr>
              <a:spcAft>
                <a:spcPts val="0"/>
              </a:spcAft>
            </a:pPr>
            <a:r>
              <a:rPr lang="sv-SE" sz="1600" b="1" dirty="0">
                <a:ea typeface="Times New Roman" panose="02020603050405020304" pitchFamily="18" charset="0"/>
                <a:cs typeface="Calibri" panose="020F0502020204030204" pitchFamily="34" charset="0"/>
              </a:rPr>
              <a:t>16:00             Avslutning av dagen</a:t>
            </a:r>
            <a:endParaRPr lang="sv-SE" sz="1600" dirty="0">
              <a:ea typeface="Times New Roman" panose="02020603050405020304" pitchFamily="18" charset="0"/>
              <a:cs typeface="Calibri" panose="020F0502020204030204" pitchFamily="34" charset="0"/>
            </a:endParaRPr>
          </a:p>
          <a:p>
            <a:pPr>
              <a:spcAft>
                <a:spcPts val="0"/>
              </a:spcAft>
            </a:pPr>
            <a:r>
              <a:rPr lang="sv-SE" sz="1600" b="1" dirty="0">
                <a:latin typeface="Calibri" panose="020F0502020204030204" pitchFamily="34" charset="0"/>
                <a:ea typeface="Times New Roman" panose="02020603050405020304" pitchFamily="18" charset="0"/>
              </a:rPr>
              <a:t> </a:t>
            </a:r>
            <a:endParaRPr lang="sv-SE" sz="1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11079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a:extLst>
              <a:ext uri="{FF2B5EF4-FFF2-40B4-BE49-F238E27FC236}">
                <a16:creationId xmlns:a16="http://schemas.microsoft.com/office/drawing/2014/main" id="{052A631A-1876-4B80-8343-558F7C846DFB}"/>
              </a:ext>
            </a:extLst>
          </p:cNvPr>
          <p:cNvGraphicFramePr>
            <a:graphicFrameLocks noChangeAspect="1"/>
          </p:cNvGraphicFramePr>
          <p:nvPr>
            <p:extLst>
              <p:ext uri="{D42A27DB-BD31-4B8C-83A1-F6EECF244321}">
                <p14:modId xmlns:p14="http://schemas.microsoft.com/office/powerpoint/2010/main" val="2177791939"/>
              </p:ext>
            </p:extLst>
          </p:nvPr>
        </p:nvGraphicFramePr>
        <p:xfrm>
          <a:off x="92075" y="92075"/>
          <a:ext cx="9363075" cy="6616700"/>
        </p:xfrm>
        <a:graphic>
          <a:graphicData uri="http://schemas.openxmlformats.org/presentationml/2006/ole">
            <mc:AlternateContent xmlns:mc="http://schemas.openxmlformats.org/markup-compatibility/2006">
              <mc:Choice xmlns:v="urn:schemas-microsoft-com:vml" Requires="v">
                <p:oleObj spid="_x0000_s1072" name="Acrobat Document" r:id="rId3" imgW="8019553" imgH="5667082" progId="AcroExch.Document.DC">
                  <p:embed/>
                </p:oleObj>
              </mc:Choice>
              <mc:Fallback>
                <p:oleObj name="Acrobat Document" r:id="rId3" imgW="8019553" imgH="5667082" progId="AcroExch.Document.DC">
                  <p:embed/>
                  <p:pic>
                    <p:nvPicPr>
                      <p:cNvPr id="0" name=""/>
                      <p:cNvPicPr/>
                      <p:nvPr/>
                    </p:nvPicPr>
                    <p:blipFill>
                      <a:blip r:embed="rId4"/>
                      <a:stretch>
                        <a:fillRect/>
                      </a:stretch>
                    </p:blipFill>
                    <p:spPr>
                      <a:xfrm>
                        <a:off x="92075" y="92075"/>
                        <a:ext cx="9363075" cy="6616700"/>
                      </a:xfrm>
                      <a:prstGeom prst="rect">
                        <a:avLst/>
                      </a:prstGeom>
                    </p:spPr>
                  </p:pic>
                </p:oleObj>
              </mc:Fallback>
            </mc:AlternateContent>
          </a:graphicData>
        </a:graphic>
      </p:graphicFrame>
    </p:spTree>
    <p:extLst>
      <p:ext uri="{BB962C8B-B14F-4D97-AF65-F5344CB8AC3E}">
        <p14:creationId xmlns:p14="http://schemas.microsoft.com/office/powerpoint/2010/main" val="3472100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B3D9095A-1A75-467C-9E37-9696C157DE8E}"/>
              </a:ext>
            </a:extLst>
          </p:cNvPr>
          <p:cNvSpPr txBox="1"/>
          <p:nvPr/>
        </p:nvSpPr>
        <p:spPr>
          <a:xfrm>
            <a:off x="1802165" y="493220"/>
            <a:ext cx="6152225" cy="1754326"/>
          </a:xfrm>
          <a:prstGeom prst="rect">
            <a:avLst/>
          </a:prstGeom>
          <a:solidFill>
            <a:srgbClr val="FABA00"/>
          </a:solidFill>
        </p:spPr>
        <p:txBody>
          <a:bodyPr wrap="square" rtlCol="0">
            <a:spAutoFit/>
          </a:bodyPr>
          <a:lstStyle/>
          <a:p>
            <a:pPr algn="ctr"/>
            <a:r>
              <a:rPr lang="sv-SE" sz="3600" b="1" dirty="0"/>
              <a:t>BOKA DAGEN!</a:t>
            </a:r>
          </a:p>
          <a:p>
            <a:pPr algn="ctr"/>
            <a:r>
              <a:rPr lang="sv-SE" sz="3600" b="1" dirty="0"/>
              <a:t>20 november 2019</a:t>
            </a:r>
          </a:p>
          <a:p>
            <a:pPr algn="ctr"/>
            <a:r>
              <a:rPr lang="sv-SE" sz="3600" b="1" dirty="0"/>
              <a:t>Barnkonventionen fyller 30 år</a:t>
            </a:r>
          </a:p>
        </p:txBody>
      </p:sp>
      <p:sp>
        <p:nvSpPr>
          <p:cNvPr id="4" name="textruta 3">
            <a:extLst>
              <a:ext uri="{FF2B5EF4-FFF2-40B4-BE49-F238E27FC236}">
                <a16:creationId xmlns:a16="http://schemas.microsoft.com/office/drawing/2014/main" id="{2E05DD70-8E05-486F-82BA-1F12103BFE75}"/>
              </a:ext>
            </a:extLst>
          </p:cNvPr>
          <p:cNvSpPr txBox="1"/>
          <p:nvPr/>
        </p:nvSpPr>
        <p:spPr>
          <a:xfrm>
            <a:off x="1269506" y="2982723"/>
            <a:ext cx="7395099" cy="1200329"/>
          </a:xfrm>
          <a:prstGeom prst="rect">
            <a:avLst/>
          </a:prstGeom>
          <a:solidFill>
            <a:srgbClr val="DC001A"/>
          </a:solidFill>
        </p:spPr>
        <p:txBody>
          <a:bodyPr wrap="square" rtlCol="0">
            <a:spAutoFit/>
          </a:bodyPr>
          <a:lstStyle/>
          <a:p>
            <a:pPr algn="ctr"/>
            <a:r>
              <a:rPr lang="sv-SE" sz="3600" b="1" dirty="0"/>
              <a:t>Barnkonventionen blir svensk lag </a:t>
            </a:r>
          </a:p>
          <a:p>
            <a:pPr algn="ctr"/>
            <a:r>
              <a:rPr lang="sv-SE" sz="3600" b="1" dirty="0"/>
              <a:t> - Skåne implementerar</a:t>
            </a:r>
          </a:p>
        </p:txBody>
      </p:sp>
      <p:sp>
        <p:nvSpPr>
          <p:cNvPr id="5" name="textruta 4">
            <a:extLst>
              <a:ext uri="{FF2B5EF4-FFF2-40B4-BE49-F238E27FC236}">
                <a16:creationId xmlns:a16="http://schemas.microsoft.com/office/drawing/2014/main" id="{D0AD29FF-16F1-4E95-A7D7-6009FF21AC12}"/>
              </a:ext>
            </a:extLst>
          </p:cNvPr>
          <p:cNvSpPr txBox="1"/>
          <p:nvPr/>
        </p:nvSpPr>
        <p:spPr>
          <a:xfrm>
            <a:off x="1269506" y="4918230"/>
            <a:ext cx="7395099" cy="1200329"/>
          </a:xfrm>
          <a:prstGeom prst="rect">
            <a:avLst/>
          </a:prstGeom>
          <a:solidFill>
            <a:schemeClr val="bg2">
              <a:lumMod val="75000"/>
            </a:schemeClr>
          </a:solidFill>
        </p:spPr>
        <p:txBody>
          <a:bodyPr wrap="square" rtlCol="0">
            <a:spAutoFit/>
          </a:bodyPr>
          <a:lstStyle/>
          <a:p>
            <a:pPr algn="ctr"/>
            <a:r>
              <a:rPr lang="sv-SE" sz="3600" b="1" dirty="0"/>
              <a:t>Medborgarhuset i Eslöv</a:t>
            </a:r>
          </a:p>
          <a:p>
            <a:pPr algn="ctr"/>
            <a:r>
              <a:rPr lang="sv-SE" sz="3600" b="1" dirty="0"/>
              <a:t>Kl. 09:30 – 16:00</a:t>
            </a:r>
          </a:p>
        </p:txBody>
      </p:sp>
      <p:pic>
        <p:nvPicPr>
          <p:cNvPr id="6" name="Bild 5" descr="Tårta">
            <a:extLst>
              <a:ext uri="{FF2B5EF4-FFF2-40B4-BE49-F238E27FC236}">
                <a16:creationId xmlns:a16="http://schemas.microsoft.com/office/drawing/2014/main" id="{7E4800B2-71F4-43CD-9DBA-7DE73DC9BDA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8373" y="664751"/>
            <a:ext cx="1226598" cy="1226598"/>
          </a:xfrm>
          <a:prstGeom prst="rect">
            <a:avLst/>
          </a:prstGeom>
        </p:spPr>
      </p:pic>
      <p:pic>
        <p:nvPicPr>
          <p:cNvPr id="7" name="Bild 6" descr="Tårta">
            <a:extLst>
              <a:ext uri="{FF2B5EF4-FFF2-40B4-BE49-F238E27FC236}">
                <a16:creationId xmlns:a16="http://schemas.microsoft.com/office/drawing/2014/main" id="{5CE9A0AA-B60D-4CAC-89D3-D3C3A545CF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584" y="664751"/>
            <a:ext cx="1226598" cy="1226598"/>
          </a:xfrm>
          <a:prstGeom prst="rect">
            <a:avLst/>
          </a:prstGeom>
        </p:spPr>
      </p:pic>
    </p:spTree>
    <p:extLst>
      <p:ext uri="{BB962C8B-B14F-4D97-AF65-F5344CB8AC3E}">
        <p14:creationId xmlns:p14="http://schemas.microsoft.com/office/powerpoint/2010/main" val="3370126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1131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Objekt 1">
            <a:extLst>
              <a:ext uri="{FF2B5EF4-FFF2-40B4-BE49-F238E27FC236}">
                <a16:creationId xmlns:a16="http://schemas.microsoft.com/office/drawing/2014/main" id="{9D0993F7-330D-4A67-B363-0D2DEFDC6F39}"/>
              </a:ext>
            </a:extLst>
          </p:cNvPr>
          <p:cNvGraphicFramePr>
            <a:graphicFrameLocks noChangeAspect="1"/>
          </p:cNvGraphicFramePr>
          <p:nvPr>
            <p:extLst>
              <p:ext uri="{D42A27DB-BD31-4B8C-83A1-F6EECF244321}">
                <p14:modId xmlns:p14="http://schemas.microsoft.com/office/powerpoint/2010/main" val="2546315591"/>
              </p:ext>
            </p:extLst>
          </p:nvPr>
        </p:nvGraphicFramePr>
        <p:xfrm>
          <a:off x="3479882" y="166456"/>
          <a:ext cx="4612677" cy="6525087"/>
        </p:xfrm>
        <a:graphic>
          <a:graphicData uri="http://schemas.openxmlformats.org/presentationml/2006/ole">
            <mc:AlternateContent xmlns:mc="http://schemas.openxmlformats.org/markup-compatibility/2006">
              <mc:Choice xmlns:v="urn:schemas-microsoft-com:vml" Requires="v">
                <p:oleObj spid="_x0000_s3119" name="Acrobat Document" r:id="rId3" imgW="5321520" imgH="7549920" progId="AcroExch.Document.DC">
                  <p:embed/>
                </p:oleObj>
              </mc:Choice>
              <mc:Fallback>
                <p:oleObj name="Acrobat Document" r:id="rId3" imgW="5321520" imgH="7549920" progId="AcroExch.Document.DC">
                  <p:embed/>
                  <p:pic>
                    <p:nvPicPr>
                      <p:cNvPr id="44034" name="Objekt 1">
                        <a:extLst>
                          <a:ext uri="{FF2B5EF4-FFF2-40B4-BE49-F238E27FC236}">
                            <a16:creationId xmlns:a16="http://schemas.microsoft.com/office/drawing/2014/main" id="{9D0993F7-330D-4A67-B363-0D2DEFDC6F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9882" y="166456"/>
                        <a:ext cx="4612677" cy="6525087"/>
                      </a:xfrm>
                      <a:prstGeom prst="rect">
                        <a:avLst/>
                      </a:prstGeom>
                      <a:noFill/>
                      <a:ln>
                        <a:noFill/>
                      </a:ln>
                    </p:spPr>
                  </p:pic>
                </p:oleObj>
              </mc:Fallback>
            </mc:AlternateContent>
          </a:graphicData>
        </a:graphic>
      </p:graphicFrame>
      <p:sp>
        <p:nvSpPr>
          <p:cNvPr id="2" name="Explosion: 8 punkter 1">
            <a:extLst>
              <a:ext uri="{FF2B5EF4-FFF2-40B4-BE49-F238E27FC236}">
                <a16:creationId xmlns:a16="http://schemas.microsoft.com/office/drawing/2014/main" id="{5E13E84B-D695-47D5-B288-78DF3A0A1463}"/>
              </a:ext>
            </a:extLst>
          </p:cNvPr>
          <p:cNvSpPr/>
          <p:nvPr/>
        </p:nvSpPr>
        <p:spPr>
          <a:xfrm>
            <a:off x="430565" y="2370338"/>
            <a:ext cx="1438101" cy="1553592"/>
          </a:xfrm>
          <a:prstGeom prst="irregularSeal1">
            <a:avLst/>
          </a:prstGeom>
          <a:solidFill>
            <a:srgbClr val="FAB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Explosion: 8 punkter 2">
            <a:extLst>
              <a:ext uri="{FF2B5EF4-FFF2-40B4-BE49-F238E27FC236}">
                <a16:creationId xmlns:a16="http://schemas.microsoft.com/office/drawing/2014/main" id="{56C4F7CE-DF1C-4716-A712-BB84FC040A68}"/>
              </a:ext>
            </a:extLst>
          </p:cNvPr>
          <p:cNvSpPr/>
          <p:nvPr/>
        </p:nvSpPr>
        <p:spPr>
          <a:xfrm>
            <a:off x="887766" y="4456590"/>
            <a:ext cx="1606859" cy="1624614"/>
          </a:xfrm>
          <a:prstGeom prst="irregularSeal1">
            <a:avLst/>
          </a:prstGeom>
          <a:solidFill>
            <a:srgbClr val="FAB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Explosion: 8 punkter 3">
            <a:extLst>
              <a:ext uri="{FF2B5EF4-FFF2-40B4-BE49-F238E27FC236}">
                <a16:creationId xmlns:a16="http://schemas.microsoft.com/office/drawing/2014/main" id="{5733E12A-295D-4DD2-AEE0-33C282C42E83}"/>
              </a:ext>
            </a:extLst>
          </p:cNvPr>
          <p:cNvSpPr/>
          <p:nvPr/>
        </p:nvSpPr>
        <p:spPr>
          <a:xfrm>
            <a:off x="1344966" y="550416"/>
            <a:ext cx="1438101" cy="1438181"/>
          </a:xfrm>
          <a:prstGeom prst="irregularSeal1">
            <a:avLst/>
          </a:prstGeom>
          <a:solidFill>
            <a:srgbClr val="FAB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a:extLst>
              <a:ext uri="{FF2B5EF4-FFF2-40B4-BE49-F238E27FC236}">
                <a16:creationId xmlns:a16="http://schemas.microsoft.com/office/drawing/2014/main" id="{94F1CAF8-D70F-4752-8359-D619BAAAB9C3}"/>
              </a:ext>
            </a:extLst>
          </p:cNvPr>
          <p:cNvSpPr txBox="1"/>
          <p:nvPr/>
        </p:nvSpPr>
        <p:spPr>
          <a:xfrm>
            <a:off x="1731103" y="1074199"/>
            <a:ext cx="665826" cy="369332"/>
          </a:xfrm>
          <a:prstGeom prst="rect">
            <a:avLst/>
          </a:prstGeom>
          <a:noFill/>
        </p:spPr>
        <p:txBody>
          <a:bodyPr wrap="square" rtlCol="0">
            <a:spAutoFit/>
          </a:bodyPr>
          <a:lstStyle/>
          <a:p>
            <a:r>
              <a:rPr lang="sv-SE" b="1" dirty="0"/>
              <a:t>2015</a:t>
            </a:r>
          </a:p>
        </p:txBody>
      </p:sp>
      <p:sp>
        <p:nvSpPr>
          <p:cNvPr id="6" name="textruta 5">
            <a:extLst>
              <a:ext uri="{FF2B5EF4-FFF2-40B4-BE49-F238E27FC236}">
                <a16:creationId xmlns:a16="http://schemas.microsoft.com/office/drawing/2014/main" id="{1F39ABF2-0FA8-41CD-B5B5-EE2CC4D4AE10}"/>
              </a:ext>
            </a:extLst>
          </p:cNvPr>
          <p:cNvSpPr txBox="1"/>
          <p:nvPr/>
        </p:nvSpPr>
        <p:spPr>
          <a:xfrm>
            <a:off x="834457" y="2920754"/>
            <a:ext cx="630316" cy="369332"/>
          </a:xfrm>
          <a:prstGeom prst="rect">
            <a:avLst/>
          </a:prstGeom>
          <a:noFill/>
        </p:spPr>
        <p:txBody>
          <a:bodyPr wrap="square" rtlCol="0">
            <a:spAutoFit/>
          </a:bodyPr>
          <a:lstStyle/>
          <a:p>
            <a:r>
              <a:rPr lang="sv-SE" b="1" dirty="0"/>
              <a:t>2016</a:t>
            </a:r>
          </a:p>
        </p:txBody>
      </p:sp>
      <p:sp>
        <p:nvSpPr>
          <p:cNvPr id="7" name="textruta 6">
            <a:extLst>
              <a:ext uri="{FF2B5EF4-FFF2-40B4-BE49-F238E27FC236}">
                <a16:creationId xmlns:a16="http://schemas.microsoft.com/office/drawing/2014/main" id="{89D31220-8A94-43BA-9A7E-9C35049CA39A}"/>
              </a:ext>
            </a:extLst>
          </p:cNvPr>
          <p:cNvSpPr txBox="1"/>
          <p:nvPr/>
        </p:nvSpPr>
        <p:spPr>
          <a:xfrm>
            <a:off x="1344966" y="5069149"/>
            <a:ext cx="918840" cy="369332"/>
          </a:xfrm>
          <a:prstGeom prst="rect">
            <a:avLst/>
          </a:prstGeom>
          <a:noFill/>
        </p:spPr>
        <p:txBody>
          <a:bodyPr wrap="square" rtlCol="0">
            <a:spAutoFit/>
          </a:bodyPr>
          <a:lstStyle/>
          <a:p>
            <a:r>
              <a:rPr lang="sv-SE" b="1" dirty="0"/>
              <a:t>2019</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68BEE5A2-8EAC-46DA-BA39-6A187EE4A371}"/>
              </a:ext>
            </a:extLst>
          </p:cNvPr>
          <p:cNvSpPr txBox="1"/>
          <p:nvPr/>
        </p:nvSpPr>
        <p:spPr>
          <a:xfrm>
            <a:off x="268447" y="209725"/>
            <a:ext cx="9202724" cy="6740307"/>
          </a:xfrm>
          <a:prstGeom prst="rect">
            <a:avLst/>
          </a:prstGeom>
          <a:noFill/>
        </p:spPr>
        <p:txBody>
          <a:bodyPr wrap="square" rtlCol="0">
            <a:spAutoFit/>
          </a:bodyPr>
          <a:lstStyle/>
          <a:p>
            <a:r>
              <a:rPr lang="sv-SE" b="1" dirty="0"/>
              <a:t>Syftet med utbildningen: </a:t>
            </a:r>
            <a:r>
              <a:rPr lang="sv-SE" dirty="0"/>
              <a:t>att stärka arbetet med barnets rättigheter på familjecentralen</a:t>
            </a:r>
          </a:p>
          <a:p>
            <a:r>
              <a:rPr lang="sv-SE" b="1" dirty="0"/>
              <a:t> </a:t>
            </a:r>
            <a:endParaRPr lang="sv-SE" dirty="0"/>
          </a:p>
          <a:p>
            <a:r>
              <a:rPr lang="sv-SE" b="1" dirty="0"/>
              <a:t>Målgrupp:</a:t>
            </a:r>
            <a:r>
              <a:rPr lang="sv-SE" dirty="0"/>
              <a:t> medarbetare på FC eller FC liknande verksamheter som har ett intresse av att</a:t>
            </a:r>
          </a:p>
          <a:p>
            <a:r>
              <a:rPr lang="sv-SE" dirty="0"/>
              <a:t>utveckla sina kunskaper och verksamheten på sin FC kring arbetet med barnets rättigheter</a:t>
            </a:r>
            <a:br>
              <a:rPr lang="sv-SE" dirty="0"/>
            </a:br>
            <a:br>
              <a:rPr lang="sv-SE" dirty="0"/>
            </a:br>
            <a:r>
              <a:rPr lang="sv-SE" b="1" dirty="0"/>
              <a:t>Utgångspunkter för utbildningen är:</a:t>
            </a:r>
            <a:endParaRPr lang="sv-SE" dirty="0"/>
          </a:p>
          <a:p>
            <a:r>
              <a:rPr lang="sv-SE" dirty="0"/>
              <a:t>-  FN:s konvention om barnets rättigheter</a:t>
            </a:r>
          </a:p>
          <a:p>
            <a:r>
              <a:rPr lang="sv-SE" dirty="0"/>
              <a:t>-  Regeringens strategi för att stärka barnets rättigheter i Sverige</a:t>
            </a:r>
          </a:p>
          <a:p>
            <a:r>
              <a:rPr lang="sv-SE" dirty="0"/>
              <a:t>-  Konventionen blir svensk lag 1 januari 2020</a:t>
            </a:r>
          </a:p>
          <a:p>
            <a:r>
              <a:rPr lang="sv-SE" dirty="0"/>
              <a:t>-  Vägledning för familjecentraler och familjecentralsliknande verksamheter i Skåne</a:t>
            </a:r>
          </a:p>
          <a:p>
            <a:r>
              <a:rPr lang="sv-SE" dirty="0"/>
              <a:t> </a:t>
            </a:r>
          </a:p>
          <a:p>
            <a:r>
              <a:rPr lang="sv-SE" b="1" dirty="0"/>
              <a:t>Innehåll:</a:t>
            </a:r>
            <a:endParaRPr lang="sv-SE" dirty="0"/>
          </a:p>
          <a:p>
            <a:pPr marL="285750" indent="-285750">
              <a:buFont typeface="Wingdings" panose="05000000000000000000" pitchFamily="2" charset="2"/>
              <a:buChar char="ü"/>
            </a:pPr>
            <a:r>
              <a:rPr lang="sv-SE" dirty="0"/>
              <a:t>Bakgrund till arbetet med barnets rättigheter i världen och i Sverige</a:t>
            </a:r>
          </a:p>
          <a:p>
            <a:pPr marL="285750" indent="-285750">
              <a:buFont typeface="Wingdings" panose="05000000000000000000" pitchFamily="2" charset="2"/>
              <a:buChar char="ü"/>
            </a:pPr>
            <a:r>
              <a:rPr lang="sv-SE" dirty="0"/>
              <a:t>Barnkonventionens innehåll</a:t>
            </a:r>
          </a:p>
          <a:p>
            <a:pPr marL="285750" indent="-285750">
              <a:buFont typeface="Wingdings" panose="05000000000000000000" pitchFamily="2" charset="2"/>
              <a:buChar char="ü"/>
            </a:pPr>
            <a:r>
              <a:rPr lang="sv-SE" dirty="0"/>
              <a:t>En problematisering av begreppen barn, barnsyn, barnperspektiv, </a:t>
            </a:r>
          </a:p>
          <a:p>
            <a:r>
              <a:rPr lang="sv-SE" dirty="0"/>
              <a:t>     barnets perspektiv, barnrättsperspektiv och barnets bästa</a:t>
            </a:r>
          </a:p>
          <a:p>
            <a:pPr marL="285750" indent="-285750">
              <a:buFont typeface="Wingdings" panose="05000000000000000000" pitchFamily="2" charset="2"/>
              <a:buChar char="ü"/>
            </a:pPr>
            <a:r>
              <a:rPr lang="sv-SE" dirty="0"/>
              <a:t>Barnrättsarbetet på familjecentralen i praktiken</a:t>
            </a:r>
          </a:p>
          <a:p>
            <a:pPr marL="285750" indent="-285750">
              <a:buFont typeface="Wingdings" panose="05000000000000000000" pitchFamily="2" charset="2"/>
              <a:buChar char="ü"/>
            </a:pPr>
            <a:r>
              <a:rPr lang="sv-SE" dirty="0"/>
              <a:t>Genomlysning med barnrättsglasögon av den egna familjecentralen</a:t>
            </a:r>
          </a:p>
          <a:p>
            <a:pPr marL="285750" indent="-285750">
              <a:buFont typeface="Wingdings" panose="05000000000000000000" pitchFamily="2" charset="2"/>
              <a:buChar char="ü"/>
            </a:pPr>
            <a:r>
              <a:rPr lang="sv-SE" dirty="0"/>
              <a:t>Verktyg att använda sig av i den egna verksamheten</a:t>
            </a:r>
          </a:p>
          <a:p>
            <a:endParaRPr lang="sv-SE" dirty="0"/>
          </a:p>
          <a:p>
            <a:r>
              <a:rPr lang="sv-SE" b="1" dirty="0"/>
              <a:t>Omfattning: </a:t>
            </a:r>
            <a:br>
              <a:rPr lang="sv-SE" b="1" dirty="0"/>
            </a:br>
            <a:r>
              <a:rPr lang="sv-SE" dirty="0"/>
              <a:t>Två obligatoriska heldagar då deltagande båda dagarna förutsätts. </a:t>
            </a:r>
          </a:p>
          <a:p>
            <a:r>
              <a:rPr lang="sv-SE" dirty="0"/>
              <a:t>Dagarna utgör ett utbildningspaket och innehåller hemuppgifter att arbeta med inför dag 2.</a:t>
            </a:r>
          </a:p>
          <a:p>
            <a:endParaRPr lang="sv-SE" dirty="0"/>
          </a:p>
        </p:txBody>
      </p:sp>
    </p:spTree>
    <p:extLst>
      <p:ext uri="{BB962C8B-B14F-4D97-AF65-F5344CB8AC3E}">
        <p14:creationId xmlns:p14="http://schemas.microsoft.com/office/powerpoint/2010/main" val="4200392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5E69C493-53D1-42D5-9B53-5B2F2F0EB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930" y="303767"/>
            <a:ext cx="2095839" cy="3179603"/>
          </a:xfrm>
          <a:prstGeom prst="rect">
            <a:avLst/>
          </a:prstGeom>
        </p:spPr>
      </p:pic>
      <p:pic>
        <p:nvPicPr>
          <p:cNvPr id="6" name="Bildobjekt 5">
            <a:extLst>
              <a:ext uri="{FF2B5EF4-FFF2-40B4-BE49-F238E27FC236}">
                <a16:creationId xmlns:a16="http://schemas.microsoft.com/office/drawing/2014/main" id="{7536BC32-2A95-4A01-BE2C-002F85343BC9}"/>
              </a:ext>
            </a:extLst>
          </p:cNvPr>
          <p:cNvPicPr>
            <a:picLocks noChangeAspect="1"/>
          </p:cNvPicPr>
          <p:nvPr/>
        </p:nvPicPr>
        <p:blipFill>
          <a:blip r:embed="rId3"/>
          <a:stretch>
            <a:fillRect/>
          </a:stretch>
        </p:blipFill>
        <p:spPr>
          <a:xfrm>
            <a:off x="3446990" y="135092"/>
            <a:ext cx="4454136" cy="3356740"/>
          </a:xfrm>
          <a:prstGeom prst="rect">
            <a:avLst/>
          </a:prstGeom>
        </p:spPr>
      </p:pic>
      <p:pic>
        <p:nvPicPr>
          <p:cNvPr id="8" name="Bildobjekt 7" descr="En bild som visar text&#10;&#10;Automatiskt genererad beskrivning">
            <a:extLst>
              <a:ext uri="{FF2B5EF4-FFF2-40B4-BE49-F238E27FC236}">
                <a16:creationId xmlns:a16="http://schemas.microsoft.com/office/drawing/2014/main" id="{2C1F31B2-DC2A-4381-9347-76544AB2DA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849" y="3790072"/>
            <a:ext cx="2233666" cy="2764162"/>
          </a:xfrm>
          <a:prstGeom prst="rect">
            <a:avLst/>
          </a:prstGeom>
        </p:spPr>
      </p:pic>
      <p:pic>
        <p:nvPicPr>
          <p:cNvPr id="10" name="Bildobjekt 9" descr="En bild som visar person, inomhus, text, liten&#10;&#10;Automatiskt genererad beskrivning">
            <a:extLst>
              <a:ext uri="{FF2B5EF4-FFF2-40B4-BE49-F238E27FC236}">
                <a16:creationId xmlns:a16="http://schemas.microsoft.com/office/drawing/2014/main" id="{CB20DAEF-84F4-49D0-AF50-6BDAD963E1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46990" y="4241601"/>
            <a:ext cx="1204651" cy="2312633"/>
          </a:xfrm>
          <a:prstGeom prst="rect">
            <a:avLst/>
          </a:prstGeom>
        </p:spPr>
      </p:pic>
      <p:graphicFrame>
        <p:nvGraphicFramePr>
          <p:cNvPr id="11" name="Tabell 10">
            <a:extLst>
              <a:ext uri="{FF2B5EF4-FFF2-40B4-BE49-F238E27FC236}">
                <a16:creationId xmlns:a16="http://schemas.microsoft.com/office/drawing/2014/main" id="{63D4E031-CD32-4D37-9325-73512C49D9C4}"/>
              </a:ext>
            </a:extLst>
          </p:cNvPr>
          <p:cNvGraphicFramePr>
            <a:graphicFrameLocks noGrp="1"/>
          </p:cNvGraphicFramePr>
          <p:nvPr>
            <p:extLst>
              <p:ext uri="{D42A27DB-BD31-4B8C-83A1-F6EECF244321}">
                <p14:modId xmlns:p14="http://schemas.microsoft.com/office/powerpoint/2010/main" val="825196764"/>
              </p:ext>
            </p:extLst>
          </p:nvPr>
        </p:nvGraphicFramePr>
        <p:xfrm>
          <a:off x="5499116" y="3803076"/>
          <a:ext cx="3644885" cy="2751158"/>
        </p:xfrm>
        <a:graphic>
          <a:graphicData uri="http://schemas.openxmlformats.org/drawingml/2006/table">
            <a:tbl>
              <a:tblPr firstRow="1" firstCol="1" bandRow="1">
                <a:tableStyleId>{5C22544A-7EE6-4342-B048-85BDC9FD1C3A}</a:tableStyleId>
              </a:tblPr>
              <a:tblGrid>
                <a:gridCol w="503057">
                  <a:extLst>
                    <a:ext uri="{9D8B030D-6E8A-4147-A177-3AD203B41FA5}">
                      <a16:colId xmlns:a16="http://schemas.microsoft.com/office/drawing/2014/main" val="1497505782"/>
                    </a:ext>
                  </a:extLst>
                </a:gridCol>
                <a:gridCol w="505035">
                  <a:extLst>
                    <a:ext uri="{9D8B030D-6E8A-4147-A177-3AD203B41FA5}">
                      <a16:colId xmlns:a16="http://schemas.microsoft.com/office/drawing/2014/main" val="2100649533"/>
                    </a:ext>
                  </a:extLst>
                </a:gridCol>
                <a:gridCol w="617046">
                  <a:extLst>
                    <a:ext uri="{9D8B030D-6E8A-4147-A177-3AD203B41FA5}">
                      <a16:colId xmlns:a16="http://schemas.microsoft.com/office/drawing/2014/main" val="2284855895"/>
                    </a:ext>
                  </a:extLst>
                </a:gridCol>
                <a:gridCol w="561240">
                  <a:extLst>
                    <a:ext uri="{9D8B030D-6E8A-4147-A177-3AD203B41FA5}">
                      <a16:colId xmlns:a16="http://schemas.microsoft.com/office/drawing/2014/main" val="3591773689"/>
                    </a:ext>
                  </a:extLst>
                </a:gridCol>
                <a:gridCol w="504639">
                  <a:extLst>
                    <a:ext uri="{9D8B030D-6E8A-4147-A177-3AD203B41FA5}">
                      <a16:colId xmlns:a16="http://schemas.microsoft.com/office/drawing/2014/main" val="1919818417"/>
                    </a:ext>
                  </a:extLst>
                </a:gridCol>
                <a:gridCol w="953868">
                  <a:extLst>
                    <a:ext uri="{9D8B030D-6E8A-4147-A177-3AD203B41FA5}">
                      <a16:colId xmlns:a16="http://schemas.microsoft.com/office/drawing/2014/main" val="2783560356"/>
                    </a:ext>
                  </a:extLst>
                </a:gridCol>
              </a:tblGrid>
              <a:tr h="139894">
                <a:tc gridSpan="5">
                  <a:txBody>
                    <a:bodyPr/>
                    <a:lstStyle/>
                    <a:p>
                      <a:pPr algn="ctr">
                        <a:spcAft>
                          <a:spcPts val="0"/>
                        </a:spcAft>
                      </a:pPr>
                      <a:r>
                        <a:rPr lang="sv-SE" sz="900">
                          <a:effectLst/>
                        </a:rPr>
                        <a:t>Styrning</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nchor="ct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a:txBody>
                    <a:bodyPr/>
                    <a:lstStyle/>
                    <a:p>
                      <a:pPr algn="ctr">
                        <a:spcAft>
                          <a:spcPts val="0"/>
                        </a:spcAft>
                      </a:pPr>
                      <a:r>
                        <a:rPr lang="sv-SE" sz="900">
                          <a:effectLst/>
                        </a:rPr>
                        <a:t> </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tc>
                <a:extLst>
                  <a:ext uri="{0D108BD9-81ED-4DB2-BD59-A6C34878D82A}">
                    <a16:rowId xmlns:a16="http://schemas.microsoft.com/office/drawing/2014/main" val="1663977757"/>
                  </a:ext>
                </a:extLst>
              </a:tr>
              <a:tr h="237845">
                <a:tc gridSpan="5">
                  <a:txBody>
                    <a:bodyPr/>
                    <a:lstStyle/>
                    <a:p>
                      <a:pPr algn="ctr">
                        <a:spcAft>
                          <a:spcPts val="0"/>
                        </a:spcAft>
                      </a:pPr>
                      <a:r>
                        <a:rPr lang="sv-SE" sz="700">
                          <a:effectLst/>
                        </a:rPr>
                        <a:t>Det finns ett beslut som är fattat på vår FC om att arbeta med barnkonventionen</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nchor="ct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a:txBody>
                    <a:bodyPr/>
                    <a:lstStyle/>
                    <a:p>
                      <a:pPr algn="ctr">
                        <a:spcAft>
                          <a:spcPts val="0"/>
                        </a:spcAft>
                      </a:pPr>
                      <a:r>
                        <a:rPr lang="sv-SE" sz="700">
                          <a:effectLst/>
                        </a:rPr>
                        <a:t>Kommentar</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tc>
                <a:extLst>
                  <a:ext uri="{0D108BD9-81ED-4DB2-BD59-A6C34878D82A}">
                    <a16:rowId xmlns:a16="http://schemas.microsoft.com/office/drawing/2014/main" val="1677297238"/>
                  </a:ext>
                </a:extLst>
              </a:tr>
              <a:tr h="203867">
                <a:tc>
                  <a:txBody>
                    <a:bodyPr/>
                    <a:lstStyle/>
                    <a:p>
                      <a:pPr algn="ctr">
                        <a:spcAft>
                          <a:spcPts val="0"/>
                        </a:spcAft>
                      </a:pPr>
                      <a:r>
                        <a:rPr lang="sv-SE" sz="600">
                          <a:effectLst/>
                        </a:rPr>
                        <a:t>Ja</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nchor="ctr"/>
                </a:tc>
                <a:tc>
                  <a:txBody>
                    <a:bodyPr/>
                    <a:lstStyle/>
                    <a:p>
                      <a:pPr algn="ctr">
                        <a:spcAft>
                          <a:spcPts val="0"/>
                        </a:spcAft>
                      </a:pPr>
                      <a:r>
                        <a:rPr lang="sv-SE" sz="600">
                          <a:effectLst/>
                        </a:rPr>
                        <a:t>Ja, delvis</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nchor="ctr"/>
                </a:tc>
                <a:tc>
                  <a:txBody>
                    <a:bodyPr/>
                    <a:lstStyle/>
                    <a:p>
                      <a:pPr algn="ctr">
                        <a:spcAft>
                          <a:spcPts val="0"/>
                        </a:spcAft>
                      </a:pPr>
                      <a:r>
                        <a:rPr lang="sv-SE" sz="600">
                          <a:effectLst/>
                        </a:rPr>
                        <a:t>Det är på gång (men inget än)</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nchor="ctr"/>
                </a:tc>
                <a:tc>
                  <a:txBody>
                    <a:bodyPr/>
                    <a:lstStyle/>
                    <a:p>
                      <a:pPr algn="ctr">
                        <a:spcAft>
                          <a:spcPts val="0"/>
                        </a:spcAft>
                      </a:pPr>
                      <a:r>
                        <a:rPr lang="sv-SE" sz="600">
                          <a:effectLst/>
                        </a:rPr>
                        <a:t>Vet inte, osäkert</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nchor="ctr"/>
                </a:tc>
                <a:tc>
                  <a:txBody>
                    <a:bodyPr/>
                    <a:lstStyle/>
                    <a:p>
                      <a:pPr algn="ctr">
                        <a:spcAft>
                          <a:spcPts val="0"/>
                        </a:spcAft>
                      </a:pPr>
                      <a:r>
                        <a:rPr lang="sv-SE" sz="600">
                          <a:effectLst/>
                        </a:rPr>
                        <a:t>Nej</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nchor="ctr"/>
                </a:tc>
                <a:tc>
                  <a:txBody>
                    <a:bodyPr/>
                    <a:lstStyle/>
                    <a:p>
                      <a:pPr algn="ctr">
                        <a:spcAft>
                          <a:spcPts val="0"/>
                        </a:spcAft>
                      </a:pPr>
                      <a:r>
                        <a:rPr lang="sv-SE" sz="600">
                          <a:effectLst/>
                        </a:rPr>
                        <a:t> </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tc>
                <a:extLst>
                  <a:ext uri="{0D108BD9-81ED-4DB2-BD59-A6C34878D82A}">
                    <a16:rowId xmlns:a16="http://schemas.microsoft.com/office/drawing/2014/main" val="3296741394"/>
                  </a:ext>
                </a:extLst>
              </a:tr>
              <a:tr h="101934">
                <a:tc>
                  <a:txBody>
                    <a:bodyPr/>
                    <a:lstStyle/>
                    <a:p>
                      <a:pPr algn="l">
                        <a:spcAft>
                          <a:spcPts val="0"/>
                        </a:spcAft>
                      </a:pPr>
                      <a:r>
                        <a:rPr lang="sv-SE" sz="600">
                          <a:effectLst/>
                        </a:rPr>
                        <a:t> </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nchor="ctr"/>
                </a:tc>
                <a:tc>
                  <a:txBody>
                    <a:bodyPr/>
                    <a:lstStyle/>
                    <a:p>
                      <a:pPr algn="l">
                        <a:spcAft>
                          <a:spcPts val="0"/>
                        </a:spcAft>
                      </a:pPr>
                      <a:r>
                        <a:rPr lang="sv-SE" sz="600">
                          <a:effectLst/>
                        </a:rPr>
                        <a:t> </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nchor="ctr"/>
                </a:tc>
                <a:tc>
                  <a:txBody>
                    <a:bodyPr/>
                    <a:lstStyle/>
                    <a:p>
                      <a:pPr algn="l">
                        <a:spcAft>
                          <a:spcPts val="0"/>
                        </a:spcAft>
                      </a:pPr>
                      <a:r>
                        <a:rPr lang="sv-SE" sz="600">
                          <a:effectLst/>
                        </a:rPr>
                        <a:t> </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nchor="ctr"/>
                </a:tc>
                <a:tc>
                  <a:txBody>
                    <a:bodyPr/>
                    <a:lstStyle/>
                    <a:p>
                      <a:pPr algn="l">
                        <a:spcAft>
                          <a:spcPts val="0"/>
                        </a:spcAft>
                      </a:pPr>
                      <a:r>
                        <a:rPr lang="sv-SE" sz="600">
                          <a:effectLst/>
                        </a:rPr>
                        <a:t> </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nchor="ctr"/>
                </a:tc>
                <a:tc>
                  <a:txBody>
                    <a:bodyPr/>
                    <a:lstStyle/>
                    <a:p>
                      <a:pPr algn="l">
                        <a:spcAft>
                          <a:spcPts val="0"/>
                        </a:spcAft>
                      </a:pPr>
                      <a:r>
                        <a:rPr lang="sv-SE" sz="600">
                          <a:effectLst/>
                        </a:rPr>
                        <a:t> </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nchor="ctr"/>
                </a:tc>
                <a:tc>
                  <a:txBody>
                    <a:bodyPr/>
                    <a:lstStyle/>
                    <a:p>
                      <a:pPr algn="l">
                        <a:spcAft>
                          <a:spcPts val="0"/>
                        </a:spcAft>
                      </a:pPr>
                      <a:r>
                        <a:rPr lang="sv-SE" sz="600">
                          <a:effectLst/>
                        </a:rPr>
                        <a:t> </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tc>
                <a:extLst>
                  <a:ext uri="{0D108BD9-81ED-4DB2-BD59-A6C34878D82A}">
                    <a16:rowId xmlns:a16="http://schemas.microsoft.com/office/drawing/2014/main" val="2860022734"/>
                  </a:ext>
                </a:extLst>
              </a:tr>
              <a:tr h="237845">
                <a:tc gridSpan="5">
                  <a:txBody>
                    <a:bodyPr/>
                    <a:lstStyle/>
                    <a:p>
                      <a:pPr algn="ctr">
                        <a:spcAft>
                          <a:spcPts val="0"/>
                        </a:spcAft>
                      </a:pPr>
                      <a:r>
                        <a:rPr lang="sv-SE" sz="700">
                          <a:effectLst/>
                        </a:rPr>
                        <a:t>Det finns ett beslut om återrapportering av barnrättsarbetet till uppdragsgivaren</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nchor="ct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a:txBody>
                    <a:bodyPr/>
                    <a:lstStyle/>
                    <a:p>
                      <a:pPr algn="ctr">
                        <a:spcAft>
                          <a:spcPts val="0"/>
                        </a:spcAft>
                      </a:pPr>
                      <a:r>
                        <a:rPr lang="sv-SE" sz="700">
                          <a:effectLst/>
                        </a:rPr>
                        <a:t> </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tc>
                <a:extLst>
                  <a:ext uri="{0D108BD9-81ED-4DB2-BD59-A6C34878D82A}">
                    <a16:rowId xmlns:a16="http://schemas.microsoft.com/office/drawing/2014/main" val="2344521620"/>
                  </a:ext>
                </a:extLst>
              </a:tr>
              <a:tr h="203867">
                <a:tc>
                  <a:txBody>
                    <a:bodyPr/>
                    <a:lstStyle/>
                    <a:p>
                      <a:pPr algn="ctr">
                        <a:spcAft>
                          <a:spcPts val="0"/>
                        </a:spcAft>
                      </a:pPr>
                      <a:r>
                        <a:rPr lang="sv-SE" sz="600">
                          <a:effectLst/>
                        </a:rPr>
                        <a:t>Ja</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nchor="ctr"/>
                </a:tc>
                <a:tc>
                  <a:txBody>
                    <a:bodyPr/>
                    <a:lstStyle/>
                    <a:p>
                      <a:pPr algn="ctr">
                        <a:spcAft>
                          <a:spcPts val="0"/>
                        </a:spcAft>
                      </a:pPr>
                      <a:r>
                        <a:rPr lang="sv-SE" sz="600">
                          <a:effectLst/>
                        </a:rPr>
                        <a:t>Ja, delvis</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nchor="ctr"/>
                </a:tc>
                <a:tc>
                  <a:txBody>
                    <a:bodyPr/>
                    <a:lstStyle/>
                    <a:p>
                      <a:pPr algn="ctr">
                        <a:spcAft>
                          <a:spcPts val="0"/>
                        </a:spcAft>
                      </a:pPr>
                      <a:r>
                        <a:rPr lang="sv-SE" sz="600">
                          <a:effectLst/>
                        </a:rPr>
                        <a:t>Det är på gång (men inget än)</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nchor="ctr"/>
                </a:tc>
                <a:tc>
                  <a:txBody>
                    <a:bodyPr/>
                    <a:lstStyle/>
                    <a:p>
                      <a:pPr algn="ctr">
                        <a:spcAft>
                          <a:spcPts val="0"/>
                        </a:spcAft>
                      </a:pPr>
                      <a:r>
                        <a:rPr lang="sv-SE" sz="600">
                          <a:effectLst/>
                        </a:rPr>
                        <a:t>Vet inte, osäkert</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nchor="ctr"/>
                </a:tc>
                <a:tc>
                  <a:txBody>
                    <a:bodyPr/>
                    <a:lstStyle/>
                    <a:p>
                      <a:pPr algn="ctr">
                        <a:spcAft>
                          <a:spcPts val="0"/>
                        </a:spcAft>
                      </a:pPr>
                      <a:r>
                        <a:rPr lang="sv-SE" sz="600">
                          <a:effectLst/>
                        </a:rPr>
                        <a:t>Nej</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nchor="ctr"/>
                </a:tc>
                <a:tc>
                  <a:txBody>
                    <a:bodyPr/>
                    <a:lstStyle/>
                    <a:p>
                      <a:pPr algn="ctr">
                        <a:spcAft>
                          <a:spcPts val="0"/>
                        </a:spcAft>
                      </a:pPr>
                      <a:r>
                        <a:rPr lang="sv-SE" sz="600">
                          <a:effectLst/>
                        </a:rPr>
                        <a:t> </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tc>
                <a:extLst>
                  <a:ext uri="{0D108BD9-81ED-4DB2-BD59-A6C34878D82A}">
                    <a16:rowId xmlns:a16="http://schemas.microsoft.com/office/drawing/2014/main" val="2550921393"/>
                  </a:ext>
                </a:extLst>
              </a:tr>
              <a:tr h="101934">
                <a:tc>
                  <a:txBody>
                    <a:bodyPr/>
                    <a:lstStyle/>
                    <a:p>
                      <a:pPr algn="l">
                        <a:spcAft>
                          <a:spcPts val="0"/>
                        </a:spcAft>
                      </a:pPr>
                      <a:r>
                        <a:rPr lang="sv-SE" sz="600">
                          <a:effectLst/>
                        </a:rPr>
                        <a:t> </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nchor="ctr"/>
                </a:tc>
                <a:tc>
                  <a:txBody>
                    <a:bodyPr/>
                    <a:lstStyle/>
                    <a:p>
                      <a:pPr algn="l">
                        <a:spcAft>
                          <a:spcPts val="0"/>
                        </a:spcAft>
                      </a:pPr>
                      <a:r>
                        <a:rPr lang="sv-SE" sz="600">
                          <a:effectLst/>
                        </a:rPr>
                        <a:t> </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nchor="ctr"/>
                </a:tc>
                <a:tc>
                  <a:txBody>
                    <a:bodyPr/>
                    <a:lstStyle/>
                    <a:p>
                      <a:pPr algn="l">
                        <a:spcAft>
                          <a:spcPts val="0"/>
                        </a:spcAft>
                      </a:pPr>
                      <a:r>
                        <a:rPr lang="sv-SE" sz="600">
                          <a:effectLst/>
                        </a:rPr>
                        <a:t> </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nchor="ctr"/>
                </a:tc>
                <a:tc>
                  <a:txBody>
                    <a:bodyPr/>
                    <a:lstStyle/>
                    <a:p>
                      <a:pPr algn="l">
                        <a:spcAft>
                          <a:spcPts val="0"/>
                        </a:spcAft>
                      </a:pPr>
                      <a:r>
                        <a:rPr lang="sv-SE" sz="600">
                          <a:effectLst/>
                        </a:rPr>
                        <a:t> </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nchor="ctr"/>
                </a:tc>
                <a:tc>
                  <a:txBody>
                    <a:bodyPr/>
                    <a:lstStyle/>
                    <a:p>
                      <a:pPr algn="l">
                        <a:spcAft>
                          <a:spcPts val="0"/>
                        </a:spcAft>
                      </a:pPr>
                      <a:r>
                        <a:rPr lang="sv-SE" sz="600">
                          <a:effectLst/>
                        </a:rPr>
                        <a:t> </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nchor="ctr"/>
                </a:tc>
                <a:tc>
                  <a:txBody>
                    <a:bodyPr/>
                    <a:lstStyle/>
                    <a:p>
                      <a:pPr algn="l">
                        <a:spcAft>
                          <a:spcPts val="0"/>
                        </a:spcAft>
                      </a:pPr>
                      <a:r>
                        <a:rPr lang="sv-SE" sz="600">
                          <a:effectLst/>
                        </a:rPr>
                        <a:t> </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tc>
                <a:extLst>
                  <a:ext uri="{0D108BD9-81ED-4DB2-BD59-A6C34878D82A}">
                    <a16:rowId xmlns:a16="http://schemas.microsoft.com/office/drawing/2014/main" val="989214826"/>
                  </a:ext>
                </a:extLst>
              </a:tr>
              <a:tr h="130879">
                <a:tc gridSpan="5">
                  <a:txBody>
                    <a:bodyPr/>
                    <a:lstStyle/>
                    <a:p>
                      <a:pPr algn="ctr">
                        <a:spcAft>
                          <a:spcPts val="0"/>
                        </a:spcAft>
                      </a:pPr>
                      <a:r>
                        <a:rPr lang="sv-SE" sz="700">
                          <a:effectLst/>
                        </a:rPr>
                        <a:t>Beslutad budget innefattar ett barnrättsperspektiv </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nchor="ct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a:txBody>
                    <a:bodyPr/>
                    <a:lstStyle/>
                    <a:p>
                      <a:pPr algn="ctr">
                        <a:spcAft>
                          <a:spcPts val="0"/>
                        </a:spcAft>
                      </a:pPr>
                      <a:r>
                        <a:rPr lang="sv-SE" sz="700">
                          <a:effectLst/>
                        </a:rPr>
                        <a:t> </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tc>
                <a:extLst>
                  <a:ext uri="{0D108BD9-81ED-4DB2-BD59-A6C34878D82A}">
                    <a16:rowId xmlns:a16="http://schemas.microsoft.com/office/drawing/2014/main" val="3206979785"/>
                  </a:ext>
                </a:extLst>
              </a:tr>
              <a:tr h="203867">
                <a:tc>
                  <a:txBody>
                    <a:bodyPr/>
                    <a:lstStyle/>
                    <a:p>
                      <a:pPr algn="ctr">
                        <a:spcAft>
                          <a:spcPts val="0"/>
                        </a:spcAft>
                      </a:pPr>
                      <a:r>
                        <a:rPr lang="sv-SE" sz="600">
                          <a:effectLst/>
                        </a:rPr>
                        <a:t>Ja</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nchor="ctr"/>
                </a:tc>
                <a:tc>
                  <a:txBody>
                    <a:bodyPr/>
                    <a:lstStyle/>
                    <a:p>
                      <a:pPr algn="ctr">
                        <a:spcAft>
                          <a:spcPts val="0"/>
                        </a:spcAft>
                      </a:pPr>
                      <a:r>
                        <a:rPr lang="sv-SE" sz="600">
                          <a:effectLst/>
                        </a:rPr>
                        <a:t>Ja, delvis</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nchor="ctr"/>
                </a:tc>
                <a:tc>
                  <a:txBody>
                    <a:bodyPr/>
                    <a:lstStyle/>
                    <a:p>
                      <a:pPr algn="ctr">
                        <a:spcAft>
                          <a:spcPts val="0"/>
                        </a:spcAft>
                      </a:pPr>
                      <a:r>
                        <a:rPr lang="sv-SE" sz="600">
                          <a:effectLst/>
                        </a:rPr>
                        <a:t>Det är på gång (men inget än)</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nchor="ctr"/>
                </a:tc>
                <a:tc>
                  <a:txBody>
                    <a:bodyPr/>
                    <a:lstStyle/>
                    <a:p>
                      <a:pPr algn="ctr">
                        <a:spcAft>
                          <a:spcPts val="0"/>
                        </a:spcAft>
                      </a:pPr>
                      <a:r>
                        <a:rPr lang="sv-SE" sz="600">
                          <a:effectLst/>
                        </a:rPr>
                        <a:t>Vet inte, osäkert</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nchor="ctr"/>
                </a:tc>
                <a:tc>
                  <a:txBody>
                    <a:bodyPr/>
                    <a:lstStyle/>
                    <a:p>
                      <a:pPr algn="ctr">
                        <a:spcAft>
                          <a:spcPts val="0"/>
                        </a:spcAft>
                      </a:pPr>
                      <a:r>
                        <a:rPr lang="sv-SE" sz="600">
                          <a:effectLst/>
                        </a:rPr>
                        <a:t>Nej</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nchor="ctr"/>
                </a:tc>
                <a:tc>
                  <a:txBody>
                    <a:bodyPr/>
                    <a:lstStyle/>
                    <a:p>
                      <a:pPr algn="ctr">
                        <a:spcAft>
                          <a:spcPts val="0"/>
                        </a:spcAft>
                      </a:pPr>
                      <a:r>
                        <a:rPr lang="sv-SE" sz="600">
                          <a:effectLst/>
                        </a:rPr>
                        <a:t> </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tc>
                <a:extLst>
                  <a:ext uri="{0D108BD9-81ED-4DB2-BD59-A6C34878D82A}">
                    <a16:rowId xmlns:a16="http://schemas.microsoft.com/office/drawing/2014/main" val="1576920217"/>
                  </a:ext>
                </a:extLst>
              </a:tr>
              <a:tr h="101934">
                <a:tc>
                  <a:txBody>
                    <a:bodyPr/>
                    <a:lstStyle/>
                    <a:p>
                      <a:pPr algn="l">
                        <a:spcAft>
                          <a:spcPts val="0"/>
                        </a:spcAft>
                      </a:pPr>
                      <a:r>
                        <a:rPr lang="sv-SE" sz="600">
                          <a:effectLst/>
                        </a:rPr>
                        <a:t> </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nchor="ctr"/>
                </a:tc>
                <a:tc>
                  <a:txBody>
                    <a:bodyPr/>
                    <a:lstStyle/>
                    <a:p>
                      <a:pPr algn="l">
                        <a:spcAft>
                          <a:spcPts val="0"/>
                        </a:spcAft>
                      </a:pPr>
                      <a:r>
                        <a:rPr lang="sv-SE" sz="600">
                          <a:effectLst/>
                        </a:rPr>
                        <a:t> </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nchor="ctr"/>
                </a:tc>
                <a:tc>
                  <a:txBody>
                    <a:bodyPr/>
                    <a:lstStyle/>
                    <a:p>
                      <a:pPr algn="l">
                        <a:spcAft>
                          <a:spcPts val="0"/>
                        </a:spcAft>
                      </a:pPr>
                      <a:r>
                        <a:rPr lang="sv-SE" sz="600">
                          <a:effectLst/>
                        </a:rPr>
                        <a:t> </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nchor="ctr"/>
                </a:tc>
                <a:tc>
                  <a:txBody>
                    <a:bodyPr/>
                    <a:lstStyle/>
                    <a:p>
                      <a:pPr algn="l">
                        <a:spcAft>
                          <a:spcPts val="0"/>
                        </a:spcAft>
                      </a:pPr>
                      <a:r>
                        <a:rPr lang="sv-SE" sz="600">
                          <a:effectLst/>
                        </a:rPr>
                        <a:t> </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nchor="ctr"/>
                </a:tc>
                <a:tc>
                  <a:txBody>
                    <a:bodyPr/>
                    <a:lstStyle/>
                    <a:p>
                      <a:pPr algn="l">
                        <a:spcAft>
                          <a:spcPts val="0"/>
                        </a:spcAft>
                      </a:pPr>
                      <a:r>
                        <a:rPr lang="sv-SE" sz="600">
                          <a:effectLst/>
                        </a:rPr>
                        <a:t> </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nchor="ctr"/>
                </a:tc>
                <a:tc>
                  <a:txBody>
                    <a:bodyPr/>
                    <a:lstStyle/>
                    <a:p>
                      <a:pPr algn="l">
                        <a:spcAft>
                          <a:spcPts val="0"/>
                        </a:spcAft>
                      </a:pPr>
                      <a:r>
                        <a:rPr lang="sv-SE" sz="600">
                          <a:effectLst/>
                        </a:rPr>
                        <a:t> </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tc>
                <a:extLst>
                  <a:ext uri="{0D108BD9-81ED-4DB2-BD59-A6C34878D82A}">
                    <a16:rowId xmlns:a16="http://schemas.microsoft.com/office/drawing/2014/main" val="1239825103"/>
                  </a:ext>
                </a:extLst>
              </a:tr>
              <a:tr h="237845">
                <a:tc gridSpan="5">
                  <a:txBody>
                    <a:bodyPr/>
                    <a:lstStyle/>
                    <a:p>
                      <a:pPr algn="ctr">
                        <a:spcAft>
                          <a:spcPts val="0"/>
                        </a:spcAft>
                      </a:pPr>
                      <a:r>
                        <a:rPr lang="sv-SE" sz="700">
                          <a:effectLst/>
                        </a:rPr>
                        <a:t>Medarbetarna har fått utbildning om konventionen </a:t>
                      </a:r>
                    </a:p>
                    <a:p>
                      <a:pPr algn="ctr">
                        <a:spcAft>
                          <a:spcPts val="0"/>
                        </a:spcAft>
                      </a:pPr>
                      <a:r>
                        <a:rPr lang="sv-SE" sz="700">
                          <a:effectLst/>
                        </a:rPr>
                        <a:t>och dess tillämpning i verksamheten</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nchor="ct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a:txBody>
                    <a:bodyPr/>
                    <a:lstStyle/>
                    <a:p>
                      <a:pPr algn="ctr">
                        <a:spcAft>
                          <a:spcPts val="0"/>
                        </a:spcAft>
                      </a:pPr>
                      <a:r>
                        <a:rPr lang="sv-SE" sz="700">
                          <a:effectLst/>
                        </a:rPr>
                        <a:t> </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tc>
                <a:extLst>
                  <a:ext uri="{0D108BD9-81ED-4DB2-BD59-A6C34878D82A}">
                    <a16:rowId xmlns:a16="http://schemas.microsoft.com/office/drawing/2014/main" val="3144106525"/>
                  </a:ext>
                </a:extLst>
              </a:tr>
              <a:tr h="203867">
                <a:tc>
                  <a:txBody>
                    <a:bodyPr/>
                    <a:lstStyle/>
                    <a:p>
                      <a:pPr algn="ctr">
                        <a:spcAft>
                          <a:spcPts val="0"/>
                        </a:spcAft>
                      </a:pPr>
                      <a:r>
                        <a:rPr lang="sv-SE" sz="600">
                          <a:effectLst/>
                        </a:rPr>
                        <a:t>Ja</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nchor="ctr"/>
                </a:tc>
                <a:tc>
                  <a:txBody>
                    <a:bodyPr/>
                    <a:lstStyle/>
                    <a:p>
                      <a:pPr algn="ctr">
                        <a:spcAft>
                          <a:spcPts val="0"/>
                        </a:spcAft>
                      </a:pPr>
                      <a:r>
                        <a:rPr lang="sv-SE" sz="600">
                          <a:effectLst/>
                        </a:rPr>
                        <a:t>Ja, delvis</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nchor="ctr"/>
                </a:tc>
                <a:tc>
                  <a:txBody>
                    <a:bodyPr/>
                    <a:lstStyle/>
                    <a:p>
                      <a:pPr algn="ctr">
                        <a:spcAft>
                          <a:spcPts val="0"/>
                        </a:spcAft>
                      </a:pPr>
                      <a:r>
                        <a:rPr lang="sv-SE" sz="600">
                          <a:effectLst/>
                        </a:rPr>
                        <a:t>Det är på gång (men inget än)</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nchor="ctr"/>
                </a:tc>
                <a:tc>
                  <a:txBody>
                    <a:bodyPr/>
                    <a:lstStyle/>
                    <a:p>
                      <a:pPr algn="ctr">
                        <a:spcAft>
                          <a:spcPts val="0"/>
                        </a:spcAft>
                      </a:pPr>
                      <a:r>
                        <a:rPr lang="sv-SE" sz="600">
                          <a:effectLst/>
                        </a:rPr>
                        <a:t>Vet inte, osäkert</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nchor="ctr"/>
                </a:tc>
                <a:tc>
                  <a:txBody>
                    <a:bodyPr/>
                    <a:lstStyle/>
                    <a:p>
                      <a:pPr algn="ctr">
                        <a:spcAft>
                          <a:spcPts val="0"/>
                        </a:spcAft>
                      </a:pPr>
                      <a:r>
                        <a:rPr lang="sv-SE" sz="600">
                          <a:effectLst/>
                        </a:rPr>
                        <a:t>Nej</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nchor="ctr"/>
                </a:tc>
                <a:tc>
                  <a:txBody>
                    <a:bodyPr/>
                    <a:lstStyle/>
                    <a:p>
                      <a:pPr algn="ctr">
                        <a:spcAft>
                          <a:spcPts val="0"/>
                        </a:spcAft>
                      </a:pPr>
                      <a:r>
                        <a:rPr lang="sv-SE" sz="600">
                          <a:effectLst/>
                        </a:rPr>
                        <a:t> </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tc>
                <a:extLst>
                  <a:ext uri="{0D108BD9-81ED-4DB2-BD59-A6C34878D82A}">
                    <a16:rowId xmlns:a16="http://schemas.microsoft.com/office/drawing/2014/main" val="2413083858"/>
                  </a:ext>
                </a:extLst>
              </a:tr>
              <a:tr h="101934">
                <a:tc>
                  <a:txBody>
                    <a:bodyPr/>
                    <a:lstStyle/>
                    <a:p>
                      <a:pPr algn="l">
                        <a:spcAft>
                          <a:spcPts val="0"/>
                        </a:spcAft>
                      </a:pPr>
                      <a:r>
                        <a:rPr lang="sv-SE" sz="600">
                          <a:effectLst/>
                        </a:rPr>
                        <a:t> </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nchor="ctr"/>
                </a:tc>
                <a:tc>
                  <a:txBody>
                    <a:bodyPr/>
                    <a:lstStyle/>
                    <a:p>
                      <a:pPr algn="l">
                        <a:spcAft>
                          <a:spcPts val="0"/>
                        </a:spcAft>
                      </a:pPr>
                      <a:r>
                        <a:rPr lang="sv-SE" sz="600">
                          <a:effectLst/>
                        </a:rPr>
                        <a:t> </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nchor="ctr"/>
                </a:tc>
                <a:tc>
                  <a:txBody>
                    <a:bodyPr/>
                    <a:lstStyle/>
                    <a:p>
                      <a:pPr algn="l">
                        <a:spcAft>
                          <a:spcPts val="0"/>
                        </a:spcAft>
                      </a:pPr>
                      <a:r>
                        <a:rPr lang="sv-SE" sz="600">
                          <a:effectLst/>
                        </a:rPr>
                        <a:t> </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nchor="ctr"/>
                </a:tc>
                <a:tc>
                  <a:txBody>
                    <a:bodyPr/>
                    <a:lstStyle/>
                    <a:p>
                      <a:pPr algn="l">
                        <a:spcAft>
                          <a:spcPts val="0"/>
                        </a:spcAft>
                      </a:pPr>
                      <a:r>
                        <a:rPr lang="sv-SE" sz="600">
                          <a:effectLst/>
                        </a:rPr>
                        <a:t> </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nchor="ctr"/>
                </a:tc>
                <a:tc>
                  <a:txBody>
                    <a:bodyPr/>
                    <a:lstStyle/>
                    <a:p>
                      <a:pPr algn="l">
                        <a:spcAft>
                          <a:spcPts val="0"/>
                        </a:spcAft>
                      </a:pPr>
                      <a:r>
                        <a:rPr lang="sv-SE" sz="600">
                          <a:effectLst/>
                        </a:rPr>
                        <a:t> </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nchor="ctr"/>
                </a:tc>
                <a:tc>
                  <a:txBody>
                    <a:bodyPr/>
                    <a:lstStyle/>
                    <a:p>
                      <a:pPr algn="l">
                        <a:spcAft>
                          <a:spcPts val="0"/>
                        </a:spcAft>
                      </a:pPr>
                      <a:r>
                        <a:rPr lang="sv-SE" sz="600" dirty="0">
                          <a:effectLst/>
                        </a:rPr>
                        <a:t> </a:t>
                      </a:r>
                      <a:endParaRPr lang="sv-SE" sz="700" dirty="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tc>
                <a:extLst>
                  <a:ext uri="{0D108BD9-81ED-4DB2-BD59-A6C34878D82A}">
                    <a16:rowId xmlns:a16="http://schemas.microsoft.com/office/drawing/2014/main" val="2033900918"/>
                  </a:ext>
                </a:extLst>
              </a:tr>
              <a:tr h="237845">
                <a:tc gridSpan="5">
                  <a:txBody>
                    <a:bodyPr/>
                    <a:lstStyle/>
                    <a:p>
                      <a:pPr algn="ctr">
                        <a:spcAft>
                          <a:spcPts val="0"/>
                        </a:spcAft>
                      </a:pPr>
                      <a:r>
                        <a:rPr lang="sv-SE" sz="700">
                          <a:effectLst/>
                        </a:rPr>
                        <a:t>Kunskap och statistik om barns uppväxtvillkor används som underlag för beslut </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nchor="ct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a:txBody>
                    <a:bodyPr/>
                    <a:lstStyle/>
                    <a:p>
                      <a:pPr algn="ctr">
                        <a:spcAft>
                          <a:spcPts val="0"/>
                        </a:spcAft>
                      </a:pPr>
                      <a:r>
                        <a:rPr lang="sv-SE" sz="700">
                          <a:effectLst/>
                        </a:rPr>
                        <a:t> </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tc>
                <a:extLst>
                  <a:ext uri="{0D108BD9-81ED-4DB2-BD59-A6C34878D82A}">
                    <a16:rowId xmlns:a16="http://schemas.microsoft.com/office/drawing/2014/main" val="734389925"/>
                  </a:ext>
                </a:extLst>
              </a:tr>
              <a:tr h="203867">
                <a:tc>
                  <a:txBody>
                    <a:bodyPr/>
                    <a:lstStyle/>
                    <a:p>
                      <a:pPr algn="ctr">
                        <a:spcAft>
                          <a:spcPts val="0"/>
                        </a:spcAft>
                      </a:pPr>
                      <a:r>
                        <a:rPr lang="sv-SE" sz="600">
                          <a:effectLst/>
                        </a:rPr>
                        <a:t>Ja</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nchor="ctr"/>
                </a:tc>
                <a:tc>
                  <a:txBody>
                    <a:bodyPr/>
                    <a:lstStyle/>
                    <a:p>
                      <a:pPr algn="ctr">
                        <a:spcAft>
                          <a:spcPts val="0"/>
                        </a:spcAft>
                      </a:pPr>
                      <a:r>
                        <a:rPr lang="sv-SE" sz="600">
                          <a:effectLst/>
                        </a:rPr>
                        <a:t>Ja, delvis</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nchor="ctr"/>
                </a:tc>
                <a:tc>
                  <a:txBody>
                    <a:bodyPr/>
                    <a:lstStyle/>
                    <a:p>
                      <a:pPr algn="ctr">
                        <a:spcAft>
                          <a:spcPts val="0"/>
                        </a:spcAft>
                      </a:pPr>
                      <a:r>
                        <a:rPr lang="sv-SE" sz="600">
                          <a:effectLst/>
                        </a:rPr>
                        <a:t>Det är på gång (men inget än)</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nchor="ctr"/>
                </a:tc>
                <a:tc>
                  <a:txBody>
                    <a:bodyPr/>
                    <a:lstStyle/>
                    <a:p>
                      <a:pPr algn="ctr">
                        <a:spcAft>
                          <a:spcPts val="0"/>
                        </a:spcAft>
                      </a:pPr>
                      <a:r>
                        <a:rPr lang="sv-SE" sz="600">
                          <a:effectLst/>
                        </a:rPr>
                        <a:t>Vet inte, osäkert</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nchor="ctr"/>
                </a:tc>
                <a:tc>
                  <a:txBody>
                    <a:bodyPr/>
                    <a:lstStyle/>
                    <a:p>
                      <a:pPr algn="ctr">
                        <a:spcAft>
                          <a:spcPts val="0"/>
                        </a:spcAft>
                      </a:pPr>
                      <a:r>
                        <a:rPr lang="sv-SE" sz="600">
                          <a:effectLst/>
                        </a:rPr>
                        <a:t>Nej</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nchor="ctr"/>
                </a:tc>
                <a:tc>
                  <a:txBody>
                    <a:bodyPr/>
                    <a:lstStyle/>
                    <a:p>
                      <a:pPr algn="ctr">
                        <a:spcAft>
                          <a:spcPts val="0"/>
                        </a:spcAft>
                      </a:pPr>
                      <a:r>
                        <a:rPr lang="sv-SE" sz="600">
                          <a:effectLst/>
                        </a:rPr>
                        <a:t> </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tc>
                <a:extLst>
                  <a:ext uri="{0D108BD9-81ED-4DB2-BD59-A6C34878D82A}">
                    <a16:rowId xmlns:a16="http://schemas.microsoft.com/office/drawing/2014/main" val="458183428"/>
                  </a:ext>
                </a:extLst>
              </a:tr>
              <a:tr h="101934">
                <a:tc>
                  <a:txBody>
                    <a:bodyPr/>
                    <a:lstStyle/>
                    <a:p>
                      <a:pPr algn="l">
                        <a:spcAft>
                          <a:spcPts val="0"/>
                        </a:spcAft>
                      </a:pPr>
                      <a:r>
                        <a:rPr lang="sv-SE" sz="600">
                          <a:effectLst/>
                        </a:rPr>
                        <a:t> </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nchor="ctr"/>
                </a:tc>
                <a:tc>
                  <a:txBody>
                    <a:bodyPr/>
                    <a:lstStyle/>
                    <a:p>
                      <a:pPr algn="l">
                        <a:spcAft>
                          <a:spcPts val="0"/>
                        </a:spcAft>
                      </a:pPr>
                      <a:r>
                        <a:rPr lang="sv-SE" sz="600">
                          <a:effectLst/>
                        </a:rPr>
                        <a:t> </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nchor="ctr"/>
                </a:tc>
                <a:tc>
                  <a:txBody>
                    <a:bodyPr/>
                    <a:lstStyle/>
                    <a:p>
                      <a:pPr algn="l">
                        <a:spcAft>
                          <a:spcPts val="0"/>
                        </a:spcAft>
                      </a:pPr>
                      <a:r>
                        <a:rPr lang="sv-SE" sz="600">
                          <a:effectLst/>
                        </a:rPr>
                        <a:t> </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nchor="ctr"/>
                </a:tc>
                <a:tc>
                  <a:txBody>
                    <a:bodyPr/>
                    <a:lstStyle/>
                    <a:p>
                      <a:pPr algn="l">
                        <a:spcAft>
                          <a:spcPts val="0"/>
                        </a:spcAft>
                      </a:pPr>
                      <a:r>
                        <a:rPr lang="sv-SE" sz="600">
                          <a:effectLst/>
                        </a:rPr>
                        <a:t> </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nchor="ctr"/>
                </a:tc>
                <a:tc>
                  <a:txBody>
                    <a:bodyPr/>
                    <a:lstStyle/>
                    <a:p>
                      <a:pPr algn="l">
                        <a:spcAft>
                          <a:spcPts val="0"/>
                        </a:spcAft>
                      </a:pPr>
                      <a:r>
                        <a:rPr lang="sv-SE" sz="600">
                          <a:effectLst/>
                        </a:rPr>
                        <a:t> </a:t>
                      </a:r>
                      <a:endParaRPr lang="sv-SE" sz="70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nchor="ctr"/>
                </a:tc>
                <a:tc>
                  <a:txBody>
                    <a:bodyPr/>
                    <a:lstStyle/>
                    <a:p>
                      <a:pPr algn="l">
                        <a:spcAft>
                          <a:spcPts val="0"/>
                        </a:spcAft>
                      </a:pPr>
                      <a:r>
                        <a:rPr lang="sv-SE" sz="600" dirty="0">
                          <a:effectLst/>
                        </a:rPr>
                        <a:t> </a:t>
                      </a:r>
                      <a:endParaRPr lang="sv-SE" sz="700" dirty="0">
                        <a:effectLst/>
                        <a:latin typeface="Garamond" panose="02020404030301010803" pitchFamily="18" charset="0"/>
                        <a:ea typeface="Garamond" panose="02020404030301010803" pitchFamily="18" charset="0"/>
                        <a:cs typeface="Times New Roman" panose="02020603050405020304" pitchFamily="18" charset="0"/>
                      </a:endParaRPr>
                    </a:p>
                  </a:txBody>
                  <a:tcPr marL="45018" marR="45018" marT="0" marB="0"/>
                </a:tc>
                <a:extLst>
                  <a:ext uri="{0D108BD9-81ED-4DB2-BD59-A6C34878D82A}">
                    <a16:rowId xmlns:a16="http://schemas.microsoft.com/office/drawing/2014/main" val="3195019539"/>
                  </a:ext>
                </a:extLst>
              </a:tr>
            </a:tbl>
          </a:graphicData>
        </a:graphic>
      </p:graphicFrame>
    </p:spTree>
    <p:extLst>
      <p:ext uri="{BB962C8B-B14F-4D97-AF65-F5344CB8AC3E}">
        <p14:creationId xmlns:p14="http://schemas.microsoft.com/office/powerpoint/2010/main" val="1443610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33"/>
          <p:cNvSpPr>
            <a:spLocks noChangeArrowheads="1"/>
          </p:cNvSpPr>
          <p:nvPr/>
        </p:nvSpPr>
        <p:spPr bwMode="auto">
          <a:xfrm>
            <a:off x="1184564" y="1977622"/>
            <a:ext cx="7533409" cy="987425"/>
          </a:xfrm>
          <a:prstGeom prst="rect">
            <a:avLst/>
          </a:prstGeom>
          <a:solidFill>
            <a:srgbClr val="C00000"/>
          </a:solidFill>
          <a:ln w="28575">
            <a:solidFill>
              <a:srgbClr val="000000"/>
            </a:solidFill>
            <a:miter lim="800000"/>
            <a:headEnd/>
            <a:tailEnd/>
          </a:ln>
        </p:spPr>
        <p:txBody>
          <a:bodyPr wrap="none" lIns="91434" tIns="45717" rIns="91434" bIns="45717" anchor="ctr"/>
          <a:lstStyle>
            <a:lvl1pPr>
              <a:defRPr sz="1400">
                <a:solidFill>
                  <a:schemeClr val="tx1"/>
                </a:solidFill>
                <a:latin typeface="Verdana" panose="020B0604030504040204" pitchFamily="34" charset="0"/>
              </a:defRPr>
            </a:lvl1pPr>
            <a:lvl2pPr marL="742950" indent="-285750">
              <a:defRPr sz="1400">
                <a:solidFill>
                  <a:schemeClr val="tx1"/>
                </a:solidFill>
                <a:latin typeface="Verdana" panose="020B0604030504040204" pitchFamily="34" charset="0"/>
              </a:defRPr>
            </a:lvl2pPr>
            <a:lvl3pPr marL="1143000" indent="-228600">
              <a:defRPr sz="1400">
                <a:solidFill>
                  <a:schemeClr val="tx1"/>
                </a:solidFill>
                <a:latin typeface="Verdana" panose="020B0604030504040204" pitchFamily="34" charset="0"/>
              </a:defRPr>
            </a:lvl3pPr>
            <a:lvl4pPr marL="1600200" indent="-228600">
              <a:defRPr sz="1400">
                <a:solidFill>
                  <a:schemeClr val="tx1"/>
                </a:solidFill>
                <a:latin typeface="Verdana" panose="020B0604030504040204" pitchFamily="34" charset="0"/>
              </a:defRPr>
            </a:lvl4pPr>
            <a:lvl5pPr marL="2057400" indent="-228600">
              <a:defRPr sz="1400">
                <a:solidFill>
                  <a:schemeClr val="tx1"/>
                </a:solidFill>
                <a:latin typeface="Verdana" panose="020B0604030504040204" pitchFamily="34" charset="0"/>
              </a:defRPr>
            </a:lvl5pPr>
            <a:lvl6pPr marL="2514600" indent="-228600" algn="r" eaLnBrk="0" fontAlgn="base" hangingPunct="0">
              <a:spcBef>
                <a:spcPct val="0"/>
              </a:spcBef>
              <a:spcAft>
                <a:spcPct val="0"/>
              </a:spcAft>
              <a:defRPr sz="1400">
                <a:solidFill>
                  <a:schemeClr val="tx1"/>
                </a:solidFill>
                <a:latin typeface="Verdana" panose="020B0604030504040204" pitchFamily="34" charset="0"/>
              </a:defRPr>
            </a:lvl6pPr>
            <a:lvl7pPr marL="2971800" indent="-228600" algn="r" eaLnBrk="0" fontAlgn="base" hangingPunct="0">
              <a:spcBef>
                <a:spcPct val="0"/>
              </a:spcBef>
              <a:spcAft>
                <a:spcPct val="0"/>
              </a:spcAft>
              <a:defRPr sz="1400">
                <a:solidFill>
                  <a:schemeClr val="tx1"/>
                </a:solidFill>
                <a:latin typeface="Verdana" panose="020B0604030504040204" pitchFamily="34" charset="0"/>
              </a:defRPr>
            </a:lvl7pPr>
            <a:lvl8pPr marL="3429000" indent="-228600" algn="r" eaLnBrk="0" fontAlgn="base" hangingPunct="0">
              <a:spcBef>
                <a:spcPct val="0"/>
              </a:spcBef>
              <a:spcAft>
                <a:spcPct val="0"/>
              </a:spcAft>
              <a:defRPr sz="1400">
                <a:solidFill>
                  <a:schemeClr val="tx1"/>
                </a:solidFill>
                <a:latin typeface="Verdana" panose="020B0604030504040204" pitchFamily="34" charset="0"/>
              </a:defRPr>
            </a:lvl8pPr>
            <a:lvl9pPr marL="3886200" indent="-228600" algn="r" eaLnBrk="0" fontAlgn="base" hangingPunct="0">
              <a:spcBef>
                <a:spcPct val="0"/>
              </a:spcBef>
              <a:spcAft>
                <a:spcPct val="0"/>
              </a:spcAft>
              <a:defRPr sz="1400">
                <a:solidFill>
                  <a:schemeClr val="tx1"/>
                </a:solidFill>
                <a:latin typeface="Verdana" panose="020B0604030504040204" pitchFamily="34" charset="0"/>
              </a:defRPr>
            </a:lvl9pPr>
          </a:lstStyle>
          <a:p>
            <a:pPr algn="ctr"/>
            <a:r>
              <a:rPr lang="sv-SE" altLang="sv-SE" sz="2400" dirty="0">
                <a:solidFill>
                  <a:schemeClr val="bg1"/>
                </a:solidFill>
              </a:rPr>
              <a:t>FN:S KONVENTION </a:t>
            </a:r>
          </a:p>
          <a:p>
            <a:pPr algn="ctr"/>
            <a:r>
              <a:rPr lang="sv-SE" altLang="sv-SE" sz="2400" dirty="0">
                <a:solidFill>
                  <a:schemeClr val="bg1"/>
                </a:solidFill>
              </a:rPr>
              <a:t>OM BARNETS RÄTTIGHETER</a:t>
            </a:r>
          </a:p>
        </p:txBody>
      </p:sp>
      <p:grpSp>
        <p:nvGrpSpPr>
          <p:cNvPr id="10243" name="Group 1077"/>
          <p:cNvGrpSpPr>
            <a:grpSpLocks/>
          </p:cNvGrpSpPr>
          <p:nvPr/>
        </p:nvGrpSpPr>
        <p:grpSpPr bwMode="auto">
          <a:xfrm>
            <a:off x="7077602" y="3135968"/>
            <a:ext cx="1830388" cy="2701077"/>
            <a:chOff x="3994" y="2322"/>
            <a:chExt cx="1153" cy="1530"/>
          </a:xfrm>
        </p:grpSpPr>
        <p:grpSp>
          <p:nvGrpSpPr>
            <p:cNvPr id="10275" name="Group 1038"/>
            <p:cNvGrpSpPr>
              <a:grpSpLocks/>
            </p:cNvGrpSpPr>
            <p:nvPr/>
          </p:nvGrpSpPr>
          <p:grpSpPr bwMode="auto">
            <a:xfrm>
              <a:off x="4298" y="3211"/>
              <a:ext cx="580" cy="641"/>
              <a:chOff x="4929" y="2224"/>
              <a:chExt cx="580" cy="641"/>
            </a:xfrm>
          </p:grpSpPr>
          <p:sp>
            <p:nvSpPr>
              <p:cNvPr id="10279" name="Freeform 1039"/>
              <p:cNvSpPr>
                <a:spLocks/>
              </p:cNvSpPr>
              <p:nvPr/>
            </p:nvSpPr>
            <p:spPr bwMode="auto">
              <a:xfrm>
                <a:off x="5302" y="2231"/>
                <a:ext cx="52" cy="468"/>
              </a:xfrm>
              <a:custGeom>
                <a:avLst/>
                <a:gdLst>
                  <a:gd name="T0" fmla="*/ 0 w 155"/>
                  <a:gd name="T1" fmla="*/ 0 h 1406"/>
                  <a:gd name="T2" fmla="*/ 0 w 155"/>
                  <a:gd name="T3" fmla="*/ 0 h 1406"/>
                  <a:gd name="T4" fmla="*/ 0 w 155"/>
                  <a:gd name="T5" fmla="*/ 0 h 1406"/>
                  <a:gd name="T6" fmla="*/ 0 w 155"/>
                  <a:gd name="T7" fmla="*/ 0 h 1406"/>
                  <a:gd name="T8" fmla="*/ 0 w 155"/>
                  <a:gd name="T9" fmla="*/ 0 h 1406"/>
                  <a:gd name="T10" fmla="*/ 0 w 155"/>
                  <a:gd name="T11" fmla="*/ 0 h 1406"/>
                  <a:gd name="T12" fmla="*/ 0 w 155"/>
                  <a:gd name="T13" fmla="*/ 0 h 1406"/>
                  <a:gd name="T14" fmla="*/ 0 60000 65536"/>
                  <a:gd name="T15" fmla="*/ 0 60000 65536"/>
                  <a:gd name="T16" fmla="*/ 0 60000 65536"/>
                  <a:gd name="T17" fmla="*/ 0 60000 65536"/>
                  <a:gd name="T18" fmla="*/ 0 60000 65536"/>
                  <a:gd name="T19" fmla="*/ 0 60000 65536"/>
                  <a:gd name="T20" fmla="*/ 0 60000 65536"/>
                  <a:gd name="T21" fmla="*/ 0 w 155"/>
                  <a:gd name="T22" fmla="*/ 0 h 1406"/>
                  <a:gd name="T23" fmla="*/ 155 w 155"/>
                  <a:gd name="T24" fmla="*/ 1406 h 14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5" h="1406">
                    <a:moveTo>
                      <a:pt x="42" y="0"/>
                    </a:moveTo>
                    <a:lnTo>
                      <a:pt x="0" y="1406"/>
                    </a:lnTo>
                    <a:lnTo>
                      <a:pt x="91" y="1406"/>
                    </a:lnTo>
                    <a:lnTo>
                      <a:pt x="155" y="1179"/>
                    </a:lnTo>
                    <a:lnTo>
                      <a:pt x="155" y="36"/>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8850" tIns="54425" rIns="108850" bIns="54425"/>
              <a:lstStyle/>
              <a:p>
                <a:endParaRPr lang="sv-SE"/>
              </a:p>
            </p:txBody>
          </p:sp>
          <p:sp>
            <p:nvSpPr>
              <p:cNvPr id="10280" name="Freeform 1040"/>
              <p:cNvSpPr>
                <a:spLocks/>
              </p:cNvSpPr>
              <p:nvPr/>
            </p:nvSpPr>
            <p:spPr bwMode="auto">
              <a:xfrm>
                <a:off x="4929" y="2231"/>
                <a:ext cx="580" cy="634"/>
              </a:xfrm>
              <a:custGeom>
                <a:avLst/>
                <a:gdLst>
                  <a:gd name="T0" fmla="*/ 0 w 1740"/>
                  <a:gd name="T1" fmla="*/ 0 h 1903"/>
                  <a:gd name="T2" fmla="*/ 0 w 1740"/>
                  <a:gd name="T3" fmla="*/ 0 h 1903"/>
                  <a:gd name="T4" fmla="*/ 0 w 1740"/>
                  <a:gd name="T5" fmla="*/ 0 h 1903"/>
                  <a:gd name="T6" fmla="*/ 0 w 1740"/>
                  <a:gd name="T7" fmla="*/ 0 h 1903"/>
                  <a:gd name="T8" fmla="*/ 0 w 1740"/>
                  <a:gd name="T9" fmla="*/ 0 h 1903"/>
                  <a:gd name="T10" fmla="*/ 0 w 1740"/>
                  <a:gd name="T11" fmla="*/ 0 h 1903"/>
                  <a:gd name="T12" fmla="*/ 0 w 1740"/>
                  <a:gd name="T13" fmla="*/ 0 h 1903"/>
                  <a:gd name="T14" fmla="*/ 0 w 1740"/>
                  <a:gd name="T15" fmla="*/ 0 h 1903"/>
                  <a:gd name="T16" fmla="*/ 0 w 1740"/>
                  <a:gd name="T17" fmla="*/ 0 h 1903"/>
                  <a:gd name="T18" fmla="*/ 0 w 1740"/>
                  <a:gd name="T19" fmla="*/ 0 h 1903"/>
                  <a:gd name="T20" fmla="*/ 0 w 1740"/>
                  <a:gd name="T21" fmla="*/ 0 h 1903"/>
                  <a:gd name="T22" fmla="*/ 0 w 1740"/>
                  <a:gd name="T23" fmla="*/ 0 h 1903"/>
                  <a:gd name="T24" fmla="*/ 0 w 1740"/>
                  <a:gd name="T25" fmla="*/ 0 h 1903"/>
                  <a:gd name="T26" fmla="*/ 0 w 1740"/>
                  <a:gd name="T27" fmla="*/ 0 h 1903"/>
                  <a:gd name="T28" fmla="*/ 0 w 1740"/>
                  <a:gd name="T29" fmla="*/ 0 h 1903"/>
                  <a:gd name="T30" fmla="*/ 0 w 1740"/>
                  <a:gd name="T31" fmla="*/ 0 h 1903"/>
                  <a:gd name="T32" fmla="*/ 0 w 1740"/>
                  <a:gd name="T33" fmla="*/ 0 h 1903"/>
                  <a:gd name="T34" fmla="*/ 0 w 1740"/>
                  <a:gd name="T35" fmla="*/ 0 h 1903"/>
                  <a:gd name="T36" fmla="*/ 0 w 1740"/>
                  <a:gd name="T37" fmla="*/ 0 h 1903"/>
                  <a:gd name="T38" fmla="*/ 0 w 1740"/>
                  <a:gd name="T39" fmla="*/ 0 h 1903"/>
                  <a:gd name="T40" fmla="*/ 0 w 1740"/>
                  <a:gd name="T41" fmla="*/ 0 h 19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40"/>
                  <a:gd name="T64" fmla="*/ 0 h 1903"/>
                  <a:gd name="T65" fmla="*/ 1740 w 1740"/>
                  <a:gd name="T66" fmla="*/ 1903 h 19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40" h="1903">
                    <a:moveTo>
                      <a:pt x="320" y="178"/>
                    </a:moveTo>
                    <a:lnTo>
                      <a:pt x="320" y="1399"/>
                    </a:lnTo>
                    <a:lnTo>
                      <a:pt x="276" y="1526"/>
                    </a:lnTo>
                    <a:lnTo>
                      <a:pt x="150" y="1554"/>
                    </a:lnTo>
                    <a:lnTo>
                      <a:pt x="157" y="1716"/>
                    </a:lnTo>
                    <a:lnTo>
                      <a:pt x="0" y="1903"/>
                    </a:lnTo>
                    <a:lnTo>
                      <a:pt x="1740" y="1898"/>
                    </a:lnTo>
                    <a:lnTo>
                      <a:pt x="1719" y="1778"/>
                    </a:lnTo>
                    <a:lnTo>
                      <a:pt x="327" y="1751"/>
                    </a:lnTo>
                    <a:lnTo>
                      <a:pt x="320" y="1624"/>
                    </a:lnTo>
                    <a:lnTo>
                      <a:pt x="1347" y="1624"/>
                    </a:lnTo>
                    <a:lnTo>
                      <a:pt x="1466" y="1546"/>
                    </a:lnTo>
                    <a:lnTo>
                      <a:pt x="396" y="1554"/>
                    </a:lnTo>
                    <a:lnTo>
                      <a:pt x="424" y="1427"/>
                    </a:lnTo>
                    <a:lnTo>
                      <a:pt x="1275" y="1434"/>
                    </a:lnTo>
                    <a:lnTo>
                      <a:pt x="1324" y="1502"/>
                    </a:lnTo>
                    <a:lnTo>
                      <a:pt x="1324" y="1334"/>
                    </a:lnTo>
                    <a:lnTo>
                      <a:pt x="439" y="1334"/>
                    </a:lnTo>
                    <a:lnTo>
                      <a:pt x="439" y="0"/>
                    </a:lnTo>
                    <a:lnTo>
                      <a:pt x="320" y="1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8850" tIns="54425" rIns="108850" bIns="54425"/>
              <a:lstStyle/>
              <a:p>
                <a:endParaRPr lang="sv-SE"/>
              </a:p>
            </p:txBody>
          </p:sp>
          <p:sp>
            <p:nvSpPr>
              <p:cNvPr id="10281" name="Freeform 1041"/>
              <p:cNvSpPr>
                <a:spLocks/>
              </p:cNvSpPr>
              <p:nvPr/>
            </p:nvSpPr>
            <p:spPr bwMode="auto">
              <a:xfrm>
                <a:off x="5138" y="2224"/>
                <a:ext cx="33" cy="421"/>
              </a:xfrm>
              <a:custGeom>
                <a:avLst/>
                <a:gdLst>
                  <a:gd name="T0" fmla="*/ 0 w 99"/>
                  <a:gd name="T1" fmla="*/ 0 h 1262"/>
                  <a:gd name="T2" fmla="*/ 0 w 99"/>
                  <a:gd name="T3" fmla="*/ 0 h 1262"/>
                  <a:gd name="T4" fmla="*/ 0 w 99"/>
                  <a:gd name="T5" fmla="*/ 0 h 1262"/>
                  <a:gd name="T6" fmla="*/ 0 w 99"/>
                  <a:gd name="T7" fmla="*/ 0 h 1262"/>
                  <a:gd name="T8" fmla="*/ 0 w 99"/>
                  <a:gd name="T9" fmla="*/ 0 h 1262"/>
                  <a:gd name="T10" fmla="*/ 0 w 99"/>
                  <a:gd name="T11" fmla="*/ 0 h 1262"/>
                  <a:gd name="T12" fmla="*/ 0 60000 65536"/>
                  <a:gd name="T13" fmla="*/ 0 60000 65536"/>
                  <a:gd name="T14" fmla="*/ 0 60000 65536"/>
                  <a:gd name="T15" fmla="*/ 0 60000 65536"/>
                  <a:gd name="T16" fmla="*/ 0 60000 65536"/>
                  <a:gd name="T17" fmla="*/ 0 60000 65536"/>
                  <a:gd name="T18" fmla="*/ 0 w 99"/>
                  <a:gd name="T19" fmla="*/ 0 h 1262"/>
                  <a:gd name="T20" fmla="*/ 99 w 99"/>
                  <a:gd name="T21" fmla="*/ 1262 h 1262"/>
                </a:gdLst>
                <a:ahLst/>
                <a:cxnLst>
                  <a:cxn ang="T12">
                    <a:pos x="T0" y="T1"/>
                  </a:cxn>
                  <a:cxn ang="T13">
                    <a:pos x="T2" y="T3"/>
                  </a:cxn>
                  <a:cxn ang="T14">
                    <a:pos x="T4" y="T5"/>
                  </a:cxn>
                  <a:cxn ang="T15">
                    <a:pos x="T6" y="T7"/>
                  </a:cxn>
                  <a:cxn ang="T16">
                    <a:pos x="T8" y="T9"/>
                  </a:cxn>
                  <a:cxn ang="T17">
                    <a:pos x="T10" y="T11"/>
                  </a:cxn>
                </a:cxnLst>
                <a:rect l="T18" t="T19" r="T20" b="T21"/>
                <a:pathLst>
                  <a:path w="99" h="1262">
                    <a:moveTo>
                      <a:pt x="0" y="0"/>
                    </a:moveTo>
                    <a:lnTo>
                      <a:pt x="14" y="1262"/>
                    </a:lnTo>
                    <a:lnTo>
                      <a:pt x="99" y="1058"/>
                    </a:lnTo>
                    <a:lnTo>
                      <a:pt x="7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8850" tIns="54425" rIns="108850" bIns="54425"/>
              <a:lstStyle/>
              <a:p>
                <a:endParaRPr lang="sv-SE"/>
              </a:p>
            </p:txBody>
          </p:sp>
          <p:sp>
            <p:nvSpPr>
              <p:cNvPr id="10282" name="Freeform 1042"/>
              <p:cNvSpPr>
                <a:spLocks/>
              </p:cNvSpPr>
              <p:nvPr/>
            </p:nvSpPr>
            <p:spPr bwMode="auto">
              <a:xfrm>
                <a:off x="5227" y="2224"/>
                <a:ext cx="35" cy="425"/>
              </a:xfrm>
              <a:custGeom>
                <a:avLst/>
                <a:gdLst>
                  <a:gd name="T0" fmla="*/ 0 w 106"/>
                  <a:gd name="T1" fmla="*/ 0 h 1275"/>
                  <a:gd name="T2" fmla="*/ 0 w 106"/>
                  <a:gd name="T3" fmla="*/ 0 h 1275"/>
                  <a:gd name="T4" fmla="*/ 0 w 106"/>
                  <a:gd name="T5" fmla="*/ 0 h 1275"/>
                  <a:gd name="T6" fmla="*/ 0 w 106"/>
                  <a:gd name="T7" fmla="*/ 0 h 1275"/>
                  <a:gd name="T8" fmla="*/ 0 w 106"/>
                  <a:gd name="T9" fmla="*/ 0 h 1275"/>
                  <a:gd name="T10" fmla="*/ 0 w 106"/>
                  <a:gd name="T11" fmla="*/ 0 h 1275"/>
                  <a:gd name="T12" fmla="*/ 0 60000 65536"/>
                  <a:gd name="T13" fmla="*/ 0 60000 65536"/>
                  <a:gd name="T14" fmla="*/ 0 60000 65536"/>
                  <a:gd name="T15" fmla="*/ 0 60000 65536"/>
                  <a:gd name="T16" fmla="*/ 0 60000 65536"/>
                  <a:gd name="T17" fmla="*/ 0 60000 65536"/>
                  <a:gd name="T18" fmla="*/ 0 w 106"/>
                  <a:gd name="T19" fmla="*/ 0 h 1275"/>
                  <a:gd name="T20" fmla="*/ 106 w 106"/>
                  <a:gd name="T21" fmla="*/ 1275 h 1275"/>
                </a:gdLst>
                <a:ahLst/>
                <a:cxnLst>
                  <a:cxn ang="T12">
                    <a:pos x="T0" y="T1"/>
                  </a:cxn>
                  <a:cxn ang="T13">
                    <a:pos x="T2" y="T3"/>
                  </a:cxn>
                  <a:cxn ang="T14">
                    <a:pos x="T4" y="T5"/>
                  </a:cxn>
                  <a:cxn ang="T15">
                    <a:pos x="T6" y="T7"/>
                  </a:cxn>
                  <a:cxn ang="T16">
                    <a:pos x="T8" y="T9"/>
                  </a:cxn>
                  <a:cxn ang="T17">
                    <a:pos x="T10" y="T11"/>
                  </a:cxn>
                </a:cxnLst>
                <a:rect l="T18" t="T19" r="T20" b="T21"/>
                <a:pathLst>
                  <a:path w="106" h="1275">
                    <a:moveTo>
                      <a:pt x="23" y="0"/>
                    </a:moveTo>
                    <a:lnTo>
                      <a:pt x="0" y="1275"/>
                    </a:lnTo>
                    <a:lnTo>
                      <a:pt x="85" y="1030"/>
                    </a:lnTo>
                    <a:lnTo>
                      <a:pt x="106" y="6"/>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8850" tIns="54425" rIns="108850" bIns="54425"/>
              <a:lstStyle/>
              <a:p>
                <a:endParaRPr lang="sv-SE"/>
              </a:p>
            </p:txBody>
          </p:sp>
          <p:sp>
            <p:nvSpPr>
              <p:cNvPr id="10283" name="Freeform 1043"/>
              <p:cNvSpPr>
                <a:spLocks/>
              </p:cNvSpPr>
              <p:nvPr/>
            </p:nvSpPr>
            <p:spPr bwMode="auto">
              <a:xfrm>
                <a:off x="5373" y="2746"/>
                <a:ext cx="47" cy="97"/>
              </a:xfrm>
              <a:custGeom>
                <a:avLst/>
                <a:gdLst>
                  <a:gd name="T0" fmla="*/ 0 w 142"/>
                  <a:gd name="T1" fmla="*/ 0 h 290"/>
                  <a:gd name="T2" fmla="*/ 0 w 142"/>
                  <a:gd name="T3" fmla="*/ 0 h 290"/>
                  <a:gd name="T4" fmla="*/ 0 w 142"/>
                  <a:gd name="T5" fmla="*/ 0 h 290"/>
                  <a:gd name="T6" fmla="*/ 0 w 142"/>
                  <a:gd name="T7" fmla="*/ 0 h 290"/>
                  <a:gd name="T8" fmla="*/ 0 w 142"/>
                  <a:gd name="T9" fmla="*/ 0 h 290"/>
                  <a:gd name="T10" fmla="*/ 0 w 142"/>
                  <a:gd name="T11" fmla="*/ 0 h 290"/>
                  <a:gd name="T12" fmla="*/ 0 60000 65536"/>
                  <a:gd name="T13" fmla="*/ 0 60000 65536"/>
                  <a:gd name="T14" fmla="*/ 0 60000 65536"/>
                  <a:gd name="T15" fmla="*/ 0 60000 65536"/>
                  <a:gd name="T16" fmla="*/ 0 60000 65536"/>
                  <a:gd name="T17" fmla="*/ 0 60000 65536"/>
                  <a:gd name="T18" fmla="*/ 0 w 142"/>
                  <a:gd name="T19" fmla="*/ 0 h 290"/>
                  <a:gd name="T20" fmla="*/ 142 w 142"/>
                  <a:gd name="T21" fmla="*/ 290 h 290"/>
                </a:gdLst>
                <a:ahLst/>
                <a:cxnLst>
                  <a:cxn ang="T12">
                    <a:pos x="T0" y="T1"/>
                  </a:cxn>
                  <a:cxn ang="T13">
                    <a:pos x="T2" y="T3"/>
                  </a:cxn>
                  <a:cxn ang="T14">
                    <a:pos x="T4" y="T5"/>
                  </a:cxn>
                  <a:cxn ang="T15">
                    <a:pos x="T6" y="T7"/>
                  </a:cxn>
                  <a:cxn ang="T16">
                    <a:pos x="T8" y="T9"/>
                  </a:cxn>
                  <a:cxn ang="T17">
                    <a:pos x="T10" y="T11"/>
                  </a:cxn>
                </a:cxnLst>
                <a:rect l="T18" t="T19" r="T20" b="T21"/>
                <a:pathLst>
                  <a:path w="142" h="290">
                    <a:moveTo>
                      <a:pt x="0" y="15"/>
                    </a:moveTo>
                    <a:lnTo>
                      <a:pt x="0" y="290"/>
                    </a:lnTo>
                    <a:lnTo>
                      <a:pt x="142" y="241"/>
                    </a:lnTo>
                    <a:lnTo>
                      <a:pt x="100" y="0"/>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8850" tIns="54425" rIns="108850" bIns="54425"/>
              <a:lstStyle/>
              <a:p>
                <a:endParaRPr lang="sv-SE"/>
              </a:p>
            </p:txBody>
          </p:sp>
        </p:grpSp>
        <p:pic>
          <p:nvPicPr>
            <p:cNvPr id="10276" name="Picture 1044" descr="BL00326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5" y="2322"/>
              <a:ext cx="660"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7" name="Oval 1045"/>
            <p:cNvSpPr>
              <a:spLocks noChangeArrowheads="1"/>
            </p:cNvSpPr>
            <p:nvPr/>
          </p:nvSpPr>
          <p:spPr bwMode="auto">
            <a:xfrm>
              <a:off x="4062" y="2590"/>
              <a:ext cx="1042" cy="675"/>
            </a:xfrm>
            <a:prstGeom prst="ellipse">
              <a:avLst/>
            </a:prstGeom>
            <a:solidFill>
              <a:schemeClr val="bg1"/>
            </a:solidFill>
            <a:ln w="38100">
              <a:solidFill>
                <a:srgbClr val="000000"/>
              </a:solidFill>
              <a:round/>
              <a:headEnd/>
              <a:tailEnd/>
            </a:ln>
          </p:spPr>
          <p:txBody>
            <a:bodyPr wrap="none" lIns="108850" tIns="54425" rIns="108850" bIns="54425" anchor="ctr"/>
            <a:lstStyle>
              <a:lvl1pPr>
                <a:defRPr sz="1400">
                  <a:solidFill>
                    <a:schemeClr val="tx1"/>
                  </a:solidFill>
                  <a:latin typeface="Verdana" panose="020B0604030504040204" pitchFamily="34" charset="0"/>
                </a:defRPr>
              </a:lvl1pPr>
              <a:lvl2pPr marL="742950" indent="-285750">
                <a:defRPr sz="1400">
                  <a:solidFill>
                    <a:schemeClr val="tx1"/>
                  </a:solidFill>
                  <a:latin typeface="Verdana" panose="020B0604030504040204" pitchFamily="34" charset="0"/>
                </a:defRPr>
              </a:lvl2pPr>
              <a:lvl3pPr marL="1143000" indent="-228600">
                <a:defRPr sz="1400">
                  <a:solidFill>
                    <a:schemeClr val="tx1"/>
                  </a:solidFill>
                  <a:latin typeface="Verdana" panose="020B0604030504040204" pitchFamily="34" charset="0"/>
                </a:defRPr>
              </a:lvl3pPr>
              <a:lvl4pPr marL="1600200" indent="-228600">
                <a:defRPr sz="1400">
                  <a:solidFill>
                    <a:schemeClr val="tx1"/>
                  </a:solidFill>
                  <a:latin typeface="Verdana" panose="020B0604030504040204" pitchFamily="34" charset="0"/>
                </a:defRPr>
              </a:lvl4pPr>
              <a:lvl5pPr marL="2057400" indent="-228600">
                <a:defRPr sz="1400">
                  <a:solidFill>
                    <a:schemeClr val="tx1"/>
                  </a:solidFill>
                  <a:latin typeface="Verdana" panose="020B0604030504040204" pitchFamily="34" charset="0"/>
                </a:defRPr>
              </a:lvl5pPr>
              <a:lvl6pPr marL="2514600" indent="-228600" algn="r" eaLnBrk="0" fontAlgn="base" hangingPunct="0">
                <a:spcBef>
                  <a:spcPct val="0"/>
                </a:spcBef>
                <a:spcAft>
                  <a:spcPct val="0"/>
                </a:spcAft>
                <a:defRPr sz="1400">
                  <a:solidFill>
                    <a:schemeClr val="tx1"/>
                  </a:solidFill>
                  <a:latin typeface="Verdana" panose="020B0604030504040204" pitchFamily="34" charset="0"/>
                </a:defRPr>
              </a:lvl6pPr>
              <a:lvl7pPr marL="2971800" indent="-228600" algn="r" eaLnBrk="0" fontAlgn="base" hangingPunct="0">
                <a:spcBef>
                  <a:spcPct val="0"/>
                </a:spcBef>
                <a:spcAft>
                  <a:spcPct val="0"/>
                </a:spcAft>
                <a:defRPr sz="1400">
                  <a:solidFill>
                    <a:schemeClr val="tx1"/>
                  </a:solidFill>
                  <a:latin typeface="Verdana" panose="020B0604030504040204" pitchFamily="34" charset="0"/>
                </a:defRPr>
              </a:lvl7pPr>
              <a:lvl8pPr marL="3429000" indent="-228600" algn="r" eaLnBrk="0" fontAlgn="base" hangingPunct="0">
                <a:spcBef>
                  <a:spcPct val="0"/>
                </a:spcBef>
                <a:spcAft>
                  <a:spcPct val="0"/>
                </a:spcAft>
                <a:defRPr sz="1400">
                  <a:solidFill>
                    <a:schemeClr val="tx1"/>
                  </a:solidFill>
                  <a:latin typeface="Verdana" panose="020B0604030504040204" pitchFamily="34" charset="0"/>
                </a:defRPr>
              </a:lvl8pPr>
              <a:lvl9pPr marL="3886200" indent="-228600" algn="r" eaLnBrk="0" fontAlgn="base" hangingPunct="0">
                <a:spcBef>
                  <a:spcPct val="0"/>
                </a:spcBef>
                <a:spcAft>
                  <a:spcPct val="0"/>
                </a:spcAft>
                <a:defRPr sz="1400">
                  <a:solidFill>
                    <a:schemeClr val="tx1"/>
                  </a:solidFill>
                  <a:latin typeface="Verdana" panose="020B0604030504040204" pitchFamily="34" charset="0"/>
                </a:defRPr>
              </a:lvl9pPr>
            </a:lstStyle>
            <a:p>
              <a:endParaRPr lang="sv-SE" altLang="sv-SE"/>
            </a:p>
          </p:txBody>
        </p:sp>
        <p:sp>
          <p:nvSpPr>
            <p:cNvPr id="10278" name="Rectangle 1046"/>
            <p:cNvSpPr>
              <a:spLocks noChangeArrowheads="1"/>
            </p:cNvSpPr>
            <p:nvPr/>
          </p:nvSpPr>
          <p:spPr bwMode="auto">
            <a:xfrm>
              <a:off x="3994" y="2683"/>
              <a:ext cx="1153"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spAutoFit/>
            </a:bodyPr>
            <a:lstStyle>
              <a:lvl1pPr>
                <a:defRPr sz="1400">
                  <a:solidFill>
                    <a:schemeClr val="tx1"/>
                  </a:solidFill>
                  <a:latin typeface="Verdana" panose="020B0604030504040204" pitchFamily="34" charset="0"/>
                </a:defRPr>
              </a:lvl1pPr>
              <a:lvl2pPr marL="742950" indent="-285750">
                <a:defRPr sz="1400">
                  <a:solidFill>
                    <a:schemeClr val="tx1"/>
                  </a:solidFill>
                  <a:latin typeface="Verdana" panose="020B0604030504040204" pitchFamily="34" charset="0"/>
                </a:defRPr>
              </a:lvl2pPr>
              <a:lvl3pPr marL="1143000" indent="-228600">
                <a:defRPr sz="1400">
                  <a:solidFill>
                    <a:schemeClr val="tx1"/>
                  </a:solidFill>
                  <a:latin typeface="Verdana" panose="020B0604030504040204" pitchFamily="34" charset="0"/>
                </a:defRPr>
              </a:lvl3pPr>
              <a:lvl4pPr marL="1600200" indent="-228600">
                <a:defRPr sz="1400">
                  <a:solidFill>
                    <a:schemeClr val="tx1"/>
                  </a:solidFill>
                  <a:latin typeface="Verdana" panose="020B0604030504040204" pitchFamily="34" charset="0"/>
                </a:defRPr>
              </a:lvl4pPr>
              <a:lvl5pPr marL="2057400" indent="-228600">
                <a:defRPr sz="1400">
                  <a:solidFill>
                    <a:schemeClr val="tx1"/>
                  </a:solidFill>
                  <a:latin typeface="Verdana" panose="020B0604030504040204" pitchFamily="34" charset="0"/>
                </a:defRPr>
              </a:lvl5pPr>
              <a:lvl6pPr marL="2514600" indent="-228600" algn="r" eaLnBrk="0" fontAlgn="base" hangingPunct="0">
                <a:spcBef>
                  <a:spcPct val="0"/>
                </a:spcBef>
                <a:spcAft>
                  <a:spcPct val="0"/>
                </a:spcAft>
                <a:defRPr sz="1400">
                  <a:solidFill>
                    <a:schemeClr val="tx1"/>
                  </a:solidFill>
                  <a:latin typeface="Verdana" panose="020B0604030504040204" pitchFamily="34" charset="0"/>
                </a:defRPr>
              </a:lvl6pPr>
              <a:lvl7pPr marL="2971800" indent="-228600" algn="r" eaLnBrk="0" fontAlgn="base" hangingPunct="0">
                <a:spcBef>
                  <a:spcPct val="0"/>
                </a:spcBef>
                <a:spcAft>
                  <a:spcPct val="0"/>
                </a:spcAft>
                <a:defRPr sz="1400">
                  <a:solidFill>
                    <a:schemeClr val="tx1"/>
                  </a:solidFill>
                  <a:latin typeface="Verdana" panose="020B0604030504040204" pitchFamily="34" charset="0"/>
                </a:defRPr>
              </a:lvl7pPr>
              <a:lvl8pPr marL="3429000" indent="-228600" algn="r" eaLnBrk="0" fontAlgn="base" hangingPunct="0">
                <a:spcBef>
                  <a:spcPct val="0"/>
                </a:spcBef>
                <a:spcAft>
                  <a:spcPct val="0"/>
                </a:spcAft>
                <a:defRPr sz="1400">
                  <a:solidFill>
                    <a:schemeClr val="tx1"/>
                  </a:solidFill>
                  <a:latin typeface="Verdana" panose="020B0604030504040204" pitchFamily="34" charset="0"/>
                </a:defRPr>
              </a:lvl8pPr>
              <a:lvl9pPr marL="3886200" indent="-228600" algn="r" eaLnBrk="0" fontAlgn="base" hangingPunct="0">
                <a:spcBef>
                  <a:spcPct val="0"/>
                </a:spcBef>
                <a:spcAft>
                  <a:spcPct val="0"/>
                </a:spcAft>
                <a:defRPr sz="1400">
                  <a:solidFill>
                    <a:schemeClr val="tx1"/>
                  </a:solidFill>
                  <a:latin typeface="Verdana" panose="020B0604030504040204" pitchFamily="34" charset="0"/>
                </a:defRPr>
              </a:lvl9pPr>
            </a:lstStyle>
            <a:p>
              <a:pPr algn="ctr"/>
              <a:r>
                <a:rPr lang="sv-SE" altLang="sv-SE" sz="1600" b="1" dirty="0">
                  <a:solidFill>
                    <a:srgbClr val="0000CC"/>
                  </a:solidFill>
                </a:rPr>
                <a:t>Artikel 12</a:t>
              </a:r>
              <a:br>
                <a:rPr lang="sv-SE" altLang="sv-SE" sz="1600" b="1" dirty="0">
                  <a:solidFill>
                    <a:srgbClr val="0000CC"/>
                  </a:solidFill>
                </a:rPr>
              </a:br>
              <a:r>
                <a:rPr lang="sv-SE" altLang="sv-SE" dirty="0"/>
                <a:t>Barnets rätt att komma till tals</a:t>
              </a:r>
            </a:p>
          </p:txBody>
        </p:sp>
      </p:grpSp>
      <p:grpSp>
        <p:nvGrpSpPr>
          <p:cNvPr id="10244" name="Group 1047"/>
          <p:cNvGrpSpPr>
            <a:grpSpLocks/>
          </p:cNvGrpSpPr>
          <p:nvPr/>
        </p:nvGrpSpPr>
        <p:grpSpPr bwMode="auto">
          <a:xfrm>
            <a:off x="1350509" y="4769687"/>
            <a:ext cx="920750" cy="1017587"/>
            <a:chOff x="4929" y="2224"/>
            <a:chExt cx="580" cy="641"/>
          </a:xfrm>
        </p:grpSpPr>
        <p:sp>
          <p:nvSpPr>
            <p:cNvPr id="10270" name="Freeform 1048"/>
            <p:cNvSpPr>
              <a:spLocks/>
            </p:cNvSpPr>
            <p:nvPr/>
          </p:nvSpPr>
          <p:spPr bwMode="auto">
            <a:xfrm>
              <a:off x="5302" y="2231"/>
              <a:ext cx="52" cy="468"/>
            </a:xfrm>
            <a:custGeom>
              <a:avLst/>
              <a:gdLst>
                <a:gd name="T0" fmla="*/ 0 w 155"/>
                <a:gd name="T1" fmla="*/ 0 h 1406"/>
                <a:gd name="T2" fmla="*/ 0 w 155"/>
                <a:gd name="T3" fmla="*/ 0 h 1406"/>
                <a:gd name="T4" fmla="*/ 0 w 155"/>
                <a:gd name="T5" fmla="*/ 0 h 1406"/>
                <a:gd name="T6" fmla="*/ 0 w 155"/>
                <a:gd name="T7" fmla="*/ 0 h 1406"/>
                <a:gd name="T8" fmla="*/ 0 w 155"/>
                <a:gd name="T9" fmla="*/ 0 h 1406"/>
                <a:gd name="T10" fmla="*/ 0 w 155"/>
                <a:gd name="T11" fmla="*/ 0 h 1406"/>
                <a:gd name="T12" fmla="*/ 0 w 155"/>
                <a:gd name="T13" fmla="*/ 0 h 1406"/>
                <a:gd name="T14" fmla="*/ 0 60000 65536"/>
                <a:gd name="T15" fmla="*/ 0 60000 65536"/>
                <a:gd name="T16" fmla="*/ 0 60000 65536"/>
                <a:gd name="T17" fmla="*/ 0 60000 65536"/>
                <a:gd name="T18" fmla="*/ 0 60000 65536"/>
                <a:gd name="T19" fmla="*/ 0 60000 65536"/>
                <a:gd name="T20" fmla="*/ 0 60000 65536"/>
                <a:gd name="T21" fmla="*/ 0 w 155"/>
                <a:gd name="T22" fmla="*/ 0 h 1406"/>
                <a:gd name="T23" fmla="*/ 155 w 155"/>
                <a:gd name="T24" fmla="*/ 1406 h 14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5" h="1406">
                  <a:moveTo>
                    <a:pt x="42" y="0"/>
                  </a:moveTo>
                  <a:lnTo>
                    <a:pt x="0" y="1406"/>
                  </a:lnTo>
                  <a:lnTo>
                    <a:pt x="91" y="1406"/>
                  </a:lnTo>
                  <a:lnTo>
                    <a:pt x="155" y="1179"/>
                  </a:lnTo>
                  <a:lnTo>
                    <a:pt x="155" y="36"/>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8850" tIns="54425" rIns="108850" bIns="54425"/>
            <a:lstStyle/>
            <a:p>
              <a:endParaRPr lang="sv-SE"/>
            </a:p>
          </p:txBody>
        </p:sp>
        <p:sp>
          <p:nvSpPr>
            <p:cNvPr id="10271" name="Freeform 1049"/>
            <p:cNvSpPr>
              <a:spLocks/>
            </p:cNvSpPr>
            <p:nvPr/>
          </p:nvSpPr>
          <p:spPr bwMode="auto">
            <a:xfrm>
              <a:off x="4929" y="2231"/>
              <a:ext cx="580" cy="634"/>
            </a:xfrm>
            <a:custGeom>
              <a:avLst/>
              <a:gdLst>
                <a:gd name="T0" fmla="*/ 0 w 1740"/>
                <a:gd name="T1" fmla="*/ 0 h 1903"/>
                <a:gd name="T2" fmla="*/ 0 w 1740"/>
                <a:gd name="T3" fmla="*/ 0 h 1903"/>
                <a:gd name="T4" fmla="*/ 0 w 1740"/>
                <a:gd name="T5" fmla="*/ 0 h 1903"/>
                <a:gd name="T6" fmla="*/ 0 w 1740"/>
                <a:gd name="T7" fmla="*/ 0 h 1903"/>
                <a:gd name="T8" fmla="*/ 0 w 1740"/>
                <a:gd name="T9" fmla="*/ 0 h 1903"/>
                <a:gd name="T10" fmla="*/ 0 w 1740"/>
                <a:gd name="T11" fmla="*/ 0 h 1903"/>
                <a:gd name="T12" fmla="*/ 0 w 1740"/>
                <a:gd name="T13" fmla="*/ 0 h 1903"/>
                <a:gd name="T14" fmla="*/ 0 w 1740"/>
                <a:gd name="T15" fmla="*/ 0 h 1903"/>
                <a:gd name="T16" fmla="*/ 0 w 1740"/>
                <a:gd name="T17" fmla="*/ 0 h 1903"/>
                <a:gd name="T18" fmla="*/ 0 w 1740"/>
                <a:gd name="T19" fmla="*/ 0 h 1903"/>
                <a:gd name="T20" fmla="*/ 0 w 1740"/>
                <a:gd name="T21" fmla="*/ 0 h 1903"/>
                <a:gd name="T22" fmla="*/ 0 w 1740"/>
                <a:gd name="T23" fmla="*/ 0 h 1903"/>
                <a:gd name="T24" fmla="*/ 0 w 1740"/>
                <a:gd name="T25" fmla="*/ 0 h 1903"/>
                <a:gd name="T26" fmla="*/ 0 w 1740"/>
                <a:gd name="T27" fmla="*/ 0 h 1903"/>
                <a:gd name="T28" fmla="*/ 0 w 1740"/>
                <a:gd name="T29" fmla="*/ 0 h 1903"/>
                <a:gd name="T30" fmla="*/ 0 w 1740"/>
                <a:gd name="T31" fmla="*/ 0 h 1903"/>
                <a:gd name="T32" fmla="*/ 0 w 1740"/>
                <a:gd name="T33" fmla="*/ 0 h 1903"/>
                <a:gd name="T34" fmla="*/ 0 w 1740"/>
                <a:gd name="T35" fmla="*/ 0 h 1903"/>
                <a:gd name="T36" fmla="*/ 0 w 1740"/>
                <a:gd name="T37" fmla="*/ 0 h 1903"/>
                <a:gd name="T38" fmla="*/ 0 w 1740"/>
                <a:gd name="T39" fmla="*/ 0 h 1903"/>
                <a:gd name="T40" fmla="*/ 0 w 1740"/>
                <a:gd name="T41" fmla="*/ 0 h 19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40"/>
                <a:gd name="T64" fmla="*/ 0 h 1903"/>
                <a:gd name="T65" fmla="*/ 1740 w 1740"/>
                <a:gd name="T66" fmla="*/ 1903 h 19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40" h="1903">
                  <a:moveTo>
                    <a:pt x="320" y="178"/>
                  </a:moveTo>
                  <a:lnTo>
                    <a:pt x="320" y="1399"/>
                  </a:lnTo>
                  <a:lnTo>
                    <a:pt x="276" y="1526"/>
                  </a:lnTo>
                  <a:lnTo>
                    <a:pt x="150" y="1554"/>
                  </a:lnTo>
                  <a:lnTo>
                    <a:pt x="157" y="1716"/>
                  </a:lnTo>
                  <a:lnTo>
                    <a:pt x="0" y="1903"/>
                  </a:lnTo>
                  <a:lnTo>
                    <a:pt x="1740" y="1898"/>
                  </a:lnTo>
                  <a:lnTo>
                    <a:pt x="1719" y="1778"/>
                  </a:lnTo>
                  <a:lnTo>
                    <a:pt x="327" y="1751"/>
                  </a:lnTo>
                  <a:lnTo>
                    <a:pt x="320" y="1624"/>
                  </a:lnTo>
                  <a:lnTo>
                    <a:pt x="1347" y="1624"/>
                  </a:lnTo>
                  <a:lnTo>
                    <a:pt x="1466" y="1546"/>
                  </a:lnTo>
                  <a:lnTo>
                    <a:pt x="396" y="1554"/>
                  </a:lnTo>
                  <a:lnTo>
                    <a:pt x="424" y="1427"/>
                  </a:lnTo>
                  <a:lnTo>
                    <a:pt x="1275" y="1434"/>
                  </a:lnTo>
                  <a:lnTo>
                    <a:pt x="1324" y="1502"/>
                  </a:lnTo>
                  <a:lnTo>
                    <a:pt x="1324" y="1334"/>
                  </a:lnTo>
                  <a:lnTo>
                    <a:pt x="439" y="1334"/>
                  </a:lnTo>
                  <a:lnTo>
                    <a:pt x="439" y="0"/>
                  </a:lnTo>
                  <a:lnTo>
                    <a:pt x="320" y="1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8850" tIns="54425" rIns="108850" bIns="54425"/>
            <a:lstStyle/>
            <a:p>
              <a:endParaRPr lang="sv-SE"/>
            </a:p>
          </p:txBody>
        </p:sp>
        <p:sp>
          <p:nvSpPr>
            <p:cNvPr id="10272" name="Freeform 1050"/>
            <p:cNvSpPr>
              <a:spLocks/>
            </p:cNvSpPr>
            <p:nvPr/>
          </p:nvSpPr>
          <p:spPr bwMode="auto">
            <a:xfrm>
              <a:off x="5138" y="2224"/>
              <a:ext cx="33" cy="421"/>
            </a:xfrm>
            <a:custGeom>
              <a:avLst/>
              <a:gdLst>
                <a:gd name="T0" fmla="*/ 0 w 99"/>
                <a:gd name="T1" fmla="*/ 0 h 1262"/>
                <a:gd name="T2" fmla="*/ 0 w 99"/>
                <a:gd name="T3" fmla="*/ 0 h 1262"/>
                <a:gd name="T4" fmla="*/ 0 w 99"/>
                <a:gd name="T5" fmla="*/ 0 h 1262"/>
                <a:gd name="T6" fmla="*/ 0 w 99"/>
                <a:gd name="T7" fmla="*/ 0 h 1262"/>
                <a:gd name="T8" fmla="*/ 0 w 99"/>
                <a:gd name="T9" fmla="*/ 0 h 1262"/>
                <a:gd name="T10" fmla="*/ 0 w 99"/>
                <a:gd name="T11" fmla="*/ 0 h 1262"/>
                <a:gd name="T12" fmla="*/ 0 60000 65536"/>
                <a:gd name="T13" fmla="*/ 0 60000 65536"/>
                <a:gd name="T14" fmla="*/ 0 60000 65536"/>
                <a:gd name="T15" fmla="*/ 0 60000 65536"/>
                <a:gd name="T16" fmla="*/ 0 60000 65536"/>
                <a:gd name="T17" fmla="*/ 0 60000 65536"/>
                <a:gd name="T18" fmla="*/ 0 w 99"/>
                <a:gd name="T19" fmla="*/ 0 h 1262"/>
                <a:gd name="T20" fmla="*/ 99 w 99"/>
                <a:gd name="T21" fmla="*/ 1262 h 1262"/>
              </a:gdLst>
              <a:ahLst/>
              <a:cxnLst>
                <a:cxn ang="T12">
                  <a:pos x="T0" y="T1"/>
                </a:cxn>
                <a:cxn ang="T13">
                  <a:pos x="T2" y="T3"/>
                </a:cxn>
                <a:cxn ang="T14">
                  <a:pos x="T4" y="T5"/>
                </a:cxn>
                <a:cxn ang="T15">
                  <a:pos x="T6" y="T7"/>
                </a:cxn>
                <a:cxn ang="T16">
                  <a:pos x="T8" y="T9"/>
                </a:cxn>
                <a:cxn ang="T17">
                  <a:pos x="T10" y="T11"/>
                </a:cxn>
              </a:cxnLst>
              <a:rect l="T18" t="T19" r="T20" b="T21"/>
              <a:pathLst>
                <a:path w="99" h="1262">
                  <a:moveTo>
                    <a:pt x="0" y="0"/>
                  </a:moveTo>
                  <a:lnTo>
                    <a:pt x="14" y="1262"/>
                  </a:lnTo>
                  <a:lnTo>
                    <a:pt x="99" y="1058"/>
                  </a:lnTo>
                  <a:lnTo>
                    <a:pt x="7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8850" tIns="54425" rIns="108850" bIns="54425"/>
            <a:lstStyle/>
            <a:p>
              <a:endParaRPr lang="sv-SE"/>
            </a:p>
          </p:txBody>
        </p:sp>
        <p:sp>
          <p:nvSpPr>
            <p:cNvPr id="10273" name="Freeform 1051"/>
            <p:cNvSpPr>
              <a:spLocks/>
            </p:cNvSpPr>
            <p:nvPr/>
          </p:nvSpPr>
          <p:spPr bwMode="auto">
            <a:xfrm>
              <a:off x="5227" y="2224"/>
              <a:ext cx="35" cy="425"/>
            </a:xfrm>
            <a:custGeom>
              <a:avLst/>
              <a:gdLst>
                <a:gd name="T0" fmla="*/ 0 w 106"/>
                <a:gd name="T1" fmla="*/ 0 h 1275"/>
                <a:gd name="T2" fmla="*/ 0 w 106"/>
                <a:gd name="T3" fmla="*/ 0 h 1275"/>
                <a:gd name="T4" fmla="*/ 0 w 106"/>
                <a:gd name="T5" fmla="*/ 0 h 1275"/>
                <a:gd name="T6" fmla="*/ 0 w 106"/>
                <a:gd name="T7" fmla="*/ 0 h 1275"/>
                <a:gd name="T8" fmla="*/ 0 w 106"/>
                <a:gd name="T9" fmla="*/ 0 h 1275"/>
                <a:gd name="T10" fmla="*/ 0 w 106"/>
                <a:gd name="T11" fmla="*/ 0 h 1275"/>
                <a:gd name="T12" fmla="*/ 0 60000 65536"/>
                <a:gd name="T13" fmla="*/ 0 60000 65536"/>
                <a:gd name="T14" fmla="*/ 0 60000 65536"/>
                <a:gd name="T15" fmla="*/ 0 60000 65536"/>
                <a:gd name="T16" fmla="*/ 0 60000 65536"/>
                <a:gd name="T17" fmla="*/ 0 60000 65536"/>
                <a:gd name="T18" fmla="*/ 0 w 106"/>
                <a:gd name="T19" fmla="*/ 0 h 1275"/>
                <a:gd name="T20" fmla="*/ 106 w 106"/>
                <a:gd name="T21" fmla="*/ 1275 h 1275"/>
              </a:gdLst>
              <a:ahLst/>
              <a:cxnLst>
                <a:cxn ang="T12">
                  <a:pos x="T0" y="T1"/>
                </a:cxn>
                <a:cxn ang="T13">
                  <a:pos x="T2" y="T3"/>
                </a:cxn>
                <a:cxn ang="T14">
                  <a:pos x="T4" y="T5"/>
                </a:cxn>
                <a:cxn ang="T15">
                  <a:pos x="T6" y="T7"/>
                </a:cxn>
                <a:cxn ang="T16">
                  <a:pos x="T8" y="T9"/>
                </a:cxn>
                <a:cxn ang="T17">
                  <a:pos x="T10" y="T11"/>
                </a:cxn>
              </a:cxnLst>
              <a:rect l="T18" t="T19" r="T20" b="T21"/>
              <a:pathLst>
                <a:path w="106" h="1275">
                  <a:moveTo>
                    <a:pt x="23" y="0"/>
                  </a:moveTo>
                  <a:lnTo>
                    <a:pt x="0" y="1275"/>
                  </a:lnTo>
                  <a:lnTo>
                    <a:pt x="85" y="1030"/>
                  </a:lnTo>
                  <a:lnTo>
                    <a:pt x="106" y="6"/>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8850" tIns="54425" rIns="108850" bIns="54425"/>
            <a:lstStyle/>
            <a:p>
              <a:endParaRPr lang="sv-SE"/>
            </a:p>
          </p:txBody>
        </p:sp>
        <p:sp>
          <p:nvSpPr>
            <p:cNvPr id="10274" name="Freeform 1052"/>
            <p:cNvSpPr>
              <a:spLocks/>
            </p:cNvSpPr>
            <p:nvPr/>
          </p:nvSpPr>
          <p:spPr bwMode="auto">
            <a:xfrm>
              <a:off x="5373" y="2746"/>
              <a:ext cx="47" cy="97"/>
            </a:xfrm>
            <a:custGeom>
              <a:avLst/>
              <a:gdLst>
                <a:gd name="T0" fmla="*/ 0 w 142"/>
                <a:gd name="T1" fmla="*/ 0 h 290"/>
                <a:gd name="T2" fmla="*/ 0 w 142"/>
                <a:gd name="T3" fmla="*/ 0 h 290"/>
                <a:gd name="T4" fmla="*/ 0 w 142"/>
                <a:gd name="T5" fmla="*/ 0 h 290"/>
                <a:gd name="T6" fmla="*/ 0 w 142"/>
                <a:gd name="T7" fmla="*/ 0 h 290"/>
                <a:gd name="T8" fmla="*/ 0 w 142"/>
                <a:gd name="T9" fmla="*/ 0 h 290"/>
                <a:gd name="T10" fmla="*/ 0 w 142"/>
                <a:gd name="T11" fmla="*/ 0 h 290"/>
                <a:gd name="T12" fmla="*/ 0 60000 65536"/>
                <a:gd name="T13" fmla="*/ 0 60000 65536"/>
                <a:gd name="T14" fmla="*/ 0 60000 65536"/>
                <a:gd name="T15" fmla="*/ 0 60000 65536"/>
                <a:gd name="T16" fmla="*/ 0 60000 65536"/>
                <a:gd name="T17" fmla="*/ 0 60000 65536"/>
                <a:gd name="T18" fmla="*/ 0 w 142"/>
                <a:gd name="T19" fmla="*/ 0 h 290"/>
                <a:gd name="T20" fmla="*/ 142 w 142"/>
                <a:gd name="T21" fmla="*/ 290 h 290"/>
              </a:gdLst>
              <a:ahLst/>
              <a:cxnLst>
                <a:cxn ang="T12">
                  <a:pos x="T0" y="T1"/>
                </a:cxn>
                <a:cxn ang="T13">
                  <a:pos x="T2" y="T3"/>
                </a:cxn>
                <a:cxn ang="T14">
                  <a:pos x="T4" y="T5"/>
                </a:cxn>
                <a:cxn ang="T15">
                  <a:pos x="T6" y="T7"/>
                </a:cxn>
                <a:cxn ang="T16">
                  <a:pos x="T8" y="T9"/>
                </a:cxn>
                <a:cxn ang="T17">
                  <a:pos x="T10" y="T11"/>
                </a:cxn>
              </a:cxnLst>
              <a:rect l="T18" t="T19" r="T20" b="T21"/>
              <a:pathLst>
                <a:path w="142" h="290">
                  <a:moveTo>
                    <a:pt x="0" y="15"/>
                  </a:moveTo>
                  <a:lnTo>
                    <a:pt x="0" y="290"/>
                  </a:lnTo>
                  <a:lnTo>
                    <a:pt x="142" y="241"/>
                  </a:lnTo>
                  <a:lnTo>
                    <a:pt x="100" y="0"/>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8850" tIns="54425" rIns="108850" bIns="54425"/>
            <a:lstStyle/>
            <a:p>
              <a:endParaRPr lang="sv-SE"/>
            </a:p>
          </p:txBody>
        </p:sp>
      </p:grpSp>
      <p:pic>
        <p:nvPicPr>
          <p:cNvPr id="10245" name="Picture 1053" descr="BL00326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1190" y="3135968"/>
            <a:ext cx="1047750" cy="1233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Oval 1054"/>
          <p:cNvSpPr>
            <a:spLocks noChangeArrowheads="1"/>
          </p:cNvSpPr>
          <p:nvPr/>
        </p:nvSpPr>
        <p:spPr bwMode="auto">
          <a:xfrm>
            <a:off x="955383" y="3552938"/>
            <a:ext cx="1676400" cy="1194525"/>
          </a:xfrm>
          <a:prstGeom prst="ellipse">
            <a:avLst/>
          </a:prstGeom>
          <a:solidFill>
            <a:schemeClr val="bg1"/>
          </a:solidFill>
          <a:ln w="38100">
            <a:solidFill>
              <a:srgbClr val="000000"/>
            </a:solidFill>
            <a:round/>
            <a:headEnd/>
            <a:tailEnd/>
          </a:ln>
        </p:spPr>
        <p:txBody>
          <a:bodyPr wrap="none" lIns="91434" tIns="45717" rIns="91434" bIns="45717" anchor="ctr"/>
          <a:lstStyle>
            <a:lvl1pPr>
              <a:defRPr sz="1400">
                <a:solidFill>
                  <a:schemeClr val="tx1"/>
                </a:solidFill>
                <a:latin typeface="Verdana" panose="020B0604030504040204" pitchFamily="34" charset="0"/>
              </a:defRPr>
            </a:lvl1pPr>
            <a:lvl2pPr marL="742950" indent="-285750">
              <a:defRPr sz="1400">
                <a:solidFill>
                  <a:schemeClr val="tx1"/>
                </a:solidFill>
                <a:latin typeface="Verdana" panose="020B0604030504040204" pitchFamily="34" charset="0"/>
              </a:defRPr>
            </a:lvl2pPr>
            <a:lvl3pPr marL="1143000" indent="-228600">
              <a:defRPr sz="1400">
                <a:solidFill>
                  <a:schemeClr val="tx1"/>
                </a:solidFill>
                <a:latin typeface="Verdana" panose="020B0604030504040204" pitchFamily="34" charset="0"/>
              </a:defRPr>
            </a:lvl3pPr>
            <a:lvl4pPr marL="1600200" indent="-228600">
              <a:defRPr sz="1400">
                <a:solidFill>
                  <a:schemeClr val="tx1"/>
                </a:solidFill>
                <a:latin typeface="Verdana" panose="020B0604030504040204" pitchFamily="34" charset="0"/>
              </a:defRPr>
            </a:lvl4pPr>
            <a:lvl5pPr marL="2057400" indent="-228600">
              <a:defRPr sz="1400">
                <a:solidFill>
                  <a:schemeClr val="tx1"/>
                </a:solidFill>
                <a:latin typeface="Verdana" panose="020B0604030504040204" pitchFamily="34" charset="0"/>
              </a:defRPr>
            </a:lvl5pPr>
            <a:lvl6pPr marL="2514600" indent="-228600" algn="r" eaLnBrk="0" fontAlgn="base" hangingPunct="0">
              <a:spcBef>
                <a:spcPct val="0"/>
              </a:spcBef>
              <a:spcAft>
                <a:spcPct val="0"/>
              </a:spcAft>
              <a:defRPr sz="1400">
                <a:solidFill>
                  <a:schemeClr val="tx1"/>
                </a:solidFill>
                <a:latin typeface="Verdana" panose="020B0604030504040204" pitchFamily="34" charset="0"/>
              </a:defRPr>
            </a:lvl6pPr>
            <a:lvl7pPr marL="2971800" indent="-228600" algn="r" eaLnBrk="0" fontAlgn="base" hangingPunct="0">
              <a:spcBef>
                <a:spcPct val="0"/>
              </a:spcBef>
              <a:spcAft>
                <a:spcPct val="0"/>
              </a:spcAft>
              <a:defRPr sz="1400">
                <a:solidFill>
                  <a:schemeClr val="tx1"/>
                </a:solidFill>
                <a:latin typeface="Verdana" panose="020B0604030504040204" pitchFamily="34" charset="0"/>
              </a:defRPr>
            </a:lvl7pPr>
            <a:lvl8pPr marL="3429000" indent="-228600" algn="r" eaLnBrk="0" fontAlgn="base" hangingPunct="0">
              <a:spcBef>
                <a:spcPct val="0"/>
              </a:spcBef>
              <a:spcAft>
                <a:spcPct val="0"/>
              </a:spcAft>
              <a:defRPr sz="1400">
                <a:solidFill>
                  <a:schemeClr val="tx1"/>
                </a:solidFill>
                <a:latin typeface="Verdana" panose="020B0604030504040204" pitchFamily="34" charset="0"/>
              </a:defRPr>
            </a:lvl8pPr>
            <a:lvl9pPr marL="3886200" indent="-228600" algn="r" eaLnBrk="0" fontAlgn="base" hangingPunct="0">
              <a:spcBef>
                <a:spcPct val="0"/>
              </a:spcBef>
              <a:spcAft>
                <a:spcPct val="0"/>
              </a:spcAft>
              <a:defRPr sz="1400">
                <a:solidFill>
                  <a:schemeClr val="tx1"/>
                </a:solidFill>
                <a:latin typeface="Verdana" panose="020B0604030504040204" pitchFamily="34" charset="0"/>
              </a:defRPr>
            </a:lvl9pPr>
          </a:lstStyle>
          <a:p>
            <a:endParaRPr lang="sv-SE" altLang="sv-SE"/>
          </a:p>
        </p:txBody>
      </p:sp>
      <p:sp>
        <p:nvSpPr>
          <p:cNvPr id="10247" name="Rectangle 1055"/>
          <p:cNvSpPr>
            <a:spLocks noChangeArrowheads="1"/>
          </p:cNvSpPr>
          <p:nvPr/>
        </p:nvSpPr>
        <p:spPr bwMode="auto">
          <a:xfrm>
            <a:off x="895691" y="3760038"/>
            <a:ext cx="183038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a:defRPr sz="1400">
                <a:solidFill>
                  <a:schemeClr val="tx1"/>
                </a:solidFill>
                <a:latin typeface="Verdana" panose="020B0604030504040204" pitchFamily="34" charset="0"/>
              </a:defRPr>
            </a:lvl1pPr>
            <a:lvl2pPr marL="742950" indent="-285750">
              <a:defRPr sz="1400">
                <a:solidFill>
                  <a:schemeClr val="tx1"/>
                </a:solidFill>
                <a:latin typeface="Verdana" panose="020B0604030504040204" pitchFamily="34" charset="0"/>
              </a:defRPr>
            </a:lvl2pPr>
            <a:lvl3pPr marL="1143000" indent="-228600">
              <a:defRPr sz="1400">
                <a:solidFill>
                  <a:schemeClr val="tx1"/>
                </a:solidFill>
                <a:latin typeface="Verdana" panose="020B0604030504040204" pitchFamily="34" charset="0"/>
              </a:defRPr>
            </a:lvl3pPr>
            <a:lvl4pPr marL="1600200" indent="-228600">
              <a:defRPr sz="1400">
                <a:solidFill>
                  <a:schemeClr val="tx1"/>
                </a:solidFill>
                <a:latin typeface="Verdana" panose="020B0604030504040204" pitchFamily="34" charset="0"/>
              </a:defRPr>
            </a:lvl4pPr>
            <a:lvl5pPr marL="2057400" indent="-228600">
              <a:defRPr sz="1400">
                <a:solidFill>
                  <a:schemeClr val="tx1"/>
                </a:solidFill>
                <a:latin typeface="Verdana" panose="020B0604030504040204" pitchFamily="34" charset="0"/>
              </a:defRPr>
            </a:lvl5pPr>
            <a:lvl6pPr marL="2514600" indent="-228600" algn="r" eaLnBrk="0" fontAlgn="base" hangingPunct="0">
              <a:spcBef>
                <a:spcPct val="0"/>
              </a:spcBef>
              <a:spcAft>
                <a:spcPct val="0"/>
              </a:spcAft>
              <a:defRPr sz="1400">
                <a:solidFill>
                  <a:schemeClr val="tx1"/>
                </a:solidFill>
                <a:latin typeface="Verdana" panose="020B0604030504040204" pitchFamily="34" charset="0"/>
              </a:defRPr>
            </a:lvl6pPr>
            <a:lvl7pPr marL="2971800" indent="-228600" algn="r" eaLnBrk="0" fontAlgn="base" hangingPunct="0">
              <a:spcBef>
                <a:spcPct val="0"/>
              </a:spcBef>
              <a:spcAft>
                <a:spcPct val="0"/>
              </a:spcAft>
              <a:defRPr sz="1400">
                <a:solidFill>
                  <a:schemeClr val="tx1"/>
                </a:solidFill>
                <a:latin typeface="Verdana" panose="020B0604030504040204" pitchFamily="34" charset="0"/>
              </a:defRPr>
            </a:lvl7pPr>
            <a:lvl8pPr marL="3429000" indent="-228600" algn="r" eaLnBrk="0" fontAlgn="base" hangingPunct="0">
              <a:spcBef>
                <a:spcPct val="0"/>
              </a:spcBef>
              <a:spcAft>
                <a:spcPct val="0"/>
              </a:spcAft>
              <a:defRPr sz="1400">
                <a:solidFill>
                  <a:schemeClr val="tx1"/>
                </a:solidFill>
                <a:latin typeface="Verdana" panose="020B0604030504040204" pitchFamily="34" charset="0"/>
              </a:defRPr>
            </a:lvl8pPr>
            <a:lvl9pPr marL="3886200" indent="-228600" algn="r" eaLnBrk="0" fontAlgn="base" hangingPunct="0">
              <a:spcBef>
                <a:spcPct val="0"/>
              </a:spcBef>
              <a:spcAft>
                <a:spcPct val="0"/>
              </a:spcAft>
              <a:defRPr sz="1400">
                <a:solidFill>
                  <a:schemeClr val="tx1"/>
                </a:solidFill>
                <a:latin typeface="Verdana" panose="020B0604030504040204" pitchFamily="34" charset="0"/>
              </a:defRPr>
            </a:lvl9pPr>
          </a:lstStyle>
          <a:p>
            <a:pPr algn="ctr"/>
            <a:r>
              <a:rPr lang="sv-SE" altLang="sv-SE" sz="1600" b="1" dirty="0">
                <a:solidFill>
                  <a:srgbClr val="0000CC"/>
                </a:solidFill>
              </a:rPr>
              <a:t>Artikel 2</a:t>
            </a:r>
            <a:br>
              <a:rPr lang="sv-SE" altLang="sv-SE" sz="1600" b="1" dirty="0">
                <a:solidFill>
                  <a:srgbClr val="0000CC"/>
                </a:solidFill>
              </a:rPr>
            </a:br>
            <a:r>
              <a:rPr lang="sv-SE" altLang="sv-SE" dirty="0"/>
              <a:t>Icke - diskriminering</a:t>
            </a:r>
          </a:p>
        </p:txBody>
      </p:sp>
      <p:grpSp>
        <p:nvGrpSpPr>
          <p:cNvPr id="10248" name="Group 1075"/>
          <p:cNvGrpSpPr>
            <a:grpSpLocks/>
          </p:cNvGrpSpPr>
          <p:nvPr/>
        </p:nvGrpSpPr>
        <p:grpSpPr bwMode="auto">
          <a:xfrm>
            <a:off x="2894855" y="3173133"/>
            <a:ext cx="1831975" cy="2605835"/>
            <a:chOff x="1799" y="2298"/>
            <a:chExt cx="1153" cy="1530"/>
          </a:xfrm>
        </p:grpSpPr>
        <p:grpSp>
          <p:nvGrpSpPr>
            <p:cNvPr id="10261" name="Group 1056"/>
            <p:cNvGrpSpPr>
              <a:grpSpLocks/>
            </p:cNvGrpSpPr>
            <p:nvPr/>
          </p:nvGrpSpPr>
          <p:grpSpPr bwMode="auto">
            <a:xfrm>
              <a:off x="2129" y="3187"/>
              <a:ext cx="580" cy="641"/>
              <a:chOff x="4929" y="2224"/>
              <a:chExt cx="580" cy="641"/>
            </a:xfrm>
          </p:grpSpPr>
          <p:sp>
            <p:nvSpPr>
              <p:cNvPr id="10265" name="Freeform 1057"/>
              <p:cNvSpPr>
                <a:spLocks/>
              </p:cNvSpPr>
              <p:nvPr/>
            </p:nvSpPr>
            <p:spPr bwMode="auto">
              <a:xfrm>
                <a:off x="5302" y="2231"/>
                <a:ext cx="52" cy="468"/>
              </a:xfrm>
              <a:custGeom>
                <a:avLst/>
                <a:gdLst>
                  <a:gd name="T0" fmla="*/ 0 w 155"/>
                  <a:gd name="T1" fmla="*/ 0 h 1406"/>
                  <a:gd name="T2" fmla="*/ 0 w 155"/>
                  <a:gd name="T3" fmla="*/ 0 h 1406"/>
                  <a:gd name="T4" fmla="*/ 0 w 155"/>
                  <a:gd name="T5" fmla="*/ 0 h 1406"/>
                  <a:gd name="T6" fmla="*/ 0 w 155"/>
                  <a:gd name="T7" fmla="*/ 0 h 1406"/>
                  <a:gd name="T8" fmla="*/ 0 w 155"/>
                  <a:gd name="T9" fmla="*/ 0 h 1406"/>
                  <a:gd name="T10" fmla="*/ 0 w 155"/>
                  <a:gd name="T11" fmla="*/ 0 h 1406"/>
                  <a:gd name="T12" fmla="*/ 0 w 155"/>
                  <a:gd name="T13" fmla="*/ 0 h 1406"/>
                  <a:gd name="T14" fmla="*/ 0 60000 65536"/>
                  <a:gd name="T15" fmla="*/ 0 60000 65536"/>
                  <a:gd name="T16" fmla="*/ 0 60000 65536"/>
                  <a:gd name="T17" fmla="*/ 0 60000 65536"/>
                  <a:gd name="T18" fmla="*/ 0 60000 65536"/>
                  <a:gd name="T19" fmla="*/ 0 60000 65536"/>
                  <a:gd name="T20" fmla="*/ 0 60000 65536"/>
                  <a:gd name="T21" fmla="*/ 0 w 155"/>
                  <a:gd name="T22" fmla="*/ 0 h 1406"/>
                  <a:gd name="T23" fmla="*/ 155 w 155"/>
                  <a:gd name="T24" fmla="*/ 1406 h 14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5" h="1406">
                    <a:moveTo>
                      <a:pt x="42" y="0"/>
                    </a:moveTo>
                    <a:lnTo>
                      <a:pt x="0" y="1406"/>
                    </a:lnTo>
                    <a:lnTo>
                      <a:pt x="91" y="1406"/>
                    </a:lnTo>
                    <a:lnTo>
                      <a:pt x="155" y="1179"/>
                    </a:lnTo>
                    <a:lnTo>
                      <a:pt x="155" y="36"/>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8850" tIns="54425" rIns="108850" bIns="54425"/>
              <a:lstStyle/>
              <a:p>
                <a:endParaRPr lang="sv-SE"/>
              </a:p>
            </p:txBody>
          </p:sp>
          <p:sp>
            <p:nvSpPr>
              <p:cNvPr id="10266" name="Freeform 1058"/>
              <p:cNvSpPr>
                <a:spLocks/>
              </p:cNvSpPr>
              <p:nvPr/>
            </p:nvSpPr>
            <p:spPr bwMode="auto">
              <a:xfrm>
                <a:off x="4929" y="2231"/>
                <a:ext cx="580" cy="634"/>
              </a:xfrm>
              <a:custGeom>
                <a:avLst/>
                <a:gdLst>
                  <a:gd name="T0" fmla="*/ 0 w 1740"/>
                  <a:gd name="T1" fmla="*/ 0 h 1903"/>
                  <a:gd name="T2" fmla="*/ 0 w 1740"/>
                  <a:gd name="T3" fmla="*/ 0 h 1903"/>
                  <a:gd name="T4" fmla="*/ 0 w 1740"/>
                  <a:gd name="T5" fmla="*/ 0 h 1903"/>
                  <a:gd name="T6" fmla="*/ 0 w 1740"/>
                  <a:gd name="T7" fmla="*/ 0 h 1903"/>
                  <a:gd name="T8" fmla="*/ 0 w 1740"/>
                  <a:gd name="T9" fmla="*/ 0 h 1903"/>
                  <a:gd name="T10" fmla="*/ 0 w 1740"/>
                  <a:gd name="T11" fmla="*/ 0 h 1903"/>
                  <a:gd name="T12" fmla="*/ 0 w 1740"/>
                  <a:gd name="T13" fmla="*/ 0 h 1903"/>
                  <a:gd name="T14" fmla="*/ 0 w 1740"/>
                  <a:gd name="T15" fmla="*/ 0 h 1903"/>
                  <a:gd name="T16" fmla="*/ 0 w 1740"/>
                  <a:gd name="T17" fmla="*/ 0 h 1903"/>
                  <a:gd name="T18" fmla="*/ 0 w 1740"/>
                  <a:gd name="T19" fmla="*/ 0 h 1903"/>
                  <a:gd name="T20" fmla="*/ 0 w 1740"/>
                  <a:gd name="T21" fmla="*/ 0 h 1903"/>
                  <a:gd name="T22" fmla="*/ 0 w 1740"/>
                  <a:gd name="T23" fmla="*/ 0 h 1903"/>
                  <a:gd name="T24" fmla="*/ 0 w 1740"/>
                  <a:gd name="T25" fmla="*/ 0 h 1903"/>
                  <a:gd name="T26" fmla="*/ 0 w 1740"/>
                  <a:gd name="T27" fmla="*/ 0 h 1903"/>
                  <a:gd name="T28" fmla="*/ 0 w 1740"/>
                  <a:gd name="T29" fmla="*/ 0 h 1903"/>
                  <a:gd name="T30" fmla="*/ 0 w 1740"/>
                  <a:gd name="T31" fmla="*/ 0 h 1903"/>
                  <a:gd name="T32" fmla="*/ 0 w 1740"/>
                  <a:gd name="T33" fmla="*/ 0 h 1903"/>
                  <a:gd name="T34" fmla="*/ 0 w 1740"/>
                  <a:gd name="T35" fmla="*/ 0 h 1903"/>
                  <a:gd name="T36" fmla="*/ 0 w 1740"/>
                  <a:gd name="T37" fmla="*/ 0 h 1903"/>
                  <a:gd name="T38" fmla="*/ 0 w 1740"/>
                  <a:gd name="T39" fmla="*/ 0 h 1903"/>
                  <a:gd name="T40" fmla="*/ 0 w 1740"/>
                  <a:gd name="T41" fmla="*/ 0 h 19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40"/>
                  <a:gd name="T64" fmla="*/ 0 h 1903"/>
                  <a:gd name="T65" fmla="*/ 1740 w 1740"/>
                  <a:gd name="T66" fmla="*/ 1903 h 19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40" h="1903">
                    <a:moveTo>
                      <a:pt x="320" y="178"/>
                    </a:moveTo>
                    <a:lnTo>
                      <a:pt x="320" y="1399"/>
                    </a:lnTo>
                    <a:lnTo>
                      <a:pt x="276" y="1526"/>
                    </a:lnTo>
                    <a:lnTo>
                      <a:pt x="150" y="1554"/>
                    </a:lnTo>
                    <a:lnTo>
                      <a:pt x="157" y="1716"/>
                    </a:lnTo>
                    <a:lnTo>
                      <a:pt x="0" y="1903"/>
                    </a:lnTo>
                    <a:lnTo>
                      <a:pt x="1740" y="1898"/>
                    </a:lnTo>
                    <a:lnTo>
                      <a:pt x="1719" y="1778"/>
                    </a:lnTo>
                    <a:lnTo>
                      <a:pt x="327" y="1751"/>
                    </a:lnTo>
                    <a:lnTo>
                      <a:pt x="320" y="1624"/>
                    </a:lnTo>
                    <a:lnTo>
                      <a:pt x="1347" y="1624"/>
                    </a:lnTo>
                    <a:lnTo>
                      <a:pt x="1466" y="1546"/>
                    </a:lnTo>
                    <a:lnTo>
                      <a:pt x="396" y="1554"/>
                    </a:lnTo>
                    <a:lnTo>
                      <a:pt x="424" y="1427"/>
                    </a:lnTo>
                    <a:lnTo>
                      <a:pt x="1275" y="1434"/>
                    </a:lnTo>
                    <a:lnTo>
                      <a:pt x="1324" y="1502"/>
                    </a:lnTo>
                    <a:lnTo>
                      <a:pt x="1324" y="1334"/>
                    </a:lnTo>
                    <a:lnTo>
                      <a:pt x="439" y="1334"/>
                    </a:lnTo>
                    <a:lnTo>
                      <a:pt x="439" y="0"/>
                    </a:lnTo>
                    <a:lnTo>
                      <a:pt x="320" y="1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8850" tIns="54425" rIns="108850" bIns="54425"/>
              <a:lstStyle/>
              <a:p>
                <a:endParaRPr lang="sv-SE"/>
              </a:p>
            </p:txBody>
          </p:sp>
          <p:sp>
            <p:nvSpPr>
              <p:cNvPr id="10267" name="Freeform 1059"/>
              <p:cNvSpPr>
                <a:spLocks/>
              </p:cNvSpPr>
              <p:nvPr/>
            </p:nvSpPr>
            <p:spPr bwMode="auto">
              <a:xfrm>
                <a:off x="5138" y="2224"/>
                <a:ext cx="33" cy="421"/>
              </a:xfrm>
              <a:custGeom>
                <a:avLst/>
                <a:gdLst>
                  <a:gd name="T0" fmla="*/ 0 w 99"/>
                  <a:gd name="T1" fmla="*/ 0 h 1262"/>
                  <a:gd name="T2" fmla="*/ 0 w 99"/>
                  <a:gd name="T3" fmla="*/ 0 h 1262"/>
                  <a:gd name="T4" fmla="*/ 0 w 99"/>
                  <a:gd name="T5" fmla="*/ 0 h 1262"/>
                  <a:gd name="T6" fmla="*/ 0 w 99"/>
                  <a:gd name="T7" fmla="*/ 0 h 1262"/>
                  <a:gd name="T8" fmla="*/ 0 w 99"/>
                  <a:gd name="T9" fmla="*/ 0 h 1262"/>
                  <a:gd name="T10" fmla="*/ 0 w 99"/>
                  <a:gd name="T11" fmla="*/ 0 h 1262"/>
                  <a:gd name="T12" fmla="*/ 0 60000 65536"/>
                  <a:gd name="T13" fmla="*/ 0 60000 65536"/>
                  <a:gd name="T14" fmla="*/ 0 60000 65536"/>
                  <a:gd name="T15" fmla="*/ 0 60000 65536"/>
                  <a:gd name="T16" fmla="*/ 0 60000 65536"/>
                  <a:gd name="T17" fmla="*/ 0 60000 65536"/>
                  <a:gd name="T18" fmla="*/ 0 w 99"/>
                  <a:gd name="T19" fmla="*/ 0 h 1262"/>
                  <a:gd name="T20" fmla="*/ 99 w 99"/>
                  <a:gd name="T21" fmla="*/ 1262 h 1262"/>
                </a:gdLst>
                <a:ahLst/>
                <a:cxnLst>
                  <a:cxn ang="T12">
                    <a:pos x="T0" y="T1"/>
                  </a:cxn>
                  <a:cxn ang="T13">
                    <a:pos x="T2" y="T3"/>
                  </a:cxn>
                  <a:cxn ang="T14">
                    <a:pos x="T4" y="T5"/>
                  </a:cxn>
                  <a:cxn ang="T15">
                    <a:pos x="T6" y="T7"/>
                  </a:cxn>
                  <a:cxn ang="T16">
                    <a:pos x="T8" y="T9"/>
                  </a:cxn>
                  <a:cxn ang="T17">
                    <a:pos x="T10" y="T11"/>
                  </a:cxn>
                </a:cxnLst>
                <a:rect l="T18" t="T19" r="T20" b="T21"/>
                <a:pathLst>
                  <a:path w="99" h="1262">
                    <a:moveTo>
                      <a:pt x="0" y="0"/>
                    </a:moveTo>
                    <a:lnTo>
                      <a:pt x="14" y="1262"/>
                    </a:lnTo>
                    <a:lnTo>
                      <a:pt x="99" y="1058"/>
                    </a:lnTo>
                    <a:lnTo>
                      <a:pt x="7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8850" tIns="54425" rIns="108850" bIns="54425"/>
              <a:lstStyle/>
              <a:p>
                <a:endParaRPr lang="sv-SE"/>
              </a:p>
            </p:txBody>
          </p:sp>
          <p:sp>
            <p:nvSpPr>
              <p:cNvPr id="10268" name="Freeform 1060"/>
              <p:cNvSpPr>
                <a:spLocks/>
              </p:cNvSpPr>
              <p:nvPr/>
            </p:nvSpPr>
            <p:spPr bwMode="auto">
              <a:xfrm>
                <a:off x="5227" y="2224"/>
                <a:ext cx="35" cy="425"/>
              </a:xfrm>
              <a:custGeom>
                <a:avLst/>
                <a:gdLst>
                  <a:gd name="T0" fmla="*/ 0 w 106"/>
                  <a:gd name="T1" fmla="*/ 0 h 1275"/>
                  <a:gd name="T2" fmla="*/ 0 w 106"/>
                  <a:gd name="T3" fmla="*/ 0 h 1275"/>
                  <a:gd name="T4" fmla="*/ 0 w 106"/>
                  <a:gd name="T5" fmla="*/ 0 h 1275"/>
                  <a:gd name="T6" fmla="*/ 0 w 106"/>
                  <a:gd name="T7" fmla="*/ 0 h 1275"/>
                  <a:gd name="T8" fmla="*/ 0 w 106"/>
                  <a:gd name="T9" fmla="*/ 0 h 1275"/>
                  <a:gd name="T10" fmla="*/ 0 w 106"/>
                  <a:gd name="T11" fmla="*/ 0 h 1275"/>
                  <a:gd name="T12" fmla="*/ 0 60000 65536"/>
                  <a:gd name="T13" fmla="*/ 0 60000 65536"/>
                  <a:gd name="T14" fmla="*/ 0 60000 65536"/>
                  <a:gd name="T15" fmla="*/ 0 60000 65536"/>
                  <a:gd name="T16" fmla="*/ 0 60000 65536"/>
                  <a:gd name="T17" fmla="*/ 0 60000 65536"/>
                  <a:gd name="T18" fmla="*/ 0 w 106"/>
                  <a:gd name="T19" fmla="*/ 0 h 1275"/>
                  <a:gd name="T20" fmla="*/ 106 w 106"/>
                  <a:gd name="T21" fmla="*/ 1275 h 1275"/>
                </a:gdLst>
                <a:ahLst/>
                <a:cxnLst>
                  <a:cxn ang="T12">
                    <a:pos x="T0" y="T1"/>
                  </a:cxn>
                  <a:cxn ang="T13">
                    <a:pos x="T2" y="T3"/>
                  </a:cxn>
                  <a:cxn ang="T14">
                    <a:pos x="T4" y="T5"/>
                  </a:cxn>
                  <a:cxn ang="T15">
                    <a:pos x="T6" y="T7"/>
                  </a:cxn>
                  <a:cxn ang="T16">
                    <a:pos x="T8" y="T9"/>
                  </a:cxn>
                  <a:cxn ang="T17">
                    <a:pos x="T10" y="T11"/>
                  </a:cxn>
                </a:cxnLst>
                <a:rect l="T18" t="T19" r="T20" b="T21"/>
                <a:pathLst>
                  <a:path w="106" h="1275">
                    <a:moveTo>
                      <a:pt x="23" y="0"/>
                    </a:moveTo>
                    <a:lnTo>
                      <a:pt x="0" y="1275"/>
                    </a:lnTo>
                    <a:lnTo>
                      <a:pt x="85" y="1030"/>
                    </a:lnTo>
                    <a:lnTo>
                      <a:pt x="106" y="6"/>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8850" tIns="54425" rIns="108850" bIns="54425"/>
              <a:lstStyle/>
              <a:p>
                <a:endParaRPr lang="sv-SE"/>
              </a:p>
            </p:txBody>
          </p:sp>
          <p:sp>
            <p:nvSpPr>
              <p:cNvPr id="10269" name="Freeform 1061"/>
              <p:cNvSpPr>
                <a:spLocks/>
              </p:cNvSpPr>
              <p:nvPr/>
            </p:nvSpPr>
            <p:spPr bwMode="auto">
              <a:xfrm>
                <a:off x="5373" y="2746"/>
                <a:ext cx="47" cy="97"/>
              </a:xfrm>
              <a:custGeom>
                <a:avLst/>
                <a:gdLst>
                  <a:gd name="T0" fmla="*/ 0 w 142"/>
                  <a:gd name="T1" fmla="*/ 0 h 290"/>
                  <a:gd name="T2" fmla="*/ 0 w 142"/>
                  <a:gd name="T3" fmla="*/ 0 h 290"/>
                  <a:gd name="T4" fmla="*/ 0 w 142"/>
                  <a:gd name="T5" fmla="*/ 0 h 290"/>
                  <a:gd name="T6" fmla="*/ 0 w 142"/>
                  <a:gd name="T7" fmla="*/ 0 h 290"/>
                  <a:gd name="T8" fmla="*/ 0 w 142"/>
                  <a:gd name="T9" fmla="*/ 0 h 290"/>
                  <a:gd name="T10" fmla="*/ 0 w 142"/>
                  <a:gd name="T11" fmla="*/ 0 h 290"/>
                  <a:gd name="T12" fmla="*/ 0 60000 65536"/>
                  <a:gd name="T13" fmla="*/ 0 60000 65536"/>
                  <a:gd name="T14" fmla="*/ 0 60000 65536"/>
                  <a:gd name="T15" fmla="*/ 0 60000 65536"/>
                  <a:gd name="T16" fmla="*/ 0 60000 65536"/>
                  <a:gd name="T17" fmla="*/ 0 60000 65536"/>
                  <a:gd name="T18" fmla="*/ 0 w 142"/>
                  <a:gd name="T19" fmla="*/ 0 h 290"/>
                  <a:gd name="T20" fmla="*/ 142 w 142"/>
                  <a:gd name="T21" fmla="*/ 290 h 290"/>
                </a:gdLst>
                <a:ahLst/>
                <a:cxnLst>
                  <a:cxn ang="T12">
                    <a:pos x="T0" y="T1"/>
                  </a:cxn>
                  <a:cxn ang="T13">
                    <a:pos x="T2" y="T3"/>
                  </a:cxn>
                  <a:cxn ang="T14">
                    <a:pos x="T4" y="T5"/>
                  </a:cxn>
                  <a:cxn ang="T15">
                    <a:pos x="T6" y="T7"/>
                  </a:cxn>
                  <a:cxn ang="T16">
                    <a:pos x="T8" y="T9"/>
                  </a:cxn>
                  <a:cxn ang="T17">
                    <a:pos x="T10" y="T11"/>
                  </a:cxn>
                </a:cxnLst>
                <a:rect l="T18" t="T19" r="T20" b="T21"/>
                <a:pathLst>
                  <a:path w="142" h="290">
                    <a:moveTo>
                      <a:pt x="0" y="15"/>
                    </a:moveTo>
                    <a:lnTo>
                      <a:pt x="0" y="290"/>
                    </a:lnTo>
                    <a:lnTo>
                      <a:pt x="142" y="241"/>
                    </a:lnTo>
                    <a:lnTo>
                      <a:pt x="100" y="0"/>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8850" tIns="54425" rIns="108850" bIns="54425"/>
              <a:lstStyle/>
              <a:p>
                <a:endParaRPr lang="sv-SE"/>
              </a:p>
            </p:txBody>
          </p:sp>
        </p:grpSp>
        <p:pic>
          <p:nvPicPr>
            <p:cNvPr id="10262" name="Picture 1062" descr="BL00326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6" y="2298"/>
              <a:ext cx="660"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3" name="Oval 1063"/>
            <p:cNvSpPr>
              <a:spLocks noChangeArrowheads="1"/>
            </p:cNvSpPr>
            <p:nvPr/>
          </p:nvSpPr>
          <p:spPr bwMode="auto">
            <a:xfrm>
              <a:off x="1865" y="2521"/>
              <a:ext cx="1002" cy="716"/>
            </a:xfrm>
            <a:prstGeom prst="ellipse">
              <a:avLst/>
            </a:prstGeom>
            <a:solidFill>
              <a:schemeClr val="bg1"/>
            </a:solidFill>
            <a:ln w="38100">
              <a:solidFill>
                <a:srgbClr val="000000"/>
              </a:solidFill>
              <a:round/>
              <a:headEnd/>
              <a:tailEnd/>
            </a:ln>
          </p:spPr>
          <p:txBody>
            <a:bodyPr wrap="none" lIns="108850" tIns="54425" rIns="108850" bIns="54425" anchor="ctr"/>
            <a:lstStyle>
              <a:lvl1pPr>
                <a:defRPr sz="1400">
                  <a:solidFill>
                    <a:schemeClr val="tx1"/>
                  </a:solidFill>
                  <a:latin typeface="Verdana" panose="020B0604030504040204" pitchFamily="34" charset="0"/>
                </a:defRPr>
              </a:lvl1pPr>
              <a:lvl2pPr marL="742950" indent="-285750">
                <a:defRPr sz="1400">
                  <a:solidFill>
                    <a:schemeClr val="tx1"/>
                  </a:solidFill>
                  <a:latin typeface="Verdana" panose="020B0604030504040204" pitchFamily="34" charset="0"/>
                </a:defRPr>
              </a:lvl2pPr>
              <a:lvl3pPr marL="1143000" indent="-228600">
                <a:defRPr sz="1400">
                  <a:solidFill>
                    <a:schemeClr val="tx1"/>
                  </a:solidFill>
                  <a:latin typeface="Verdana" panose="020B0604030504040204" pitchFamily="34" charset="0"/>
                </a:defRPr>
              </a:lvl3pPr>
              <a:lvl4pPr marL="1600200" indent="-228600">
                <a:defRPr sz="1400">
                  <a:solidFill>
                    <a:schemeClr val="tx1"/>
                  </a:solidFill>
                  <a:latin typeface="Verdana" panose="020B0604030504040204" pitchFamily="34" charset="0"/>
                </a:defRPr>
              </a:lvl4pPr>
              <a:lvl5pPr marL="2057400" indent="-228600">
                <a:defRPr sz="1400">
                  <a:solidFill>
                    <a:schemeClr val="tx1"/>
                  </a:solidFill>
                  <a:latin typeface="Verdana" panose="020B0604030504040204" pitchFamily="34" charset="0"/>
                </a:defRPr>
              </a:lvl5pPr>
              <a:lvl6pPr marL="2514600" indent="-228600" algn="r" eaLnBrk="0" fontAlgn="base" hangingPunct="0">
                <a:spcBef>
                  <a:spcPct val="0"/>
                </a:spcBef>
                <a:spcAft>
                  <a:spcPct val="0"/>
                </a:spcAft>
                <a:defRPr sz="1400">
                  <a:solidFill>
                    <a:schemeClr val="tx1"/>
                  </a:solidFill>
                  <a:latin typeface="Verdana" panose="020B0604030504040204" pitchFamily="34" charset="0"/>
                </a:defRPr>
              </a:lvl6pPr>
              <a:lvl7pPr marL="2971800" indent="-228600" algn="r" eaLnBrk="0" fontAlgn="base" hangingPunct="0">
                <a:spcBef>
                  <a:spcPct val="0"/>
                </a:spcBef>
                <a:spcAft>
                  <a:spcPct val="0"/>
                </a:spcAft>
                <a:defRPr sz="1400">
                  <a:solidFill>
                    <a:schemeClr val="tx1"/>
                  </a:solidFill>
                  <a:latin typeface="Verdana" panose="020B0604030504040204" pitchFamily="34" charset="0"/>
                </a:defRPr>
              </a:lvl7pPr>
              <a:lvl8pPr marL="3429000" indent="-228600" algn="r" eaLnBrk="0" fontAlgn="base" hangingPunct="0">
                <a:spcBef>
                  <a:spcPct val="0"/>
                </a:spcBef>
                <a:spcAft>
                  <a:spcPct val="0"/>
                </a:spcAft>
                <a:defRPr sz="1400">
                  <a:solidFill>
                    <a:schemeClr val="tx1"/>
                  </a:solidFill>
                  <a:latin typeface="Verdana" panose="020B0604030504040204" pitchFamily="34" charset="0"/>
                </a:defRPr>
              </a:lvl8pPr>
              <a:lvl9pPr marL="3886200" indent="-228600" algn="r" eaLnBrk="0" fontAlgn="base" hangingPunct="0">
                <a:spcBef>
                  <a:spcPct val="0"/>
                </a:spcBef>
                <a:spcAft>
                  <a:spcPct val="0"/>
                </a:spcAft>
                <a:defRPr sz="1400">
                  <a:solidFill>
                    <a:schemeClr val="tx1"/>
                  </a:solidFill>
                  <a:latin typeface="Verdana" panose="020B0604030504040204" pitchFamily="34" charset="0"/>
                </a:defRPr>
              </a:lvl9pPr>
            </a:lstStyle>
            <a:p>
              <a:endParaRPr lang="sv-SE" altLang="sv-SE"/>
            </a:p>
          </p:txBody>
        </p:sp>
        <p:sp>
          <p:nvSpPr>
            <p:cNvPr id="10264" name="Rectangle 1064"/>
            <p:cNvSpPr>
              <a:spLocks noChangeArrowheads="1"/>
            </p:cNvSpPr>
            <p:nvPr/>
          </p:nvSpPr>
          <p:spPr bwMode="auto">
            <a:xfrm>
              <a:off x="1799" y="2654"/>
              <a:ext cx="1153"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spAutoFit/>
            </a:bodyPr>
            <a:lstStyle>
              <a:lvl1pPr>
                <a:defRPr sz="1400">
                  <a:solidFill>
                    <a:schemeClr val="tx1"/>
                  </a:solidFill>
                  <a:latin typeface="Verdana" panose="020B0604030504040204" pitchFamily="34" charset="0"/>
                </a:defRPr>
              </a:lvl1pPr>
              <a:lvl2pPr marL="742950" indent="-285750">
                <a:defRPr sz="1400">
                  <a:solidFill>
                    <a:schemeClr val="tx1"/>
                  </a:solidFill>
                  <a:latin typeface="Verdana" panose="020B0604030504040204" pitchFamily="34" charset="0"/>
                </a:defRPr>
              </a:lvl2pPr>
              <a:lvl3pPr marL="1143000" indent="-228600">
                <a:defRPr sz="1400">
                  <a:solidFill>
                    <a:schemeClr val="tx1"/>
                  </a:solidFill>
                  <a:latin typeface="Verdana" panose="020B0604030504040204" pitchFamily="34" charset="0"/>
                </a:defRPr>
              </a:lvl3pPr>
              <a:lvl4pPr marL="1600200" indent="-228600">
                <a:defRPr sz="1400">
                  <a:solidFill>
                    <a:schemeClr val="tx1"/>
                  </a:solidFill>
                  <a:latin typeface="Verdana" panose="020B0604030504040204" pitchFamily="34" charset="0"/>
                </a:defRPr>
              </a:lvl4pPr>
              <a:lvl5pPr marL="2057400" indent="-228600">
                <a:defRPr sz="1400">
                  <a:solidFill>
                    <a:schemeClr val="tx1"/>
                  </a:solidFill>
                  <a:latin typeface="Verdana" panose="020B0604030504040204" pitchFamily="34" charset="0"/>
                </a:defRPr>
              </a:lvl5pPr>
              <a:lvl6pPr marL="2514600" indent="-228600" algn="r" eaLnBrk="0" fontAlgn="base" hangingPunct="0">
                <a:spcBef>
                  <a:spcPct val="0"/>
                </a:spcBef>
                <a:spcAft>
                  <a:spcPct val="0"/>
                </a:spcAft>
                <a:defRPr sz="1400">
                  <a:solidFill>
                    <a:schemeClr val="tx1"/>
                  </a:solidFill>
                  <a:latin typeface="Verdana" panose="020B0604030504040204" pitchFamily="34" charset="0"/>
                </a:defRPr>
              </a:lvl6pPr>
              <a:lvl7pPr marL="2971800" indent="-228600" algn="r" eaLnBrk="0" fontAlgn="base" hangingPunct="0">
                <a:spcBef>
                  <a:spcPct val="0"/>
                </a:spcBef>
                <a:spcAft>
                  <a:spcPct val="0"/>
                </a:spcAft>
                <a:defRPr sz="1400">
                  <a:solidFill>
                    <a:schemeClr val="tx1"/>
                  </a:solidFill>
                  <a:latin typeface="Verdana" panose="020B0604030504040204" pitchFamily="34" charset="0"/>
                </a:defRPr>
              </a:lvl7pPr>
              <a:lvl8pPr marL="3429000" indent="-228600" algn="r" eaLnBrk="0" fontAlgn="base" hangingPunct="0">
                <a:spcBef>
                  <a:spcPct val="0"/>
                </a:spcBef>
                <a:spcAft>
                  <a:spcPct val="0"/>
                </a:spcAft>
                <a:defRPr sz="1400">
                  <a:solidFill>
                    <a:schemeClr val="tx1"/>
                  </a:solidFill>
                  <a:latin typeface="Verdana" panose="020B0604030504040204" pitchFamily="34" charset="0"/>
                </a:defRPr>
              </a:lvl8pPr>
              <a:lvl9pPr marL="3886200" indent="-228600" algn="r" eaLnBrk="0" fontAlgn="base" hangingPunct="0">
                <a:spcBef>
                  <a:spcPct val="0"/>
                </a:spcBef>
                <a:spcAft>
                  <a:spcPct val="0"/>
                </a:spcAft>
                <a:defRPr sz="1400">
                  <a:solidFill>
                    <a:schemeClr val="tx1"/>
                  </a:solidFill>
                  <a:latin typeface="Verdana" panose="020B0604030504040204" pitchFamily="34" charset="0"/>
                </a:defRPr>
              </a:lvl9pPr>
            </a:lstStyle>
            <a:p>
              <a:pPr algn="ctr"/>
              <a:r>
                <a:rPr lang="sv-SE" altLang="sv-SE" sz="1600" b="1" dirty="0">
                  <a:solidFill>
                    <a:srgbClr val="0000CC"/>
                  </a:solidFill>
                </a:rPr>
                <a:t>Artikel 3</a:t>
              </a:r>
              <a:br>
                <a:rPr lang="sv-SE" altLang="sv-SE" sz="1600" b="1" dirty="0">
                  <a:solidFill>
                    <a:schemeClr val="bg2"/>
                  </a:solidFill>
                </a:rPr>
              </a:br>
              <a:r>
                <a:rPr lang="sv-SE" altLang="sv-SE" dirty="0"/>
                <a:t>Barnets bästa</a:t>
              </a:r>
            </a:p>
          </p:txBody>
        </p:sp>
      </p:grpSp>
      <p:grpSp>
        <p:nvGrpSpPr>
          <p:cNvPr id="10249" name="Group 1076"/>
          <p:cNvGrpSpPr>
            <a:grpSpLocks/>
          </p:cNvGrpSpPr>
          <p:nvPr/>
        </p:nvGrpSpPr>
        <p:grpSpPr bwMode="auto">
          <a:xfrm>
            <a:off x="5039034" y="3173133"/>
            <a:ext cx="1866900" cy="2614141"/>
            <a:chOff x="2892" y="2314"/>
            <a:chExt cx="1177" cy="1530"/>
          </a:xfrm>
        </p:grpSpPr>
        <p:grpSp>
          <p:nvGrpSpPr>
            <p:cNvPr id="10252" name="Group 1065"/>
            <p:cNvGrpSpPr>
              <a:grpSpLocks/>
            </p:cNvGrpSpPr>
            <p:nvPr/>
          </p:nvGrpSpPr>
          <p:grpSpPr bwMode="auto">
            <a:xfrm>
              <a:off x="3217" y="3203"/>
              <a:ext cx="580" cy="641"/>
              <a:chOff x="4929" y="2224"/>
              <a:chExt cx="580" cy="641"/>
            </a:xfrm>
          </p:grpSpPr>
          <p:sp>
            <p:nvSpPr>
              <p:cNvPr id="10256" name="Freeform 1066"/>
              <p:cNvSpPr>
                <a:spLocks/>
              </p:cNvSpPr>
              <p:nvPr/>
            </p:nvSpPr>
            <p:spPr bwMode="auto">
              <a:xfrm>
                <a:off x="5302" y="2231"/>
                <a:ext cx="52" cy="468"/>
              </a:xfrm>
              <a:custGeom>
                <a:avLst/>
                <a:gdLst>
                  <a:gd name="T0" fmla="*/ 0 w 155"/>
                  <a:gd name="T1" fmla="*/ 0 h 1406"/>
                  <a:gd name="T2" fmla="*/ 0 w 155"/>
                  <a:gd name="T3" fmla="*/ 0 h 1406"/>
                  <a:gd name="T4" fmla="*/ 0 w 155"/>
                  <a:gd name="T5" fmla="*/ 0 h 1406"/>
                  <a:gd name="T6" fmla="*/ 0 w 155"/>
                  <a:gd name="T7" fmla="*/ 0 h 1406"/>
                  <a:gd name="T8" fmla="*/ 0 w 155"/>
                  <a:gd name="T9" fmla="*/ 0 h 1406"/>
                  <a:gd name="T10" fmla="*/ 0 w 155"/>
                  <a:gd name="T11" fmla="*/ 0 h 1406"/>
                  <a:gd name="T12" fmla="*/ 0 w 155"/>
                  <a:gd name="T13" fmla="*/ 0 h 1406"/>
                  <a:gd name="T14" fmla="*/ 0 60000 65536"/>
                  <a:gd name="T15" fmla="*/ 0 60000 65536"/>
                  <a:gd name="T16" fmla="*/ 0 60000 65536"/>
                  <a:gd name="T17" fmla="*/ 0 60000 65536"/>
                  <a:gd name="T18" fmla="*/ 0 60000 65536"/>
                  <a:gd name="T19" fmla="*/ 0 60000 65536"/>
                  <a:gd name="T20" fmla="*/ 0 60000 65536"/>
                  <a:gd name="T21" fmla="*/ 0 w 155"/>
                  <a:gd name="T22" fmla="*/ 0 h 1406"/>
                  <a:gd name="T23" fmla="*/ 155 w 155"/>
                  <a:gd name="T24" fmla="*/ 1406 h 14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5" h="1406">
                    <a:moveTo>
                      <a:pt x="42" y="0"/>
                    </a:moveTo>
                    <a:lnTo>
                      <a:pt x="0" y="1406"/>
                    </a:lnTo>
                    <a:lnTo>
                      <a:pt x="91" y="1406"/>
                    </a:lnTo>
                    <a:lnTo>
                      <a:pt x="155" y="1179"/>
                    </a:lnTo>
                    <a:lnTo>
                      <a:pt x="155" y="36"/>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8850" tIns="54425" rIns="108850" bIns="54425"/>
              <a:lstStyle/>
              <a:p>
                <a:endParaRPr lang="sv-SE"/>
              </a:p>
            </p:txBody>
          </p:sp>
          <p:sp>
            <p:nvSpPr>
              <p:cNvPr id="10257" name="Freeform 1067"/>
              <p:cNvSpPr>
                <a:spLocks/>
              </p:cNvSpPr>
              <p:nvPr/>
            </p:nvSpPr>
            <p:spPr bwMode="auto">
              <a:xfrm>
                <a:off x="4929" y="2231"/>
                <a:ext cx="580" cy="634"/>
              </a:xfrm>
              <a:custGeom>
                <a:avLst/>
                <a:gdLst>
                  <a:gd name="T0" fmla="*/ 0 w 1740"/>
                  <a:gd name="T1" fmla="*/ 0 h 1903"/>
                  <a:gd name="T2" fmla="*/ 0 w 1740"/>
                  <a:gd name="T3" fmla="*/ 0 h 1903"/>
                  <a:gd name="T4" fmla="*/ 0 w 1740"/>
                  <a:gd name="T5" fmla="*/ 0 h 1903"/>
                  <a:gd name="T6" fmla="*/ 0 w 1740"/>
                  <a:gd name="T7" fmla="*/ 0 h 1903"/>
                  <a:gd name="T8" fmla="*/ 0 w 1740"/>
                  <a:gd name="T9" fmla="*/ 0 h 1903"/>
                  <a:gd name="T10" fmla="*/ 0 w 1740"/>
                  <a:gd name="T11" fmla="*/ 0 h 1903"/>
                  <a:gd name="T12" fmla="*/ 0 w 1740"/>
                  <a:gd name="T13" fmla="*/ 0 h 1903"/>
                  <a:gd name="T14" fmla="*/ 0 w 1740"/>
                  <a:gd name="T15" fmla="*/ 0 h 1903"/>
                  <a:gd name="T16" fmla="*/ 0 w 1740"/>
                  <a:gd name="T17" fmla="*/ 0 h 1903"/>
                  <a:gd name="T18" fmla="*/ 0 w 1740"/>
                  <a:gd name="T19" fmla="*/ 0 h 1903"/>
                  <a:gd name="T20" fmla="*/ 0 w 1740"/>
                  <a:gd name="T21" fmla="*/ 0 h 1903"/>
                  <a:gd name="T22" fmla="*/ 0 w 1740"/>
                  <a:gd name="T23" fmla="*/ 0 h 1903"/>
                  <a:gd name="T24" fmla="*/ 0 w 1740"/>
                  <a:gd name="T25" fmla="*/ 0 h 1903"/>
                  <a:gd name="T26" fmla="*/ 0 w 1740"/>
                  <a:gd name="T27" fmla="*/ 0 h 1903"/>
                  <a:gd name="T28" fmla="*/ 0 w 1740"/>
                  <a:gd name="T29" fmla="*/ 0 h 1903"/>
                  <a:gd name="T30" fmla="*/ 0 w 1740"/>
                  <a:gd name="T31" fmla="*/ 0 h 1903"/>
                  <a:gd name="T32" fmla="*/ 0 w 1740"/>
                  <a:gd name="T33" fmla="*/ 0 h 1903"/>
                  <a:gd name="T34" fmla="*/ 0 w 1740"/>
                  <a:gd name="T35" fmla="*/ 0 h 1903"/>
                  <a:gd name="T36" fmla="*/ 0 w 1740"/>
                  <a:gd name="T37" fmla="*/ 0 h 1903"/>
                  <a:gd name="T38" fmla="*/ 0 w 1740"/>
                  <a:gd name="T39" fmla="*/ 0 h 1903"/>
                  <a:gd name="T40" fmla="*/ 0 w 1740"/>
                  <a:gd name="T41" fmla="*/ 0 h 19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40"/>
                  <a:gd name="T64" fmla="*/ 0 h 1903"/>
                  <a:gd name="T65" fmla="*/ 1740 w 1740"/>
                  <a:gd name="T66" fmla="*/ 1903 h 19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40" h="1903">
                    <a:moveTo>
                      <a:pt x="320" y="178"/>
                    </a:moveTo>
                    <a:lnTo>
                      <a:pt x="320" y="1399"/>
                    </a:lnTo>
                    <a:lnTo>
                      <a:pt x="276" y="1526"/>
                    </a:lnTo>
                    <a:lnTo>
                      <a:pt x="150" y="1554"/>
                    </a:lnTo>
                    <a:lnTo>
                      <a:pt x="157" y="1716"/>
                    </a:lnTo>
                    <a:lnTo>
                      <a:pt x="0" y="1903"/>
                    </a:lnTo>
                    <a:lnTo>
                      <a:pt x="1740" y="1898"/>
                    </a:lnTo>
                    <a:lnTo>
                      <a:pt x="1719" y="1778"/>
                    </a:lnTo>
                    <a:lnTo>
                      <a:pt x="327" y="1751"/>
                    </a:lnTo>
                    <a:lnTo>
                      <a:pt x="320" y="1624"/>
                    </a:lnTo>
                    <a:lnTo>
                      <a:pt x="1347" y="1624"/>
                    </a:lnTo>
                    <a:lnTo>
                      <a:pt x="1466" y="1546"/>
                    </a:lnTo>
                    <a:lnTo>
                      <a:pt x="396" y="1554"/>
                    </a:lnTo>
                    <a:lnTo>
                      <a:pt x="424" y="1427"/>
                    </a:lnTo>
                    <a:lnTo>
                      <a:pt x="1275" y="1434"/>
                    </a:lnTo>
                    <a:lnTo>
                      <a:pt x="1324" y="1502"/>
                    </a:lnTo>
                    <a:lnTo>
                      <a:pt x="1324" y="1334"/>
                    </a:lnTo>
                    <a:lnTo>
                      <a:pt x="439" y="1334"/>
                    </a:lnTo>
                    <a:lnTo>
                      <a:pt x="439" y="0"/>
                    </a:lnTo>
                    <a:lnTo>
                      <a:pt x="320" y="1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8850" tIns="54425" rIns="108850" bIns="54425"/>
              <a:lstStyle/>
              <a:p>
                <a:endParaRPr lang="sv-SE"/>
              </a:p>
            </p:txBody>
          </p:sp>
          <p:sp>
            <p:nvSpPr>
              <p:cNvPr id="10258" name="Freeform 1068"/>
              <p:cNvSpPr>
                <a:spLocks/>
              </p:cNvSpPr>
              <p:nvPr/>
            </p:nvSpPr>
            <p:spPr bwMode="auto">
              <a:xfrm>
                <a:off x="5138" y="2224"/>
                <a:ext cx="33" cy="421"/>
              </a:xfrm>
              <a:custGeom>
                <a:avLst/>
                <a:gdLst>
                  <a:gd name="T0" fmla="*/ 0 w 99"/>
                  <a:gd name="T1" fmla="*/ 0 h 1262"/>
                  <a:gd name="T2" fmla="*/ 0 w 99"/>
                  <a:gd name="T3" fmla="*/ 0 h 1262"/>
                  <a:gd name="T4" fmla="*/ 0 w 99"/>
                  <a:gd name="T5" fmla="*/ 0 h 1262"/>
                  <a:gd name="T6" fmla="*/ 0 w 99"/>
                  <a:gd name="T7" fmla="*/ 0 h 1262"/>
                  <a:gd name="T8" fmla="*/ 0 w 99"/>
                  <a:gd name="T9" fmla="*/ 0 h 1262"/>
                  <a:gd name="T10" fmla="*/ 0 w 99"/>
                  <a:gd name="T11" fmla="*/ 0 h 1262"/>
                  <a:gd name="T12" fmla="*/ 0 60000 65536"/>
                  <a:gd name="T13" fmla="*/ 0 60000 65536"/>
                  <a:gd name="T14" fmla="*/ 0 60000 65536"/>
                  <a:gd name="T15" fmla="*/ 0 60000 65536"/>
                  <a:gd name="T16" fmla="*/ 0 60000 65536"/>
                  <a:gd name="T17" fmla="*/ 0 60000 65536"/>
                  <a:gd name="T18" fmla="*/ 0 w 99"/>
                  <a:gd name="T19" fmla="*/ 0 h 1262"/>
                  <a:gd name="T20" fmla="*/ 99 w 99"/>
                  <a:gd name="T21" fmla="*/ 1262 h 1262"/>
                </a:gdLst>
                <a:ahLst/>
                <a:cxnLst>
                  <a:cxn ang="T12">
                    <a:pos x="T0" y="T1"/>
                  </a:cxn>
                  <a:cxn ang="T13">
                    <a:pos x="T2" y="T3"/>
                  </a:cxn>
                  <a:cxn ang="T14">
                    <a:pos x="T4" y="T5"/>
                  </a:cxn>
                  <a:cxn ang="T15">
                    <a:pos x="T6" y="T7"/>
                  </a:cxn>
                  <a:cxn ang="T16">
                    <a:pos x="T8" y="T9"/>
                  </a:cxn>
                  <a:cxn ang="T17">
                    <a:pos x="T10" y="T11"/>
                  </a:cxn>
                </a:cxnLst>
                <a:rect l="T18" t="T19" r="T20" b="T21"/>
                <a:pathLst>
                  <a:path w="99" h="1262">
                    <a:moveTo>
                      <a:pt x="0" y="0"/>
                    </a:moveTo>
                    <a:lnTo>
                      <a:pt x="14" y="1262"/>
                    </a:lnTo>
                    <a:lnTo>
                      <a:pt x="99" y="1058"/>
                    </a:lnTo>
                    <a:lnTo>
                      <a:pt x="7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8850" tIns="54425" rIns="108850" bIns="54425"/>
              <a:lstStyle/>
              <a:p>
                <a:endParaRPr lang="sv-SE"/>
              </a:p>
            </p:txBody>
          </p:sp>
          <p:sp>
            <p:nvSpPr>
              <p:cNvPr id="10259" name="Freeform 1069"/>
              <p:cNvSpPr>
                <a:spLocks/>
              </p:cNvSpPr>
              <p:nvPr/>
            </p:nvSpPr>
            <p:spPr bwMode="auto">
              <a:xfrm>
                <a:off x="5227" y="2224"/>
                <a:ext cx="35" cy="425"/>
              </a:xfrm>
              <a:custGeom>
                <a:avLst/>
                <a:gdLst>
                  <a:gd name="T0" fmla="*/ 0 w 106"/>
                  <a:gd name="T1" fmla="*/ 0 h 1275"/>
                  <a:gd name="T2" fmla="*/ 0 w 106"/>
                  <a:gd name="T3" fmla="*/ 0 h 1275"/>
                  <a:gd name="T4" fmla="*/ 0 w 106"/>
                  <a:gd name="T5" fmla="*/ 0 h 1275"/>
                  <a:gd name="T6" fmla="*/ 0 w 106"/>
                  <a:gd name="T7" fmla="*/ 0 h 1275"/>
                  <a:gd name="T8" fmla="*/ 0 w 106"/>
                  <a:gd name="T9" fmla="*/ 0 h 1275"/>
                  <a:gd name="T10" fmla="*/ 0 w 106"/>
                  <a:gd name="T11" fmla="*/ 0 h 1275"/>
                  <a:gd name="T12" fmla="*/ 0 60000 65536"/>
                  <a:gd name="T13" fmla="*/ 0 60000 65536"/>
                  <a:gd name="T14" fmla="*/ 0 60000 65536"/>
                  <a:gd name="T15" fmla="*/ 0 60000 65536"/>
                  <a:gd name="T16" fmla="*/ 0 60000 65536"/>
                  <a:gd name="T17" fmla="*/ 0 60000 65536"/>
                  <a:gd name="T18" fmla="*/ 0 w 106"/>
                  <a:gd name="T19" fmla="*/ 0 h 1275"/>
                  <a:gd name="T20" fmla="*/ 106 w 106"/>
                  <a:gd name="T21" fmla="*/ 1275 h 1275"/>
                </a:gdLst>
                <a:ahLst/>
                <a:cxnLst>
                  <a:cxn ang="T12">
                    <a:pos x="T0" y="T1"/>
                  </a:cxn>
                  <a:cxn ang="T13">
                    <a:pos x="T2" y="T3"/>
                  </a:cxn>
                  <a:cxn ang="T14">
                    <a:pos x="T4" y="T5"/>
                  </a:cxn>
                  <a:cxn ang="T15">
                    <a:pos x="T6" y="T7"/>
                  </a:cxn>
                  <a:cxn ang="T16">
                    <a:pos x="T8" y="T9"/>
                  </a:cxn>
                  <a:cxn ang="T17">
                    <a:pos x="T10" y="T11"/>
                  </a:cxn>
                </a:cxnLst>
                <a:rect l="T18" t="T19" r="T20" b="T21"/>
                <a:pathLst>
                  <a:path w="106" h="1275">
                    <a:moveTo>
                      <a:pt x="23" y="0"/>
                    </a:moveTo>
                    <a:lnTo>
                      <a:pt x="0" y="1275"/>
                    </a:lnTo>
                    <a:lnTo>
                      <a:pt x="85" y="1030"/>
                    </a:lnTo>
                    <a:lnTo>
                      <a:pt x="106" y="6"/>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8850" tIns="54425" rIns="108850" bIns="54425"/>
              <a:lstStyle/>
              <a:p>
                <a:endParaRPr lang="sv-SE"/>
              </a:p>
            </p:txBody>
          </p:sp>
          <p:sp>
            <p:nvSpPr>
              <p:cNvPr id="10260" name="Freeform 1070"/>
              <p:cNvSpPr>
                <a:spLocks/>
              </p:cNvSpPr>
              <p:nvPr/>
            </p:nvSpPr>
            <p:spPr bwMode="auto">
              <a:xfrm>
                <a:off x="5373" y="2746"/>
                <a:ext cx="47" cy="97"/>
              </a:xfrm>
              <a:custGeom>
                <a:avLst/>
                <a:gdLst>
                  <a:gd name="T0" fmla="*/ 0 w 142"/>
                  <a:gd name="T1" fmla="*/ 0 h 290"/>
                  <a:gd name="T2" fmla="*/ 0 w 142"/>
                  <a:gd name="T3" fmla="*/ 0 h 290"/>
                  <a:gd name="T4" fmla="*/ 0 w 142"/>
                  <a:gd name="T5" fmla="*/ 0 h 290"/>
                  <a:gd name="T6" fmla="*/ 0 w 142"/>
                  <a:gd name="T7" fmla="*/ 0 h 290"/>
                  <a:gd name="T8" fmla="*/ 0 w 142"/>
                  <a:gd name="T9" fmla="*/ 0 h 290"/>
                  <a:gd name="T10" fmla="*/ 0 w 142"/>
                  <a:gd name="T11" fmla="*/ 0 h 290"/>
                  <a:gd name="T12" fmla="*/ 0 60000 65536"/>
                  <a:gd name="T13" fmla="*/ 0 60000 65536"/>
                  <a:gd name="T14" fmla="*/ 0 60000 65536"/>
                  <a:gd name="T15" fmla="*/ 0 60000 65536"/>
                  <a:gd name="T16" fmla="*/ 0 60000 65536"/>
                  <a:gd name="T17" fmla="*/ 0 60000 65536"/>
                  <a:gd name="T18" fmla="*/ 0 w 142"/>
                  <a:gd name="T19" fmla="*/ 0 h 290"/>
                  <a:gd name="T20" fmla="*/ 142 w 142"/>
                  <a:gd name="T21" fmla="*/ 290 h 290"/>
                </a:gdLst>
                <a:ahLst/>
                <a:cxnLst>
                  <a:cxn ang="T12">
                    <a:pos x="T0" y="T1"/>
                  </a:cxn>
                  <a:cxn ang="T13">
                    <a:pos x="T2" y="T3"/>
                  </a:cxn>
                  <a:cxn ang="T14">
                    <a:pos x="T4" y="T5"/>
                  </a:cxn>
                  <a:cxn ang="T15">
                    <a:pos x="T6" y="T7"/>
                  </a:cxn>
                  <a:cxn ang="T16">
                    <a:pos x="T8" y="T9"/>
                  </a:cxn>
                  <a:cxn ang="T17">
                    <a:pos x="T10" y="T11"/>
                  </a:cxn>
                </a:cxnLst>
                <a:rect l="T18" t="T19" r="T20" b="T21"/>
                <a:pathLst>
                  <a:path w="142" h="290">
                    <a:moveTo>
                      <a:pt x="0" y="15"/>
                    </a:moveTo>
                    <a:lnTo>
                      <a:pt x="0" y="290"/>
                    </a:lnTo>
                    <a:lnTo>
                      <a:pt x="142" y="241"/>
                    </a:lnTo>
                    <a:lnTo>
                      <a:pt x="100" y="0"/>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8850" tIns="54425" rIns="108850" bIns="54425"/>
              <a:lstStyle/>
              <a:p>
                <a:endParaRPr lang="sv-SE"/>
              </a:p>
            </p:txBody>
          </p:sp>
        </p:grpSp>
        <p:pic>
          <p:nvPicPr>
            <p:cNvPr id="10253" name="Picture 1071" descr="BL00326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4" y="2314"/>
              <a:ext cx="660"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4" name="Oval 1072"/>
            <p:cNvSpPr>
              <a:spLocks noChangeArrowheads="1"/>
            </p:cNvSpPr>
            <p:nvPr/>
          </p:nvSpPr>
          <p:spPr bwMode="auto">
            <a:xfrm>
              <a:off x="2926" y="2544"/>
              <a:ext cx="1111" cy="742"/>
            </a:xfrm>
            <a:prstGeom prst="ellipse">
              <a:avLst/>
            </a:prstGeom>
            <a:solidFill>
              <a:schemeClr val="bg1"/>
            </a:solidFill>
            <a:ln w="38100">
              <a:solidFill>
                <a:srgbClr val="000000"/>
              </a:solidFill>
              <a:round/>
              <a:headEnd/>
              <a:tailEnd/>
            </a:ln>
          </p:spPr>
          <p:txBody>
            <a:bodyPr wrap="none" lIns="108850" tIns="54425" rIns="108850" bIns="54425" anchor="ctr"/>
            <a:lstStyle>
              <a:lvl1pPr>
                <a:defRPr sz="1400">
                  <a:solidFill>
                    <a:schemeClr val="tx1"/>
                  </a:solidFill>
                  <a:latin typeface="Verdana" panose="020B0604030504040204" pitchFamily="34" charset="0"/>
                </a:defRPr>
              </a:lvl1pPr>
              <a:lvl2pPr marL="742950" indent="-285750">
                <a:defRPr sz="1400">
                  <a:solidFill>
                    <a:schemeClr val="tx1"/>
                  </a:solidFill>
                  <a:latin typeface="Verdana" panose="020B0604030504040204" pitchFamily="34" charset="0"/>
                </a:defRPr>
              </a:lvl2pPr>
              <a:lvl3pPr marL="1143000" indent="-228600">
                <a:defRPr sz="1400">
                  <a:solidFill>
                    <a:schemeClr val="tx1"/>
                  </a:solidFill>
                  <a:latin typeface="Verdana" panose="020B0604030504040204" pitchFamily="34" charset="0"/>
                </a:defRPr>
              </a:lvl3pPr>
              <a:lvl4pPr marL="1600200" indent="-228600">
                <a:defRPr sz="1400">
                  <a:solidFill>
                    <a:schemeClr val="tx1"/>
                  </a:solidFill>
                  <a:latin typeface="Verdana" panose="020B0604030504040204" pitchFamily="34" charset="0"/>
                </a:defRPr>
              </a:lvl4pPr>
              <a:lvl5pPr marL="2057400" indent="-228600">
                <a:defRPr sz="1400">
                  <a:solidFill>
                    <a:schemeClr val="tx1"/>
                  </a:solidFill>
                  <a:latin typeface="Verdana" panose="020B0604030504040204" pitchFamily="34" charset="0"/>
                </a:defRPr>
              </a:lvl5pPr>
              <a:lvl6pPr marL="2514600" indent="-228600" algn="r" eaLnBrk="0" fontAlgn="base" hangingPunct="0">
                <a:spcBef>
                  <a:spcPct val="0"/>
                </a:spcBef>
                <a:spcAft>
                  <a:spcPct val="0"/>
                </a:spcAft>
                <a:defRPr sz="1400">
                  <a:solidFill>
                    <a:schemeClr val="tx1"/>
                  </a:solidFill>
                  <a:latin typeface="Verdana" panose="020B0604030504040204" pitchFamily="34" charset="0"/>
                </a:defRPr>
              </a:lvl6pPr>
              <a:lvl7pPr marL="2971800" indent="-228600" algn="r" eaLnBrk="0" fontAlgn="base" hangingPunct="0">
                <a:spcBef>
                  <a:spcPct val="0"/>
                </a:spcBef>
                <a:spcAft>
                  <a:spcPct val="0"/>
                </a:spcAft>
                <a:defRPr sz="1400">
                  <a:solidFill>
                    <a:schemeClr val="tx1"/>
                  </a:solidFill>
                  <a:latin typeface="Verdana" panose="020B0604030504040204" pitchFamily="34" charset="0"/>
                </a:defRPr>
              </a:lvl7pPr>
              <a:lvl8pPr marL="3429000" indent="-228600" algn="r" eaLnBrk="0" fontAlgn="base" hangingPunct="0">
                <a:spcBef>
                  <a:spcPct val="0"/>
                </a:spcBef>
                <a:spcAft>
                  <a:spcPct val="0"/>
                </a:spcAft>
                <a:defRPr sz="1400">
                  <a:solidFill>
                    <a:schemeClr val="tx1"/>
                  </a:solidFill>
                  <a:latin typeface="Verdana" panose="020B0604030504040204" pitchFamily="34" charset="0"/>
                </a:defRPr>
              </a:lvl8pPr>
              <a:lvl9pPr marL="3886200" indent="-228600" algn="r" eaLnBrk="0" fontAlgn="base" hangingPunct="0">
                <a:spcBef>
                  <a:spcPct val="0"/>
                </a:spcBef>
                <a:spcAft>
                  <a:spcPct val="0"/>
                </a:spcAft>
                <a:defRPr sz="1400">
                  <a:solidFill>
                    <a:schemeClr val="tx1"/>
                  </a:solidFill>
                  <a:latin typeface="Verdana" panose="020B0604030504040204" pitchFamily="34" charset="0"/>
                </a:defRPr>
              </a:lvl9pPr>
            </a:lstStyle>
            <a:p>
              <a:endParaRPr lang="sv-SE" altLang="sv-SE"/>
            </a:p>
          </p:txBody>
        </p:sp>
        <p:sp>
          <p:nvSpPr>
            <p:cNvPr id="10255" name="Rectangle 1073"/>
            <p:cNvSpPr>
              <a:spLocks noChangeArrowheads="1"/>
            </p:cNvSpPr>
            <p:nvPr/>
          </p:nvSpPr>
          <p:spPr bwMode="auto">
            <a:xfrm>
              <a:off x="2892" y="2657"/>
              <a:ext cx="1177"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spAutoFit/>
            </a:bodyPr>
            <a:lstStyle>
              <a:lvl1pPr>
                <a:defRPr sz="1400">
                  <a:solidFill>
                    <a:schemeClr val="tx1"/>
                  </a:solidFill>
                  <a:latin typeface="Verdana" panose="020B0604030504040204" pitchFamily="34" charset="0"/>
                </a:defRPr>
              </a:lvl1pPr>
              <a:lvl2pPr marL="742950" indent="-285750">
                <a:defRPr sz="1400">
                  <a:solidFill>
                    <a:schemeClr val="tx1"/>
                  </a:solidFill>
                  <a:latin typeface="Verdana" panose="020B0604030504040204" pitchFamily="34" charset="0"/>
                </a:defRPr>
              </a:lvl2pPr>
              <a:lvl3pPr marL="1143000" indent="-228600">
                <a:defRPr sz="1400">
                  <a:solidFill>
                    <a:schemeClr val="tx1"/>
                  </a:solidFill>
                  <a:latin typeface="Verdana" panose="020B0604030504040204" pitchFamily="34" charset="0"/>
                </a:defRPr>
              </a:lvl3pPr>
              <a:lvl4pPr marL="1600200" indent="-228600">
                <a:defRPr sz="1400">
                  <a:solidFill>
                    <a:schemeClr val="tx1"/>
                  </a:solidFill>
                  <a:latin typeface="Verdana" panose="020B0604030504040204" pitchFamily="34" charset="0"/>
                </a:defRPr>
              </a:lvl4pPr>
              <a:lvl5pPr marL="2057400" indent="-228600">
                <a:defRPr sz="1400">
                  <a:solidFill>
                    <a:schemeClr val="tx1"/>
                  </a:solidFill>
                  <a:latin typeface="Verdana" panose="020B0604030504040204" pitchFamily="34" charset="0"/>
                </a:defRPr>
              </a:lvl5pPr>
              <a:lvl6pPr marL="2514600" indent="-228600" algn="r" eaLnBrk="0" fontAlgn="base" hangingPunct="0">
                <a:spcBef>
                  <a:spcPct val="0"/>
                </a:spcBef>
                <a:spcAft>
                  <a:spcPct val="0"/>
                </a:spcAft>
                <a:defRPr sz="1400">
                  <a:solidFill>
                    <a:schemeClr val="tx1"/>
                  </a:solidFill>
                  <a:latin typeface="Verdana" panose="020B0604030504040204" pitchFamily="34" charset="0"/>
                </a:defRPr>
              </a:lvl6pPr>
              <a:lvl7pPr marL="2971800" indent="-228600" algn="r" eaLnBrk="0" fontAlgn="base" hangingPunct="0">
                <a:spcBef>
                  <a:spcPct val="0"/>
                </a:spcBef>
                <a:spcAft>
                  <a:spcPct val="0"/>
                </a:spcAft>
                <a:defRPr sz="1400">
                  <a:solidFill>
                    <a:schemeClr val="tx1"/>
                  </a:solidFill>
                  <a:latin typeface="Verdana" panose="020B0604030504040204" pitchFamily="34" charset="0"/>
                </a:defRPr>
              </a:lvl7pPr>
              <a:lvl8pPr marL="3429000" indent="-228600" algn="r" eaLnBrk="0" fontAlgn="base" hangingPunct="0">
                <a:spcBef>
                  <a:spcPct val="0"/>
                </a:spcBef>
                <a:spcAft>
                  <a:spcPct val="0"/>
                </a:spcAft>
                <a:defRPr sz="1400">
                  <a:solidFill>
                    <a:schemeClr val="tx1"/>
                  </a:solidFill>
                  <a:latin typeface="Verdana" panose="020B0604030504040204" pitchFamily="34" charset="0"/>
                </a:defRPr>
              </a:lvl8pPr>
              <a:lvl9pPr marL="3886200" indent="-228600" algn="r" eaLnBrk="0" fontAlgn="base" hangingPunct="0">
                <a:spcBef>
                  <a:spcPct val="0"/>
                </a:spcBef>
                <a:spcAft>
                  <a:spcPct val="0"/>
                </a:spcAft>
                <a:defRPr sz="1400">
                  <a:solidFill>
                    <a:schemeClr val="tx1"/>
                  </a:solidFill>
                  <a:latin typeface="Verdana" panose="020B0604030504040204" pitchFamily="34" charset="0"/>
                </a:defRPr>
              </a:lvl9pPr>
            </a:lstStyle>
            <a:p>
              <a:pPr algn="ctr"/>
              <a:r>
                <a:rPr lang="sv-SE" altLang="sv-SE" sz="1600" b="1" dirty="0">
                  <a:solidFill>
                    <a:srgbClr val="0000CC"/>
                  </a:solidFill>
                </a:rPr>
                <a:t>Artikel 6</a:t>
              </a:r>
              <a:br>
                <a:rPr lang="sv-SE" altLang="sv-SE" sz="1600" b="1" dirty="0">
                  <a:solidFill>
                    <a:srgbClr val="0000CC"/>
                  </a:solidFill>
                </a:rPr>
              </a:br>
              <a:r>
                <a:rPr lang="sv-SE" altLang="sv-SE" dirty="0"/>
                <a:t>Barnets rätt till</a:t>
              </a:r>
              <a:br>
                <a:rPr lang="sv-SE" altLang="sv-SE" dirty="0"/>
              </a:br>
              <a:r>
                <a:rPr lang="sv-SE" altLang="sv-SE" dirty="0"/>
                <a:t>liv och utveckling</a:t>
              </a:r>
            </a:p>
          </p:txBody>
        </p:sp>
      </p:grpSp>
      <p:sp>
        <p:nvSpPr>
          <p:cNvPr id="10250" name="Rectangle 1078"/>
          <p:cNvSpPr>
            <a:spLocks noChangeArrowheads="1"/>
          </p:cNvSpPr>
          <p:nvPr/>
        </p:nvSpPr>
        <p:spPr bwMode="auto">
          <a:xfrm>
            <a:off x="1054894" y="882776"/>
            <a:ext cx="81819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ctr"/>
          <a:lstStyle>
            <a:lvl1pPr>
              <a:defRPr sz="1400">
                <a:solidFill>
                  <a:schemeClr val="tx1"/>
                </a:solidFill>
                <a:latin typeface="Verdana" panose="020B0604030504040204" pitchFamily="34" charset="0"/>
              </a:defRPr>
            </a:lvl1pPr>
            <a:lvl2pPr marL="742950" indent="-285750">
              <a:defRPr sz="1400">
                <a:solidFill>
                  <a:schemeClr val="tx1"/>
                </a:solidFill>
                <a:latin typeface="Verdana" panose="020B0604030504040204" pitchFamily="34" charset="0"/>
              </a:defRPr>
            </a:lvl2pPr>
            <a:lvl3pPr marL="1143000" indent="-228600">
              <a:defRPr sz="1400">
                <a:solidFill>
                  <a:schemeClr val="tx1"/>
                </a:solidFill>
                <a:latin typeface="Verdana" panose="020B0604030504040204" pitchFamily="34" charset="0"/>
              </a:defRPr>
            </a:lvl3pPr>
            <a:lvl4pPr marL="1600200" indent="-228600">
              <a:defRPr sz="1400">
                <a:solidFill>
                  <a:schemeClr val="tx1"/>
                </a:solidFill>
                <a:latin typeface="Verdana" panose="020B0604030504040204" pitchFamily="34" charset="0"/>
              </a:defRPr>
            </a:lvl4pPr>
            <a:lvl5pPr marL="2057400" indent="-228600">
              <a:defRPr sz="1400">
                <a:solidFill>
                  <a:schemeClr val="tx1"/>
                </a:solidFill>
                <a:latin typeface="Verdana" panose="020B0604030504040204" pitchFamily="34" charset="0"/>
              </a:defRPr>
            </a:lvl5pPr>
            <a:lvl6pPr marL="2514600" indent="-228600" algn="r" eaLnBrk="0" fontAlgn="base" hangingPunct="0">
              <a:spcBef>
                <a:spcPct val="0"/>
              </a:spcBef>
              <a:spcAft>
                <a:spcPct val="0"/>
              </a:spcAft>
              <a:defRPr sz="1400">
                <a:solidFill>
                  <a:schemeClr val="tx1"/>
                </a:solidFill>
                <a:latin typeface="Verdana" panose="020B0604030504040204" pitchFamily="34" charset="0"/>
              </a:defRPr>
            </a:lvl6pPr>
            <a:lvl7pPr marL="2971800" indent="-228600" algn="r" eaLnBrk="0" fontAlgn="base" hangingPunct="0">
              <a:spcBef>
                <a:spcPct val="0"/>
              </a:spcBef>
              <a:spcAft>
                <a:spcPct val="0"/>
              </a:spcAft>
              <a:defRPr sz="1400">
                <a:solidFill>
                  <a:schemeClr val="tx1"/>
                </a:solidFill>
                <a:latin typeface="Verdana" panose="020B0604030504040204" pitchFamily="34" charset="0"/>
              </a:defRPr>
            </a:lvl7pPr>
            <a:lvl8pPr marL="3429000" indent="-228600" algn="r" eaLnBrk="0" fontAlgn="base" hangingPunct="0">
              <a:spcBef>
                <a:spcPct val="0"/>
              </a:spcBef>
              <a:spcAft>
                <a:spcPct val="0"/>
              </a:spcAft>
              <a:defRPr sz="1400">
                <a:solidFill>
                  <a:schemeClr val="tx1"/>
                </a:solidFill>
                <a:latin typeface="Verdana" panose="020B0604030504040204" pitchFamily="34" charset="0"/>
              </a:defRPr>
            </a:lvl8pPr>
            <a:lvl9pPr marL="3886200" indent="-228600" algn="r" eaLnBrk="0" fontAlgn="base" hangingPunct="0">
              <a:spcBef>
                <a:spcPct val="0"/>
              </a:spcBef>
              <a:spcAft>
                <a:spcPct val="0"/>
              </a:spcAft>
              <a:defRPr sz="1400">
                <a:solidFill>
                  <a:schemeClr val="tx1"/>
                </a:solidFill>
                <a:latin typeface="Verdana" panose="020B0604030504040204" pitchFamily="34" charset="0"/>
              </a:defRPr>
            </a:lvl9pPr>
          </a:lstStyle>
          <a:p>
            <a:pPr algn="ctr"/>
            <a:r>
              <a:rPr lang="sv-SE" altLang="sv-SE" sz="2800" b="1" dirty="0">
                <a:solidFill>
                  <a:srgbClr val="11568C"/>
                </a:solidFill>
              </a:rPr>
              <a:t>FYRA GRUNDPRINCIPER</a:t>
            </a:r>
          </a:p>
        </p:txBody>
      </p:sp>
      <p:sp>
        <p:nvSpPr>
          <p:cNvPr id="10251" name="textruta 43"/>
          <p:cNvSpPr txBox="1">
            <a:spLocks noChangeArrowheads="1"/>
          </p:cNvSpPr>
          <p:nvPr/>
        </p:nvSpPr>
        <p:spPr bwMode="auto">
          <a:xfrm>
            <a:off x="621493" y="404020"/>
            <a:ext cx="8632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Verdana" panose="020B0604030504040204" pitchFamily="34" charset="0"/>
              </a:defRPr>
            </a:lvl1pPr>
            <a:lvl2pPr marL="742950" indent="-285750">
              <a:defRPr sz="1400">
                <a:solidFill>
                  <a:schemeClr val="tx1"/>
                </a:solidFill>
                <a:latin typeface="Verdana" panose="020B0604030504040204" pitchFamily="34" charset="0"/>
              </a:defRPr>
            </a:lvl2pPr>
            <a:lvl3pPr marL="1143000" indent="-228600">
              <a:defRPr sz="1400">
                <a:solidFill>
                  <a:schemeClr val="tx1"/>
                </a:solidFill>
                <a:latin typeface="Verdana" panose="020B0604030504040204" pitchFamily="34" charset="0"/>
              </a:defRPr>
            </a:lvl3pPr>
            <a:lvl4pPr marL="1600200" indent="-228600">
              <a:defRPr sz="1400">
                <a:solidFill>
                  <a:schemeClr val="tx1"/>
                </a:solidFill>
                <a:latin typeface="Verdana" panose="020B0604030504040204" pitchFamily="34" charset="0"/>
              </a:defRPr>
            </a:lvl4pPr>
            <a:lvl5pPr marL="2057400" indent="-228600">
              <a:defRPr sz="1400">
                <a:solidFill>
                  <a:schemeClr val="tx1"/>
                </a:solidFill>
                <a:latin typeface="Verdana" panose="020B0604030504040204" pitchFamily="34" charset="0"/>
              </a:defRPr>
            </a:lvl5pPr>
            <a:lvl6pPr marL="2514600" indent="-228600" algn="r" eaLnBrk="0" fontAlgn="base" hangingPunct="0">
              <a:spcBef>
                <a:spcPct val="0"/>
              </a:spcBef>
              <a:spcAft>
                <a:spcPct val="0"/>
              </a:spcAft>
              <a:defRPr sz="1400">
                <a:solidFill>
                  <a:schemeClr val="tx1"/>
                </a:solidFill>
                <a:latin typeface="Verdana" panose="020B0604030504040204" pitchFamily="34" charset="0"/>
              </a:defRPr>
            </a:lvl6pPr>
            <a:lvl7pPr marL="2971800" indent="-228600" algn="r" eaLnBrk="0" fontAlgn="base" hangingPunct="0">
              <a:spcBef>
                <a:spcPct val="0"/>
              </a:spcBef>
              <a:spcAft>
                <a:spcPct val="0"/>
              </a:spcAft>
              <a:defRPr sz="1400">
                <a:solidFill>
                  <a:schemeClr val="tx1"/>
                </a:solidFill>
                <a:latin typeface="Verdana" panose="020B0604030504040204" pitchFamily="34" charset="0"/>
              </a:defRPr>
            </a:lvl7pPr>
            <a:lvl8pPr marL="3429000" indent="-228600" algn="r" eaLnBrk="0" fontAlgn="base" hangingPunct="0">
              <a:spcBef>
                <a:spcPct val="0"/>
              </a:spcBef>
              <a:spcAft>
                <a:spcPct val="0"/>
              </a:spcAft>
              <a:defRPr sz="1400">
                <a:solidFill>
                  <a:schemeClr val="tx1"/>
                </a:solidFill>
                <a:latin typeface="Verdana" panose="020B0604030504040204" pitchFamily="34" charset="0"/>
              </a:defRPr>
            </a:lvl8pPr>
            <a:lvl9pPr marL="3886200" indent="-228600" algn="r" eaLnBrk="0" fontAlgn="base" hangingPunct="0">
              <a:spcBef>
                <a:spcPct val="0"/>
              </a:spcBef>
              <a:spcAft>
                <a:spcPct val="0"/>
              </a:spcAft>
              <a:defRPr sz="1400">
                <a:solidFill>
                  <a:schemeClr val="tx1"/>
                </a:solidFill>
                <a:latin typeface="Verdana" panose="020B0604030504040204" pitchFamily="34" charset="0"/>
              </a:defRPr>
            </a:lvl9pPr>
          </a:lstStyle>
          <a:p>
            <a:pPr algn="ctr"/>
            <a:r>
              <a:rPr lang="sv-SE" altLang="sv-SE" sz="2400" b="1" dirty="0"/>
              <a:t>KONVENTIONEN INNEHÅLLER 54 ARTIKLAR</a:t>
            </a:r>
          </a:p>
        </p:txBody>
      </p:sp>
    </p:spTree>
    <p:extLst>
      <p:ext uri="{BB962C8B-B14F-4D97-AF65-F5344CB8AC3E}">
        <p14:creationId xmlns:p14="http://schemas.microsoft.com/office/powerpoint/2010/main" val="106311505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ubrik 1"/>
          <p:cNvSpPr>
            <a:spLocks noGrp="1"/>
          </p:cNvSpPr>
          <p:nvPr>
            <p:ph type="title"/>
          </p:nvPr>
        </p:nvSpPr>
        <p:spPr>
          <a:xfrm>
            <a:off x="445367" y="308770"/>
            <a:ext cx="8229600" cy="1143000"/>
          </a:xfrm>
        </p:spPr>
        <p:txBody>
          <a:bodyPr/>
          <a:lstStyle/>
          <a:p>
            <a:pPr eaLnBrk="1" hangingPunct="1"/>
            <a:r>
              <a:rPr lang="sv-SE" altLang="sv-SE" dirty="0"/>
              <a:t>Implementeringsartiklar</a:t>
            </a:r>
          </a:p>
        </p:txBody>
      </p:sp>
      <p:pic>
        <p:nvPicPr>
          <p:cNvPr id="11267" name="Picture 1053" descr="BL00326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6900" y="2284810"/>
            <a:ext cx="104775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68" name="Group 1047"/>
          <p:cNvGrpSpPr>
            <a:grpSpLocks/>
          </p:cNvGrpSpPr>
          <p:nvPr/>
        </p:nvGrpSpPr>
        <p:grpSpPr bwMode="auto">
          <a:xfrm>
            <a:off x="1991519" y="4454670"/>
            <a:ext cx="920750" cy="1017588"/>
            <a:chOff x="4929" y="2224"/>
            <a:chExt cx="580" cy="641"/>
          </a:xfrm>
        </p:grpSpPr>
        <p:sp>
          <p:nvSpPr>
            <p:cNvPr id="11293" name="Freeform 1048"/>
            <p:cNvSpPr>
              <a:spLocks/>
            </p:cNvSpPr>
            <p:nvPr/>
          </p:nvSpPr>
          <p:spPr bwMode="auto">
            <a:xfrm>
              <a:off x="5302" y="2231"/>
              <a:ext cx="52" cy="468"/>
            </a:xfrm>
            <a:custGeom>
              <a:avLst/>
              <a:gdLst>
                <a:gd name="T0" fmla="*/ 0 w 155"/>
                <a:gd name="T1" fmla="*/ 0 h 1406"/>
                <a:gd name="T2" fmla="*/ 0 w 155"/>
                <a:gd name="T3" fmla="*/ 0 h 1406"/>
                <a:gd name="T4" fmla="*/ 0 w 155"/>
                <a:gd name="T5" fmla="*/ 0 h 1406"/>
                <a:gd name="T6" fmla="*/ 0 w 155"/>
                <a:gd name="T7" fmla="*/ 0 h 1406"/>
                <a:gd name="T8" fmla="*/ 0 w 155"/>
                <a:gd name="T9" fmla="*/ 0 h 1406"/>
                <a:gd name="T10" fmla="*/ 0 w 155"/>
                <a:gd name="T11" fmla="*/ 0 h 1406"/>
                <a:gd name="T12" fmla="*/ 0 w 155"/>
                <a:gd name="T13" fmla="*/ 0 h 1406"/>
                <a:gd name="T14" fmla="*/ 0 60000 65536"/>
                <a:gd name="T15" fmla="*/ 0 60000 65536"/>
                <a:gd name="T16" fmla="*/ 0 60000 65536"/>
                <a:gd name="T17" fmla="*/ 0 60000 65536"/>
                <a:gd name="T18" fmla="*/ 0 60000 65536"/>
                <a:gd name="T19" fmla="*/ 0 60000 65536"/>
                <a:gd name="T20" fmla="*/ 0 60000 65536"/>
                <a:gd name="T21" fmla="*/ 0 w 155"/>
                <a:gd name="T22" fmla="*/ 0 h 1406"/>
                <a:gd name="T23" fmla="*/ 155 w 155"/>
                <a:gd name="T24" fmla="*/ 1406 h 14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5" h="1406">
                  <a:moveTo>
                    <a:pt x="42" y="0"/>
                  </a:moveTo>
                  <a:lnTo>
                    <a:pt x="0" y="1406"/>
                  </a:lnTo>
                  <a:lnTo>
                    <a:pt x="91" y="1406"/>
                  </a:lnTo>
                  <a:lnTo>
                    <a:pt x="155" y="1179"/>
                  </a:lnTo>
                  <a:lnTo>
                    <a:pt x="155" y="36"/>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8807" tIns="54404" rIns="108807" bIns="54404"/>
            <a:lstStyle/>
            <a:p>
              <a:endParaRPr lang="sv-SE"/>
            </a:p>
          </p:txBody>
        </p:sp>
        <p:sp>
          <p:nvSpPr>
            <p:cNvPr id="11294" name="Freeform 1049"/>
            <p:cNvSpPr>
              <a:spLocks/>
            </p:cNvSpPr>
            <p:nvPr/>
          </p:nvSpPr>
          <p:spPr bwMode="auto">
            <a:xfrm>
              <a:off x="4929" y="2231"/>
              <a:ext cx="580" cy="634"/>
            </a:xfrm>
            <a:custGeom>
              <a:avLst/>
              <a:gdLst>
                <a:gd name="T0" fmla="*/ 0 w 1740"/>
                <a:gd name="T1" fmla="*/ 0 h 1903"/>
                <a:gd name="T2" fmla="*/ 0 w 1740"/>
                <a:gd name="T3" fmla="*/ 0 h 1903"/>
                <a:gd name="T4" fmla="*/ 0 w 1740"/>
                <a:gd name="T5" fmla="*/ 0 h 1903"/>
                <a:gd name="T6" fmla="*/ 0 w 1740"/>
                <a:gd name="T7" fmla="*/ 0 h 1903"/>
                <a:gd name="T8" fmla="*/ 0 w 1740"/>
                <a:gd name="T9" fmla="*/ 0 h 1903"/>
                <a:gd name="T10" fmla="*/ 0 w 1740"/>
                <a:gd name="T11" fmla="*/ 0 h 1903"/>
                <a:gd name="T12" fmla="*/ 0 w 1740"/>
                <a:gd name="T13" fmla="*/ 0 h 1903"/>
                <a:gd name="T14" fmla="*/ 0 w 1740"/>
                <a:gd name="T15" fmla="*/ 0 h 1903"/>
                <a:gd name="T16" fmla="*/ 0 w 1740"/>
                <a:gd name="T17" fmla="*/ 0 h 1903"/>
                <a:gd name="T18" fmla="*/ 0 w 1740"/>
                <a:gd name="T19" fmla="*/ 0 h 1903"/>
                <a:gd name="T20" fmla="*/ 0 w 1740"/>
                <a:gd name="T21" fmla="*/ 0 h 1903"/>
                <a:gd name="T22" fmla="*/ 0 w 1740"/>
                <a:gd name="T23" fmla="*/ 0 h 1903"/>
                <a:gd name="T24" fmla="*/ 0 w 1740"/>
                <a:gd name="T25" fmla="*/ 0 h 1903"/>
                <a:gd name="T26" fmla="*/ 0 w 1740"/>
                <a:gd name="T27" fmla="*/ 0 h 1903"/>
                <a:gd name="T28" fmla="*/ 0 w 1740"/>
                <a:gd name="T29" fmla="*/ 0 h 1903"/>
                <a:gd name="T30" fmla="*/ 0 w 1740"/>
                <a:gd name="T31" fmla="*/ 0 h 1903"/>
                <a:gd name="T32" fmla="*/ 0 w 1740"/>
                <a:gd name="T33" fmla="*/ 0 h 1903"/>
                <a:gd name="T34" fmla="*/ 0 w 1740"/>
                <a:gd name="T35" fmla="*/ 0 h 1903"/>
                <a:gd name="T36" fmla="*/ 0 w 1740"/>
                <a:gd name="T37" fmla="*/ 0 h 1903"/>
                <a:gd name="T38" fmla="*/ 0 w 1740"/>
                <a:gd name="T39" fmla="*/ 0 h 1903"/>
                <a:gd name="T40" fmla="*/ 0 w 1740"/>
                <a:gd name="T41" fmla="*/ 0 h 19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40"/>
                <a:gd name="T64" fmla="*/ 0 h 1903"/>
                <a:gd name="T65" fmla="*/ 1740 w 1740"/>
                <a:gd name="T66" fmla="*/ 1903 h 19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40" h="1903">
                  <a:moveTo>
                    <a:pt x="320" y="178"/>
                  </a:moveTo>
                  <a:lnTo>
                    <a:pt x="320" y="1399"/>
                  </a:lnTo>
                  <a:lnTo>
                    <a:pt x="276" y="1526"/>
                  </a:lnTo>
                  <a:lnTo>
                    <a:pt x="150" y="1554"/>
                  </a:lnTo>
                  <a:lnTo>
                    <a:pt x="157" y="1716"/>
                  </a:lnTo>
                  <a:lnTo>
                    <a:pt x="0" y="1903"/>
                  </a:lnTo>
                  <a:lnTo>
                    <a:pt x="1740" y="1898"/>
                  </a:lnTo>
                  <a:lnTo>
                    <a:pt x="1719" y="1778"/>
                  </a:lnTo>
                  <a:lnTo>
                    <a:pt x="327" y="1751"/>
                  </a:lnTo>
                  <a:lnTo>
                    <a:pt x="320" y="1624"/>
                  </a:lnTo>
                  <a:lnTo>
                    <a:pt x="1347" y="1624"/>
                  </a:lnTo>
                  <a:lnTo>
                    <a:pt x="1466" y="1546"/>
                  </a:lnTo>
                  <a:lnTo>
                    <a:pt x="396" y="1554"/>
                  </a:lnTo>
                  <a:lnTo>
                    <a:pt x="424" y="1427"/>
                  </a:lnTo>
                  <a:lnTo>
                    <a:pt x="1275" y="1434"/>
                  </a:lnTo>
                  <a:lnTo>
                    <a:pt x="1324" y="1502"/>
                  </a:lnTo>
                  <a:lnTo>
                    <a:pt x="1324" y="1334"/>
                  </a:lnTo>
                  <a:lnTo>
                    <a:pt x="439" y="1334"/>
                  </a:lnTo>
                  <a:lnTo>
                    <a:pt x="439" y="0"/>
                  </a:lnTo>
                  <a:lnTo>
                    <a:pt x="320" y="1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8807" tIns="54404" rIns="108807" bIns="54404"/>
            <a:lstStyle/>
            <a:p>
              <a:endParaRPr lang="sv-SE"/>
            </a:p>
          </p:txBody>
        </p:sp>
        <p:sp>
          <p:nvSpPr>
            <p:cNvPr id="11295" name="Freeform 1050"/>
            <p:cNvSpPr>
              <a:spLocks/>
            </p:cNvSpPr>
            <p:nvPr/>
          </p:nvSpPr>
          <p:spPr bwMode="auto">
            <a:xfrm>
              <a:off x="5138" y="2224"/>
              <a:ext cx="33" cy="421"/>
            </a:xfrm>
            <a:custGeom>
              <a:avLst/>
              <a:gdLst>
                <a:gd name="T0" fmla="*/ 0 w 99"/>
                <a:gd name="T1" fmla="*/ 0 h 1262"/>
                <a:gd name="T2" fmla="*/ 0 w 99"/>
                <a:gd name="T3" fmla="*/ 0 h 1262"/>
                <a:gd name="T4" fmla="*/ 0 w 99"/>
                <a:gd name="T5" fmla="*/ 0 h 1262"/>
                <a:gd name="T6" fmla="*/ 0 w 99"/>
                <a:gd name="T7" fmla="*/ 0 h 1262"/>
                <a:gd name="T8" fmla="*/ 0 w 99"/>
                <a:gd name="T9" fmla="*/ 0 h 1262"/>
                <a:gd name="T10" fmla="*/ 0 w 99"/>
                <a:gd name="T11" fmla="*/ 0 h 1262"/>
                <a:gd name="T12" fmla="*/ 0 60000 65536"/>
                <a:gd name="T13" fmla="*/ 0 60000 65536"/>
                <a:gd name="T14" fmla="*/ 0 60000 65536"/>
                <a:gd name="T15" fmla="*/ 0 60000 65536"/>
                <a:gd name="T16" fmla="*/ 0 60000 65536"/>
                <a:gd name="T17" fmla="*/ 0 60000 65536"/>
                <a:gd name="T18" fmla="*/ 0 w 99"/>
                <a:gd name="T19" fmla="*/ 0 h 1262"/>
                <a:gd name="T20" fmla="*/ 99 w 99"/>
                <a:gd name="T21" fmla="*/ 1262 h 1262"/>
              </a:gdLst>
              <a:ahLst/>
              <a:cxnLst>
                <a:cxn ang="T12">
                  <a:pos x="T0" y="T1"/>
                </a:cxn>
                <a:cxn ang="T13">
                  <a:pos x="T2" y="T3"/>
                </a:cxn>
                <a:cxn ang="T14">
                  <a:pos x="T4" y="T5"/>
                </a:cxn>
                <a:cxn ang="T15">
                  <a:pos x="T6" y="T7"/>
                </a:cxn>
                <a:cxn ang="T16">
                  <a:pos x="T8" y="T9"/>
                </a:cxn>
                <a:cxn ang="T17">
                  <a:pos x="T10" y="T11"/>
                </a:cxn>
              </a:cxnLst>
              <a:rect l="T18" t="T19" r="T20" b="T21"/>
              <a:pathLst>
                <a:path w="99" h="1262">
                  <a:moveTo>
                    <a:pt x="0" y="0"/>
                  </a:moveTo>
                  <a:lnTo>
                    <a:pt x="14" y="1262"/>
                  </a:lnTo>
                  <a:lnTo>
                    <a:pt x="99" y="1058"/>
                  </a:lnTo>
                  <a:lnTo>
                    <a:pt x="7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8807" tIns="54404" rIns="108807" bIns="54404"/>
            <a:lstStyle/>
            <a:p>
              <a:endParaRPr lang="sv-SE"/>
            </a:p>
          </p:txBody>
        </p:sp>
        <p:sp>
          <p:nvSpPr>
            <p:cNvPr id="11296" name="Freeform 1051"/>
            <p:cNvSpPr>
              <a:spLocks/>
            </p:cNvSpPr>
            <p:nvPr/>
          </p:nvSpPr>
          <p:spPr bwMode="auto">
            <a:xfrm>
              <a:off x="5227" y="2224"/>
              <a:ext cx="35" cy="425"/>
            </a:xfrm>
            <a:custGeom>
              <a:avLst/>
              <a:gdLst>
                <a:gd name="T0" fmla="*/ 0 w 106"/>
                <a:gd name="T1" fmla="*/ 0 h 1275"/>
                <a:gd name="T2" fmla="*/ 0 w 106"/>
                <a:gd name="T3" fmla="*/ 0 h 1275"/>
                <a:gd name="T4" fmla="*/ 0 w 106"/>
                <a:gd name="T5" fmla="*/ 0 h 1275"/>
                <a:gd name="T6" fmla="*/ 0 w 106"/>
                <a:gd name="T7" fmla="*/ 0 h 1275"/>
                <a:gd name="T8" fmla="*/ 0 w 106"/>
                <a:gd name="T9" fmla="*/ 0 h 1275"/>
                <a:gd name="T10" fmla="*/ 0 w 106"/>
                <a:gd name="T11" fmla="*/ 0 h 1275"/>
                <a:gd name="T12" fmla="*/ 0 60000 65536"/>
                <a:gd name="T13" fmla="*/ 0 60000 65536"/>
                <a:gd name="T14" fmla="*/ 0 60000 65536"/>
                <a:gd name="T15" fmla="*/ 0 60000 65536"/>
                <a:gd name="T16" fmla="*/ 0 60000 65536"/>
                <a:gd name="T17" fmla="*/ 0 60000 65536"/>
                <a:gd name="T18" fmla="*/ 0 w 106"/>
                <a:gd name="T19" fmla="*/ 0 h 1275"/>
                <a:gd name="T20" fmla="*/ 106 w 106"/>
                <a:gd name="T21" fmla="*/ 1275 h 1275"/>
              </a:gdLst>
              <a:ahLst/>
              <a:cxnLst>
                <a:cxn ang="T12">
                  <a:pos x="T0" y="T1"/>
                </a:cxn>
                <a:cxn ang="T13">
                  <a:pos x="T2" y="T3"/>
                </a:cxn>
                <a:cxn ang="T14">
                  <a:pos x="T4" y="T5"/>
                </a:cxn>
                <a:cxn ang="T15">
                  <a:pos x="T6" y="T7"/>
                </a:cxn>
                <a:cxn ang="T16">
                  <a:pos x="T8" y="T9"/>
                </a:cxn>
                <a:cxn ang="T17">
                  <a:pos x="T10" y="T11"/>
                </a:cxn>
              </a:cxnLst>
              <a:rect l="T18" t="T19" r="T20" b="T21"/>
              <a:pathLst>
                <a:path w="106" h="1275">
                  <a:moveTo>
                    <a:pt x="23" y="0"/>
                  </a:moveTo>
                  <a:lnTo>
                    <a:pt x="0" y="1275"/>
                  </a:lnTo>
                  <a:lnTo>
                    <a:pt x="85" y="1030"/>
                  </a:lnTo>
                  <a:lnTo>
                    <a:pt x="106" y="6"/>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8807" tIns="54404" rIns="108807" bIns="54404"/>
            <a:lstStyle/>
            <a:p>
              <a:endParaRPr lang="sv-SE"/>
            </a:p>
          </p:txBody>
        </p:sp>
        <p:sp>
          <p:nvSpPr>
            <p:cNvPr id="11297" name="Freeform 1052"/>
            <p:cNvSpPr>
              <a:spLocks/>
            </p:cNvSpPr>
            <p:nvPr/>
          </p:nvSpPr>
          <p:spPr bwMode="auto">
            <a:xfrm>
              <a:off x="5373" y="2746"/>
              <a:ext cx="47" cy="97"/>
            </a:xfrm>
            <a:custGeom>
              <a:avLst/>
              <a:gdLst>
                <a:gd name="T0" fmla="*/ 0 w 142"/>
                <a:gd name="T1" fmla="*/ 0 h 290"/>
                <a:gd name="T2" fmla="*/ 0 w 142"/>
                <a:gd name="T3" fmla="*/ 0 h 290"/>
                <a:gd name="T4" fmla="*/ 0 w 142"/>
                <a:gd name="T5" fmla="*/ 0 h 290"/>
                <a:gd name="T6" fmla="*/ 0 w 142"/>
                <a:gd name="T7" fmla="*/ 0 h 290"/>
                <a:gd name="T8" fmla="*/ 0 w 142"/>
                <a:gd name="T9" fmla="*/ 0 h 290"/>
                <a:gd name="T10" fmla="*/ 0 w 142"/>
                <a:gd name="T11" fmla="*/ 0 h 290"/>
                <a:gd name="T12" fmla="*/ 0 60000 65536"/>
                <a:gd name="T13" fmla="*/ 0 60000 65536"/>
                <a:gd name="T14" fmla="*/ 0 60000 65536"/>
                <a:gd name="T15" fmla="*/ 0 60000 65536"/>
                <a:gd name="T16" fmla="*/ 0 60000 65536"/>
                <a:gd name="T17" fmla="*/ 0 60000 65536"/>
                <a:gd name="T18" fmla="*/ 0 w 142"/>
                <a:gd name="T19" fmla="*/ 0 h 290"/>
                <a:gd name="T20" fmla="*/ 142 w 142"/>
                <a:gd name="T21" fmla="*/ 290 h 290"/>
              </a:gdLst>
              <a:ahLst/>
              <a:cxnLst>
                <a:cxn ang="T12">
                  <a:pos x="T0" y="T1"/>
                </a:cxn>
                <a:cxn ang="T13">
                  <a:pos x="T2" y="T3"/>
                </a:cxn>
                <a:cxn ang="T14">
                  <a:pos x="T4" y="T5"/>
                </a:cxn>
                <a:cxn ang="T15">
                  <a:pos x="T6" y="T7"/>
                </a:cxn>
                <a:cxn ang="T16">
                  <a:pos x="T8" y="T9"/>
                </a:cxn>
                <a:cxn ang="T17">
                  <a:pos x="T10" y="T11"/>
                </a:cxn>
              </a:cxnLst>
              <a:rect l="T18" t="T19" r="T20" b="T21"/>
              <a:pathLst>
                <a:path w="142" h="290">
                  <a:moveTo>
                    <a:pt x="0" y="15"/>
                  </a:moveTo>
                  <a:lnTo>
                    <a:pt x="0" y="290"/>
                  </a:lnTo>
                  <a:lnTo>
                    <a:pt x="142" y="241"/>
                  </a:lnTo>
                  <a:lnTo>
                    <a:pt x="100" y="0"/>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8807" tIns="54404" rIns="108807" bIns="54404"/>
            <a:lstStyle/>
            <a:p>
              <a:endParaRPr lang="sv-SE"/>
            </a:p>
          </p:txBody>
        </p:sp>
      </p:grpSp>
      <p:sp>
        <p:nvSpPr>
          <p:cNvPr id="11269" name="Oval 1054"/>
          <p:cNvSpPr>
            <a:spLocks noChangeArrowheads="1"/>
          </p:cNvSpPr>
          <p:nvPr/>
        </p:nvSpPr>
        <p:spPr bwMode="auto">
          <a:xfrm>
            <a:off x="1622425" y="3204587"/>
            <a:ext cx="1658938" cy="1296988"/>
          </a:xfrm>
          <a:prstGeom prst="ellipse">
            <a:avLst/>
          </a:prstGeom>
          <a:solidFill>
            <a:schemeClr val="bg1"/>
          </a:solidFill>
          <a:ln w="38100">
            <a:solidFill>
              <a:srgbClr val="000000"/>
            </a:solidFill>
            <a:round/>
            <a:headEnd/>
            <a:tailEnd/>
          </a:ln>
        </p:spPr>
        <p:txBody>
          <a:bodyPr wrap="none" lIns="91398" tIns="45699" rIns="91398" bIns="45699" anchor="ctr"/>
          <a:lstStyle>
            <a:lvl1pPr>
              <a:defRPr sz="1400">
                <a:solidFill>
                  <a:schemeClr val="tx1"/>
                </a:solidFill>
                <a:latin typeface="Verdana" panose="020B0604030504040204" pitchFamily="34" charset="0"/>
              </a:defRPr>
            </a:lvl1pPr>
            <a:lvl2pPr marL="742950" indent="-285750">
              <a:defRPr sz="1400">
                <a:solidFill>
                  <a:schemeClr val="tx1"/>
                </a:solidFill>
                <a:latin typeface="Verdana" panose="020B0604030504040204" pitchFamily="34" charset="0"/>
              </a:defRPr>
            </a:lvl2pPr>
            <a:lvl3pPr marL="1143000" indent="-228600">
              <a:defRPr sz="1400">
                <a:solidFill>
                  <a:schemeClr val="tx1"/>
                </a:solidFill>
                <a:latin typeface="Verdana" panose="020B0604030504040204" pitchFamily="34" charset="0"/>
              </a:defRPr>
            </a:lvl3pPr>
            <a:lvl4pPr marL="1600200" indent="-228600">
              <a:defRPr sz="1400">
                <a:solidFill>
                  <a:schemeClr val="tx1"/>
                </a:solidFill>
                <a:latin typeface="Verdana" panose="020B0604030504040204" pitchFamily="34" charset="0"/>
              </a:defRPr>
            </a:lvl4pPr>
            <a:lvl5pPr marL="2057400" indent="-228600">
              <a:defRPr sz="1400">
                <a:solidFill>
                  <a:schemeClr val="tx1"/>
                </a:solidFill>
                <a:latin typeface="Verdana" panose="020B0604030504040204" pitchFamily="34" charset="0"/>
              </a:defRPr>
            </a:lvl5pPr>
            <a:lvl6pPr marL="2514600" indent="-228600" algn="r" eaLnBrk="0" fontAlgn="base" hangingPunct="0">
              <a:spcBef>
                <a:spcPct val="0"/>
              </a:spcBef>
              <a:spcAft>
                <a:spcPct val="0"/>
              </a:spcAft>
              <a:defRPr sz="1400">
                <a:solidFill>
                  <a:schemeClr val="tx1"/>
                </a:solidFill>
                <a:latin typeface="Verdana" panose="020B0604030504040204" pitchFamily="34" charset="0"/>
              </a:defRPr>
            </a:lvl6pPr>
            <a:lvl7pPr marL="2971800" indent="-228600" algn="r" eaLnBrk="0" fontAlgn="base" hangingPunct="0">
              <a:spcBef>
                <a:spcPct val="0"/>
              </a:spcBef>
              <a:spcAft>
                <a:spcPct val="0"/>
              </a:spcAft>
              <a:defRPr sz="1400">
                <a:solidFill>
                  <a:schemeClr val="tx1"/>
                </a:solidFill>
                <a:latin typeface="Verdana" panose="020B0604030504040204" pitchFamily="34" charset="0"/>
              </a:defRPr>
            </a:lvl7pPr>
            <a:lvl8pPr marL="3429000" indent="-228600" algn="r" eaLnBrk="0" fontAlgn="base" hangingPunct="0">
              <a:spcBef>
                <a:spcPct val="0"/>
              </a:spcBef>
              <a:spcAft>
                <a:spcPct val="0"/>
              </a:spcAft>
              <a:defRPr sz="1400">
                <a:solidFill>
                  <a:schemeClr val="tx1"/>
                </a:solidFill>
                <a:latin typeface="Verdana" panose="020B0604030504040204" pitchFamily="34" charset="0"/>
              </a:defRPr>
            </a:lvl8pPr>
            <a:lvl9pPr marL="3886200" indent="-228600" algn="r" eaLnBrk="0" fontAlgn="base" hangingPunct="0">
              <a:spcBef>
                <a:spcPct val="0"/>
              </a:spcBef>
              <a:spcAft>
                <a:spcPct val="0"/>
              </a:spcAft>
              <a:defRPr sz="1400">
                <a:solidFill>
                  <a:schemeClr val="tx1"/>
                </a:solidFill>
                <a:latin typeface="Verdana" panose="020B0604030504040204" pitchFamily="34" charset="0"/>
              </a:defRPr>
            </a:lvl9pPr>
          </a:lstStyle>
          <a:p>
            <a:endParaRPr lang="sv-SE" altLang="sv-SE" sz="2400"/>
          </a:p>
        </p:txBody>
      </p:sp>
      <p:pic>
        <p:nvPicPr>
          <p:cNvPr id="11270" name="Picture 1053" descr="BL00326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2281" y="2284810"/>
            <a:ext cx="104775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71" name="Group 1047"/>
          <p:cNvGrpSpPr>
            <a:grpSpLocks/>
          </p:cNvGrpSpPr>
          <p:nvPr/>
        </p:nvGrpSpPr>
        <p:grpSpPr bwMode="auto">
          <a:xfrm>
            <a:off x="6303024" y="4500205"/>
            <a:ext cx="920750" cy="1017588"/>
            <a:chOff x="4929" y="2224"/>
            <a:chExt cx="580" cy="641"/>
          </a:xfrm>
        </p:grpSpPr>
        <p:sp>
          <p:nvSpPr>
            <p:cNvPr id="11288" name="Freeform 1048"/>
            <p:cNvSpPr>
              <a:spLocks/>
            </p:cNvSpPr>
            <p:nvPr/>
          </p:nvSpPr>
          <p:spPr bwMode="auto">
            <a:xfrm>
              <a:off x="5302" y="2231"/>
              <a:ext cx="52" cy="468"/>
            </a:xfrm>
            <a:custGeom>
              <a:avLst/>
              <a:gdLst>
                <a:gd name="T0" fmla="*/ 0 w 155"/>
                <a:gd name="T1" fmla="*/ 0 h 1406"/>
                <a:gd name="T2" fmla="*/ 0 w 155"/>
                <a:gd name="T3" fmla="*/ 0 h 1406"/>
                <a:gd name="T4" fmla="*/ 0 w 155"/>
                <a:gd name="T5" fmla="*/ 0 h 1406"/>
                <a:gd name="T6" fmla="*/ 0 w 155"/>
                <a:gd name="T7" fmla="*/ 0 h 1406"/>
                <a:gd name="T8" fmla="*/ 0 w 155"/>
                <a:gd name="T9" fmla="*/ 0 h 1406"/>
                <a:gd name="T10" fmla="*/ 0 w 155"/>
                <a:gd name="T11" fmla="*/ 0 h 1406"/>
                <a:gd name="T12" fmla="*/ 0 w 155"/>
                <a:gd name="T13" fmla="*/ 0 h 1406"/>
                <a:gd name="T14" fmla="*/ 0 60000 65536"/>
                <a:gd name="T15" fmla="*/ 0 60000 65536"/>
                <a:gd name="T16" fmla="*/ 0 60000 65536"/>
                <a:gd name="T17" fmla="*/ 0 60000 65536"/>
                <a:gd name="T18" fmla="*/ 0 60000 65536"/>
                <a:gd name="T19" fmla="*/ 0 60000 65536"/>
                <a:gd name="T20" fmla="*/ 0 60000 65536"/>
                <a:gd name="T21" fmla="*/ 0 w 155"/>
                <a:gd name="T22" fmla="*/ 0 h 1406"/>
                <a:gd name="T23" fmla="*/ 155 w 155"/>
                <a:gd name="T24" fmla="*/ 1406 h 14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5" h="1406">
                  <a:moveTo>
                    <a:pt x="42" y="0"/>
                  </a:moveTo>
                  <a:lnTo>
                    <a:pt x="0" y="1406"/>
                  </a:lnTo>
                  <a:lnTo>
                    <a:pt x="91" y="1406"/>
                  </a:lnTo>
                  <a:lnTo>
                    <a:pt x="155" y="1179"/>
                  </a:lnTo>
                  <a:lnTo>
                    <a:pt x="155" y="36"/>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8807" tIns="54404" rIns="108807" bIns="54404"/>
            <a:lstStyle/>
            <a:p>
              <a:endParaRPr lang="sv-SE"/>
            </a:p>
          </p:txBody>
        </p:sp>
        <p:sp>
          <p:nvSpPr>
            <p:cNvPr id="11289" name="Freeform 1049"/>
            <p:cNvSpPr>
              <a:spLocks/>
            </p:cNvSpPr>
            <p:nvPr/>
          </p:nvSpPr>
          <p:spPr bwMode="auto">
            <a:xfrm>
              <a:off x="4929" y="2231"/>
              <a:ext cx="580" cy="634"/>
            </a:xfrm>
            <a:custGeom>
              <a:avLst/>
              <a:gdLst>
                <a:gd name="T0" fmla="*/ 0 w 1740"/>
                <a:gd name="T1" fmla="*/ 0 h 1903"/>
                <a:gd name="T2" fmla="*/ 0 w 1740"/>
                <a:gd name="T3" fmla="*/ 0 h 1903"/>
                <a:gd name="T4" fmla="*/ 0 w 1740"/>
                <a:gd name="T5" fmla="*/ 0 h 1903"/>
                <a:gd name="T6" fmla="*/ 0 w 1740"/>
                <a:gd name="T7" fmla="*/ 0 h 1903"/>
                <a:gd name="T8" fmla="*/ 0 w 1740"/>
                <a:gd name="T9" fmla="*/ 0 h 1903"/>
                <a:gd name="T10" fmla="*/ 0 w 1740"/>
                <a:gd name="T11" fmla="*/ 0 h 1903"/>
                <a:gd name="T12" fmla="*/ 0 w 1740"/>
                <a:gd name="T13" fmla="*/ 0 h 1903"/>
                <a:gd name="T14" fmla="*/ 0 w 1740"/>
                <a:gd name="T15" fmla="*/ 0 h 1903"/>
                <a:gd name="T16" fmla="*/ 0 w 1740"/>
                <a:gd name="T17" fmla="*/ 0 h 1903"/>
                <a:gd name="T18" fmla="*/ 0 w 1740"/>
                <a:gd name="T19" fmla="*/ 0 h 1903"/>
                <a:gd name="T20" fmla="*/ 0 w 1740"/>
                <a:gd name="T21" fmla="*/ 0 h 1903"/>
                <a:gd name="T22" fmla="*/ 0 w 1740"/>
                <a:gd name="T23" fmla="*/ 0 h 1903"/>
                <a:gd name="T24" fmla="*/ 0 w 1740"/>
                <a:gd name="T25" fmla="*/ 0 h 1903"/>
                <a:gd name="T26" fmla="*/ 0 w 1740"/>
                <a:gd name="T27" fmla="*/ 0 h 1903"/>
                <a:gd name="T28" fmla="*/ 0 w 1740"/>
                <a:gd name="T29" fmla="*/ 0 h 1903"/>
                <a:gd name="T30" fmla="*/ 0 w 1740"/>
                <a:gd name="T31" fmla="*/ 0 h 1903"/>
                <a:gd name="T32" fmla="*/ 0 w 1740"/>
                <a:gd name="T33" fmla="*/ 0 h 1903"/>
                <a:gd name="T34" fmla="*/ 0 w 1740"/>
                <a:gd name="T35" fmla="*/ 0 h 1903"/>
                <a:gd name="T36" fmla="*/ 0 w 1740"/>
                <a:gd name="T37" fmla="*/ 0 h 1903"/>
                <a:gd name="T38" fmla="*/ 0 w 1740"/>
                <a:gd name="T39" fmla="*/ 0 h 1903"/>
                <a:gd name="T40" fmla="*/ 0 w 1740"/>
                <a:gd name="T41" fmla="*/ 0 h 19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40"/>
                <a:gd name="T64" fmla="*/ 0 h 1903"/>
                <a:gd name="T65" fmla="*/ 1740 w 1740"/>
                <a:gd name="T66" fmla="*/ 1903 h 19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40" h="1903">
                  <a:moveTo>
                    <a:pt x="320" y="178"/>
                  </a:moveTo>
                  <a:lnTo>
                    <a:pt x="320" y="1399"/>
                  </a:lnTo>
                  <a:lnTo>
                    <a:pt x="276" y="1526"/>
                  </a:lnTo>
                  <a:lnTo>
                    <a:pt x="150" y="1554"/>
                  </a:lnTo>
                  <a:lnTo>
                    <a:pt x="157" y="1716"/>
                  </a:lnTo>
                  <a:lnTo>
                    <a:pt x="0" y="1903"/>
                  </a:lnTo>
                  <a:lnTo>
                    <a:pt x="1740" y="1898"/>
                  </a:lnTo>
                  <a:lnTo>
                    <a:pt x="1719" y="1778"/>
                  </a:lnTo>
                  <a:lnTo>
                    <a:pt x="327" y="1751"/>
                  </a:lnTo>
                  <a:lnTo>
                    <a:pt x="320" y="1624"/>
                  </a:lnTo>
                  <a:lnTo>
                    <a:pt x="1347" y="1624"/>
                  </a:lnTo>
                  <a:lnTo>
                    <a:pt x="1466" y="1546"/>
                  </a:lnTo>
                  <a:lnTo>
                    <a:pt x="396" y="1554"/>
                  </a:lnTo>
                  <a:lnTo>
                    <a:pt x="424" y="1427"/>
                  </a:lnTo>
                  <a:lnTo>
                    <a:pt x="1275" y="1434"/>
                  </a:lnTo>
                  <a:lnTo>
                    <a:pt x="1324" y="1502"/>
                  </a:lnTo>
                  <a:lnTo>
                    <a:pt x="1324" y="1334"/>
                  </a:lnTo>
                  <a:lnTo>
                    <a:pt x="439" y="1334"/>
                  </a:lnTo>
                  <a:lnTo>
                    <a:pt x="439" y="0"/>
                  </a:lnTo>
                  <a:lnTo>
                    <a:pt x="320" y="1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8807" tIns="54404" rIns="108807" bIns="54404"/>
            <a:lstStyle/>
            <a:p>
              <a:endParaRPr lang="sv-SE"/>
            </a:p>
          </p:txBody>
        </p:sp>
        <p:sp>
          <p:nvSpPr>
            <p:cNvPr id="11290" name="Freeform 1050"/>
            <p:cNvSpPr>
              <a:spLocks/>
            </p:cNvSpPr>
            <p:nvPr/>
          </p:nvSpPr>
          <p:spPr bwMode="auto">
            <a:xfrm>
              <a:off x="5138" y="2224"/>
              <a:ext cx="33" cy="421"/>
            </a:xfrm>
            <a:custGeom>
              <a:avLst/>
              <a:gdLst>
                <a:gd name="T0" fmla="*/ 0 w 99"/>
                <a:gd name="T1" fmla="*/ 0 h 1262"/>
                <a:gd name="T2" fmla="*/ 0 w 99"/>
                <a:gd name="T3" fmla="*/ 0 h 1262"/>
                <a:gd name="T4" fmla="*/ 0 w 99"/>
                <a:gd name="T5" fmla="*/ 0 h 1262"/>
                <a:gd name="T6" fmla="*/ 0 w 99"/>
                <a:gd name="T7" fmla="*/ 0 h 1262"/>
                <a:gd name="T8" fmla="*/ 0 w 99"/>
                <a:gd name="T9" fmla="*/ 0 h 1262"/>
                <a:gd name="T10" fmla="*/ 0 w 99"/>
                <a:gd name="T11" fmla="*/ 0 h 1262"/>
                <a:gd name="T12" fmla="*/ 0 60000 65536"/>
                <a:gd name="T13" fmla="*/ 0 60000 65536"/>
                <a:gd name="T14" fmla="*/ 0 60000 65536"/>
                <a:gd name="T15" fmla="*/ 0 60000 65536"/>
                <a:gd name="T16" fmla="*/ 0 60000 65536"/>
                <a:gd name="T17" fmla="*/ 0 60000 65536"/>
                <a:gd name="T18" fmla="*/ 0 w 99"/>
                <a:gd name="T19" fmla="*/ 0 h 1262"/>
                <a:gd name="T20" fmla="*/ 99 w 99"/>
                <a:gd name="T21" fmla="*/ 1262 h 1262"/>
              </a:gdLst>
              <a:ahLst/>
              <a:cxnLst>
                <a:cxn ang="T12">
                  <a:pos x="T0" y="T1"/>
                </a:cxn>
                <a:cxn ang="T13">
                  <a:pos x="T2" y="T3"/>
                </a:cxn>
                <a:cxn ang="T14">
                  <a:pos x="T4" y="T5"/>
                </a:cxn>
                <a:cxn ang="T15">
                  <a:pos x="T6" y="T7"/>
                </a:cxn>
                <a:cxn ang="T16">
                  <a:pos x="T8" y="T9"/>
                </a:cxn>
                <a:cxn ang="T17">
                  <a:pos x="T10" y="T11"/>
                </a:cxn>
              </a:cxnLst>
              <a:rect l="T18" t="T19" r="T20" b="T21"/>
              <a:pathLst>
                <a:path w="99" h="1262">
                  <a:moveTo>
                    <a:pt x="0" y="0"/>
                  </a:moveTo>
                  <a:lnTo>
                    <a:pt x="14" y="1262"/>
                  </a:lnTo>
                  <a:lnTo>
                    <a:pt x="99" y="1058"/>
                  </a:lnTo>
                  <a:lnTo>
                    <a:pt x="7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8807" tIns="54404" rIns="108807" bIns="54404"/>
            <a:lstStyle/>
            <a:p>
              <a:endParaRPr lang="sv-SE"/>
            </a:p>
          </p:txBody>
        </p:sp>
        <p:sp>
          <p:nvSpPr>
            <p:cNvPr id="11291" name="Freeform 1051"/>
            <p:cNvSpPr>
              <a:spLocks/>
            </p:cNvSpPr>
            <p:nvPr/>
          </p:nvSpPr>
          <p:spPr bwMode="auto">
            <a:xfrm>
              <a:off x="5227" y="2224"/>
              <a:ext cx="35" cy="425"/>
            </a:xfrm>
            <a:custGeom>
              <a:avLst/>
              <a:gdLst>
                <a:gd name="T0" fmla="*/ 0 w 106"/>
                <a:gd name="T1" fmla="*/ 0 h 1275"/>
                <a:gd name="T2" fmla="*/ 0 w 106"/>
                <a:gd name="T3" fmla="*/ 0 h 1275"/>
                <a:gd name="T4" fmla="*/ 0 w 106"/>
                <a:gd name="T5" fmla="*/ 0 h 1275"/>
                <a:gd name="T6" fmla="*/ 0 w 106"/>
                <a:gd name="T7" fmla="*/ 0 h 1275"/>
                <a:gd name="T8" fmla="*/ 0 w 106"/>
                <a:gd name="T9" fmla="*/ 0 h 1275"/>
                <a:gd name="T10" fmla="*/ 0 w 106"/>
                <a:gd name="T11" fmla="*/ 0 h 1275"/>
                <a:gd name="T12" fmla="*/ 0 60000 65536"/>
                <a:gd name="T13" fmla="*/ 0 60000 65536"/>
                <a:gd name="T14" fmla="*/ 0 60000 65536"/>
                <a:gd name="T15" fmla="*/ 0 60000 65536"/>
                <a:gd name="T16" fmla="*/ 0 60000 65536"/>
                <a:gd name="T17" fmla="*/ 0 60000 65536"/>
                <a:gd name="T18" fmla="*/ 0 w 106"/>
                <a:gd name="T19" fmla="*/ 0 h 1275"/>
                <a:gd name="T20" fmla="*/ 106 w 106"/>
                <a:gd name="T21" fmla="*/ 1275 h 1275"/>
              </a:gdLst>
              <a:ahLst/>
              <a:cxnLst>
                <a:cxn ang="T12">
                  <a:pos x="T0" y="T1"/>
                </a:cxn>
                <a:cxn ang="T13">
                  <a:pos x="T2" y="T3"/>
                </a:cxn>
                <a:cxn ang="T14">
                  <a:pos x="T4" y="T5"/>
                </a:cxn>
                <a:cxn ang="T15">
                  <a:pos x="T6" y="T7"/>
                </a:cxn>
                <a:cxn ang="T16">
                  <a:pos x="T8" y="T9"/>
                </a:cxn>
                <a:cxn ang="T17">
                  <a:pos x="T10" y="T11"/>
                </a:cxn>
              </a:cxnLst>
              <a:rect l="T18" t="T19" r="T20" b="T21"/>
              <a:pathLst>
                <a:path w="106" h="1275">
                  <a:moveTo>
                    <a:pt x="23" y="0"/>
                  </a:moveTo>
                  <a:lnTo>
                    <a:pt x="0" y="1275"/>
                  </a:lnTo>
                  <a:lnTo>
                    <a:pt x="85" y="1030"/>
                  </a:lnTo>
                  <a:lnTo>
                    <a:pt x="106" y="6"/>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8807" tIns="54404" rIns="108807" bIns="54404"/>
            <a:lstStyle/>
            <a:p>
              <a:endParaRPr lang="sv-SE"/>
            </a:p>
          </p:txBody>
        </p:sp>
        <p:sp>
          <p:nvSpPr>
            <p:cNvPr id="11292" name="Freeform 1052"/>
            <p:cNvSpPr>
              <a:spLocks/>
            </p:cNvSpPr>
            <p:nvPr/>
          </p:nvSpPr>
          <p:spPr bwMode="auto">
            <a:xfrm>
              <a:off x="5373" y="2746"/>
              <a:ext cx="47" cy="97"/>
            </a:xfrm>
            <a:custGeom>
              <a:avLst/>
              <a:gdLst>
                <a:gd name="T0" fmla="*/ 0 w 142"/>
                <a:gd name="T1" fmla="*/ 0 h 290"/>
                <a:gd name="T2" fmla="*/ 0 w 142"/>
                <a:gd name="T3" fmla="*/ 0 h 290"/>
                <a:gd name="T4" fmla="*/ 0 w 142"/>
                <a:gd name="T5" fmla="*/ 0 h 290"/>
                <a:gd name="T6" fmla="*/ 0 w 142"/>
                <a:gd name="T7" fmla="*/ 0 h 290"/>
                <a:gd name="T8" fmla="*/ 0 w 142"/>
                <a:gd name="T9" fmla="*/ 0 h 290"/>
                <a:gd name="T10" fmla="*/ 0 w 142"/>
                <a:gd name="T11" fmla="*/ 0 h 290"/>
                <a:gd name="T12" fmla="*/ 0 60000 65536"/>
                <a:gd name="T13" fmla="*/ 0 60000 65536"/>
                <a:gd name="T14" fmla="*/ 0 60000 65536"/>
                <a:gd name="T15" fmla="*/ 0 60000 65536"/>
                <a:gd name="T16" fmla="*/ 0 60000 65536"/>
                <a:gd name="T17" fmla="*/ 0 60000 65536"/>
                <a:gd name="T18" fmla="*/ 0 w 142"/>
                <a:gd name="T19" fmla="*/ 0 h 290"/>
                <a:gd name="T20" fmla="*/ 142 w 142"/>
                <a:gd name="T21" fmla="*/ 290 h 290"/>
              </a:gdLst>
              <a:ahLst/>
              <a:cxnLst>
                <a:cxn ang="T12">
                  <a:pos x="T0" y="T1"/>
                </a:cxn>
                <a:cxn ang="T13">
                  <a:pos x="T2" y="T3"/>
                </a:cxn>
                <a:cxn ang="T14">
                  <a:pos x="T4" y="T5"/>
                </a:cxn>
                <a:cxn ang="T15">
                  <a:pos x="T6" y="T7"/>
                </a:cxn>
                <a:cxn ang="T16">
                  <a:pos x="T8" y="T9"/>
                </a:cxn>
                <a:cxn ang="T17">
                  <a:pos x="T10" y="T11"/>
                </a:cxn>
              </a:cxnLst>
              <a:rect l="T18" t="T19" r="T20" b="T21"/>
              <a:pathLst>
                <a:path w="142" h="290">
                  <a:moveTo>
                    <a:pt x="0" y="15"/>
                  </a:moveTo>
                  <a:lnTo>
                    <a:pt x="0" y="290"/>
                  </a:lnTo>
                  <a:lnTo>
                    <a:pt x="142" y="241"/>
                  </a:lnTo>
                  <a:lnTo>
                    <a:pt x="100" y="0"/>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8807" tIns="54404" rIns="108807" bIns="54404"/>
            <a:lstStyle/>
            <a:p>
              <a:endParaRPr lang="sv-SE"/>
            </a:p>
          </p:txBody>
        </p:sp>
      </p:grpSp>
      <p:pic>
        <p:nvPicPr>
          <p:cNvPr id="11272" name="Picture 1053" descr="BL00326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5249" y="2284810"/>
            <a:ext cx="104775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Oval 1054"/>
          <p:cNvSpPr>
            <a:spLocks noChangeArrowheads="1"/>
          </p:cNvSpPr>
          <p:nvPr/>
        </p:nvSpPr>
        <p:spPr bwMode="auto">
          <a:xfrm>
            <a:off x="5954568" y="3215702"/>
            <a:ext cx="1617662" cy="1249362"/>
          </a:xfrm>
          <a:prstGeom prst="ellipse">
            <a:avLst/>
          </a:prstGeom>
          <a:solidFill>
            <a:schemeClr val="bg1"/>
          </a:solidFill>
          <a:ln w="38100">
            <a:solidFill>
              <a:srgbClr val="000000"/>
            </a:solidFill>
            <a:round/>
            <a:headEnd/>
            <a:tailEnd/>
          </a:ln>
        </p:spPr>
        <p:txBody>
          <a:bodyPr wrap="none" lIns="91398" tIns="45699" rIns="91398" bIns="45699" anchor="ctr"/>
          <a:lstStyle>
            <a:lvl1pPr>
              <a:defRPr sz="1400">
                <a:solidFill>
                  <a:schemeClr val="tx1"/>
                </a:solidFill>
                <a:latin typeface="Verdana" panose="020B0604030504040204" pitchFamily="34" charset="0"/>
              </a:defRPr>
            </a:lvl1pPr>
            <a:lvl2pPr marL="742950" indent="-285750">
              <a:defRPr sz="1400">
                <a:solidFill>
                  <a:schemeClr val="tx1"/>
                </a:solidFill>
                <a:latin typeface="Verdana" panose="020B0604030504040204" pitchFamily="34" charset="0"/>
              </a:defRPr>
            </a:lvl2pPr>
            <a:lvl3pPr marL="1143000" indent="-228600">
              <a:defRPr sz="1400">
                <a:solidFill>
                  <a:schemeClr val="tx1"/>
                </a:solidFill>
                <a:latin typeface="Verdana" panose="020B0604030504040204" pitchFamily="34" charset="0"/>
              </a:defRPr>
            </a:lvl3pPr>
            <a:lvl4pPr marL="1600200" indent="-228600">
              <a:defRPr sz="1400">
                <a:solidFill>
                  <a:schemeClr val="tx1"/>
                </a:solidFill>
                <a:latin typeface="Verdana" panose="020B0604030504040204" pitchFamily="34" charset="0"/>
              </a:defRPr>
            </a:lvl4pPr>
            <a:lvl5pPr marL="2057400" indent="-228600">
              <a:defRPr sz="1400">
                <a:solidFill>
                  <a:schemeClr val="tx1"/>
                </a:solidFill>
                <a:latin typeface="Verdana" panose="020B0604030504040204" pitchFamily="34" charset="0"/>
              </a:defRPr>
            </a:lvl5pPr>
            <a:lvl6pPr marL="2514600" indent="-228600" algn="r" eaLnBrk="0" fontAlgn="base" hangingPunct="0">
              <a:spcBef>
                <a:spcPct val="0"/>
              </a:spcBef>
              <a:spcAft>
                <a:spcPct val="0"/>
              </a:spcAft>
              <a:defRPr sz="1400">
                <a:solidFill>
                  <a:schemeClr val="tx1"/>
                </a:solidFill>
                <a:latin typeface="Verdana" panose="020B0604030504040204" pitchFamily="34" charset="0"/>
              </a:defRPr>
            </a:lvl6pPr>
            <a:lvl7pPr marL="2971800" indent="-228600" algn="r" eaLnBrk="0" fontAlgn="base" hangingPunct="0">
              <a:spcBef>
                <a:spcPct val="0"/>
              </a:spcBef>
              <a:spcAft>
                <a:spcPct val="0"/>
              </a:spcAft>
              <a:defRPr sz="1400">
                <a:solidFill>
                  <a:schemeClr val="tx1"/>
                </a:solidFill>
                <a:latin typeface="Verdana" panose="020B0604030504040204" pitchFamily="34" charset="0"/>
              </a:defRPr>
            </a:lvl7pPr>
            <a:lvl8pPr marL="3429000" indent="-228600" algn="r" eaLnBrk="0" fontAlgn="base" hangingPunct="0">
              <a:spcBef>
                <a:spcPct val="0"/>
              </a:spcBef>
              <a:spcAft>
                <a:spcPct val="0"/>
              </a:spcAft>
              <a:defRPr sz="1400">
                <a:solidFill>
                  <a:schemeClr val="tx1"/>
                </a:solidFill>
                <a:latin typeface="Verdana" panose="020B0604030504040204" pitchFamily="34" charset="0"/>
              </a:defRPr>
            </a:lvl8pPr>
            <a:lvl9pPr marL="3886200" indent="-228600" algn="r" eaLnBrk="0" fontAlgn="base" hangingPunct="0">
              <a:spcBef>
                <a:spcPct val="0"/>
              </a:spcBef>
              <a:spcAft>
                <a:spcPct val="0"/>
              </a:spcAft>
              <a:defRPr sz="1400">
                <a:solidFill>
                  <a:schemeClr val="tx1"/>
                </a:solidFill>
                <a:latin typeface="Verdana" panose="020B0604030504040204" pitchFamily="34" charset="0"/>
              </a:defRPr>
            </a:lvl9pPr>
          </a:lstStyle>
          <a:p>
            <a:endParaRPr lang="sv-SE" altLang="sv-SE" sz="2400"/>
          </a:p>
        </p:txBody>
      </p:sp>
      <p:grpSp>
        <p:nvGrpSpPr>
          <p:cNvPr id="11275" name="Group 1047"/>
          <p:cNvGrpSpPr>
            <a:grpSpLocks/>
          </p:cNvGrpSpPr>
          <p:nvPr/>
        </p:nvGrpSpPr>
        <p:grpSpPr bwMode="auto">
          <a:xfrm>
            <a:off x="4263087" y="4443413"/>
            <a:ext cx="920750" cy="1017587"/>
            <a:chOff x="4929" y="2224"/>
            <a:chExt cx="580" cy="641"/>
          </a:xfrm>
        </p:grpSpPr>
        <p:sp>
          <p:nvSpPr>
            <p:cNvPr id="11283" name="Freeform 1048"/>
            <p:cNvSpPr>
              <a:spLocks/>
            </p:cNvSpPr>
            <p:nvPr/>
          </p:nvSpPr>
          <p:spPr bwMode="auto">
            <a:xfrm>
              <a:off x="5302" y="2231"/>
              <a:ext cx="52" cy="468"/>
            </a:xfrm>
            <a:custGeom>
              <a:avLst/>
              <a:gdLst>
                <a:gd name="T0" fmla="*/ 0 w 155"/>
                <a:gd name="T1" fmla="*/ 0 h 1406"/>
                <a:gd name="T2" fmla="*/ 0 w 155"/>
                <a:gd name="T3" fmla="*/ 0 h 1406"/>
                <a:gd name="T4" fmla="*/ 0 w 155"/>
                <a:gd name="T5" fmla="*/ 0 h 1406"/>
                <a:gd name="T6" fmla="*/ 0 w 155"/>
                <a:gd name="T7" fmla="*/ 0 h 1406"/>
                <a:gd name="T8" fmla="*/ 0 w 155"/>
                <a:gd name="T9" fmla="*/ 0 h 1406"/>
                <a:gd name="T10" fmla="*/ 0 w 155"/>
                <a:gd name="T11" fmla="*/ 0 h 1406"/>
                <a:gd name="T12" fmla="*/ 0 w 155"/>
                <a:gd name="T13" fmla="*/ 0 h 1406"/>
                <a:gd name="T14" fmla="*/ 0 60000 65536"/>
                <a:gd name="T15" fmla="*/ 0 60000 65536"/>
                <a:gd name="T16" fmla="*/ 0 60000 65536"/>
                <a:gd name="T17" fmla="*/ 0 60000 65536"/>
                <a:gd name="T18" fmla="*/ 0 60000 65536"/>
                <a:gd name="T19" fmla="*/ 0 60000 65536"/>
                <a:gd name="T20" fmla="*/ 0 60000 65536"/>
                <a:gd name="T21" fmla="*/ 0 w 155"/>
                <a:gd name="T22" fmla="*/ 0 h 1406"/>
                <a:gd name="T23" fmla="*/ 155 w 155"/>
                <a:gd name="T24" fmla="*/ 1406 h 14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5" h="1406">
                  <a:moveTo>
                    <a:pt x="42" y="0"/>
                  </a:moveTo>
                  <a:lnTo>
                    <a:pt x="0" y="1406"/>
                  </a:lnTo>
                  <a:lnTo>
                    <a:pt x="91" y="1406"/>
                  </a:lnTo>
                  <a:lnTo>
                    <a:pt x="155" y="1179"/>
                  </a:lnTo>
                  <a:lnTo>
                    <a:pt x="155" y="36"/>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8807" tIns="54404" rIns="108807" bIns="54404"/>
            <a:lstStyle/>
            <a:p>
              <a:endParaRPr lang="sv-SE"/>
            </a:p>
          </p:txBody>
        </p:sp>
        <p:sp>
          <p:nvSpPr>
            <p:cNvPr id="11284" name="Freeform 1049"/>
            <p:cNvSpPr>
              <a:spLocks/>
            </p:cNvSpPr>
            <p:nvPr/>
          </p:nvSpPr>
          <p:spPr bwMode="auto">
            <a:xfrm>
              <a:off x="4929" y="2231"/>
              <a:ext cx="580" cy="634"/>
            </a:xfrm>
            <a:custGeom>
              <a:avLst/>
              <a:gdLst>
                <a:gd name="T0" fmla="*/ 0 w 1740"/>
                <a:gd name="T1" fmla="*/ 0 h 1903"/>
                <a:gd name="T2" fmla="*/ 0 w 1740"/>
                <a:gd name="T3" fmla="*/ 0 h 1903"/>
                <a:gd name="T4" fmla="*/ 0 w 1740"/>
                <a:gd name="T5" fmla="*/ 0 h 1903"/>
                <a:gd name="T6" fmla="*/ 0 w 1740"/>
                <a:gd name="T7" fmla="*/ 0 h 1903"/>
                <a:gd name="T8" fmla="*/ 0 w 1740"/>
                <a:gd name="T9" fmla="*/ 0 h 1903"/>
                <a:gd name="T10" fmla="*/ 0 w 1740"/>
                <a:gd name="T11" fmla="*/ 0 h 1903"/>
                <a:gd name="T12" fmla="*/ 0 w 1740"/>
                <a:gd name="T13" fmla="*/ 0 h 1903"/>
                <a:gd name="T14" fmla="*/ 0 w 1740"/>
                <a:gd name="T15" fmla="*/ 0 h 1903"/>
                <a:gd name="T16" fmla="*/ 0 w 1740"/>
                <a:gd name="T17" fmla="*/ 0 h 1903"/>
                <a:gd name="T18" fmla="*/ 0 w 1740"/>
                <a:gd name="T19" fmla="*/ 0 h 1903"/>
                <a:gd name="T20" fmla="*/ 0 w 1740"/>
                <a:gd name="T21" fmla="*/ 0 h 1903"/>
                <a:gd name="T22" fmla="*/ 0 w 1740"/>
                <a:gd name="T23" fmla="*/ 0 h 1903"/>
                <a:gd name="T24" fmla="*/ 0 w 1740"/>
                <a:gd name="T25" fmla="*/ 0 h 1903"/>
                <a:gd name="T26" fmla="*/ 0 w 1740"/>
                <a:gd name="T27" fmla="*/ 0 h 1903"/>
                <a:gd name="T28" fmla="*/ 0 w 1740"/>
                <a:gd name="T29" fmla="*/ 0 h 1903"/>
                <a:gd name="T30" fmla="*/ 0 w 1740"/>
                <a:gd name="T31" fmla="*/ 0 h 1903"/>
                <a:gd name="T32" fmla="*/ 0 w 1740"/>
                <a:gd name="T33" fmla="*/ 0 h 1903"/>
                <a:gd name="T34" fmla="*/ 0 w 1740"/>
                <a:gd name="T35" fmla="*/ 0 h 1903"/>
                <a:gd name="T36" fmla="*/ 0 w 1740"/>
                <a:gd name="T37" fmla="*/ 0 h 1903"/>
                <a:gd name="T38" fmla="*/ 0 w 1740"/>
                <a:gd name="T39" fmla="*/ 0 h 1903"/>
                <a:gd name="T40" fmla="*/ 0 w 1740"/>
                <a:gd name="T41" fmla="*/ 0 h 19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40"/>
                <a:gd name="T64" fmla="*/ 0 h 1903"/>
                <a:gd name="T65" fmla="*/ 1740 w 1740"/>
                <a:gd name="T66" fmla="*/ 1903 h 19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40" h="1903">
                  <a:moveTo>
                    <a:pt x="320" y="178"/>
                  </a:moveTo>
                  <a:lnTo>
                    <a:pt x="320" y="1399"/>
                  </a:lnTo>
                  <a:lnTo>
                    <a:pt x="276" y="1526"/>
                  </a:lnTo>
                  <a:lnTo>
                    <a:pt x="150" y="1554"/>
                  </a:lnTo>
                  <a:lnTo>
                    <a:pt x="157" y="1716"/>
                  </a:lnTo>
                  <a:lnTo>
                    <a:pt x="0" y="1903"/>
                  </a:lnTo>
                  <a:lnTo>
                    <a:pt x="1740" y="1898"/>
                  </a:lnTo>
                  <a:lnTo>
                    <a:pt x="1719" y="1778"/>
                  </a:lnTo>
                  <a:lnTo>
                    <a:pt x="327" y="1751"/>
                  </a:lnTo>
                  <a:lnTo>
                    <a:pt x="320" y="1624"/>
                  </a:lnTo>
                  <a:lnTo>
                    <a:pt x="1347" y="1624"/>
                  </a:lnTo>
                  <a:lnTo>
                    <a:pt x="1466" y="1546"/>
                  </a:lnTo>
                  <a:lnTo>
                    <a:pt x="396" y="1554"/>
                  </a:lnTo>
                  <a:lnTo>
                    <a:pt x="424" y="1427"/>
                  </a:lnTo>
                  <a:lnTo>
                    <a:pt x="1275" y="1434"/>
                  </a:lnTo>
                  <a:lnTo>
                    <a:pt x="1324" y="1502"/>
                  </a:lnTo>
                  <a:lnTo>
                    <a:pt x="1324" y="1334"/>
                  </a:lnTo>
                  <a:lnTo>
                    <a:pt x="439" y="1334"/>
                  </a:lnTo>
                  <a:lnTo>
                    <a:pt x="439" y="0"/>
                  </a:lnTo>
                  <a:lnTo>
                    <a:pt x="320" y="1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8807" tIns="54404" rIns="108807" bIns="54404"/>
            <a:lstStyle/>
            <a:p>
              <a:endParaRPr lang="sv-SE"/>
            </a:p>
          </p:txBody>
        </p:sp>
        <p:sp>
          <p:nvSpPr>
            <p:cNvPr id="11285" name="Freeform 1050"/>
            <p:cNvSpPr>
              <a:spLocks/>
            </p:cNvSpPr>
            <p:nvPr/>
          </p:nvSpPr>
          <p:spPr bwMode="auto">
            <a:xfrm>
              <a:off x="5138" y="2224"/>
              <a:ext cx="33" cy="421"/>
            </a:xfrm>
            <a:custGeom>
              <a:avLst/>
              <a:gdLst>
                <a:gd name="T0" fmla="*/ 0 w 99"/>
                <a:gd name="T1" fmla="*/ 0 h 1262"/>
                <a:gd name="T2" fmla="*/ 0 w 99"/>
                <a:gd name="T3" fmla="*/ 0 h 1262"/>
                <a:gd name="T4" fmla="*/ 0 w 99"/>
                <a:gd name="T5" fmla="*/ 0 h 1262"/>
                <a:gd name="T6" fmla="*/ 0 w 99"/>
                <a:gd name="T7" fmla="*/ 0 h 1262"/>
                <a:gd name="T8" fmla="*/ 0 w 99"/>
                <a:gd name="T9" fmla="*/ 0 h 1262"/>
                <a:gd name="T10" fmla="*/ 0 w 99"/>
                <a:gd name="T11" fmla="*/ 0 h 1262"/>
                <a:gd name="T12" fmla="*/ 0 60000 65536"/>
                <a:gd name="T13" fmla="*/ 0 60000 65536"/>
                <a:gd name="T14" fmla="*/ 0 60000 65536"/>
                <a:gd name="T15" fmla="*/ 0 60000 65536"/>
                <a:gd name="T16" fmla="*/ 0 60000 65536"/>
                <a:gd name="T17" fmla="*/ 0 60000 65536"/>
                <a:gd name="T18" fmla="*/ 0 w 99"/>
                <a:gd name="T19" fmla="*/ 0 h 1262"/>
                <a:gd name="T20" fmla="*/ 99 w 99"/>
                <a:gd name="T21" fmla="*/ 1262 h 1262"/>
              </a:gdLst>
              <a:ahLst/>
              <a:cxnLst>
                <a:cxn ang="T12">
                  <a:pos x="T0" y="T1"/>
                </a:cxn>
                <a:cxn ang="T13">
                  <a:pos x="T2" y="T3"/>
                </a:cxn>
                <a:cxn ang="T14">
                  <a:pos x="T4" y="T5"/>
                </a:cxn>
                <a:cxn ang="T15">
                  <a:pos x="T6" y="T7"/>
                </a:cxn>
                <a:cxn ang="T16">
                  <a:pos x="T8" y="T9"/>
                </a:cxn>
                <a:cxn ang="T17">
                  <a:pos x="T10" y="T11"/>
                </a:cxn>
              </a:cxnLst>
              <a:rect l="T18" t="T19" r="T20" b="T21"/>
              <a:pathLst>
                <a:path w="99" h="1262">
                  <a:moveTo>
                    <a:pt x="0" y="0"/>
                  </a:moveTo>
                  <a:lnTo>
                    <a:pt x="14" y="1262"/>
                  </a:lnTo>
                  <a:lnTo>
                    <a:pt x="99" y="1058"/>
                  </a:lnTo>
                  <a:lnTo>
                    <a:pt x="7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8807" tIns="54404" rIns="108807" bIns="54404"/>
            <a:lstStyle/>
            <a:p>
              <a:endParaRPr lang="sv-SE"/>
            </a:p>
          </p:txBody>
        </p:sp>
        <p:sp>
          <p:nvSpPr>
            <p:cNvPr id="11286" name="Freeform 1051"/>
            <p:cNvSpPr>
              <a:spLocks/>
            </p:cNvSpPr>
            <p:nvPr/>
          </p:nvSpPr>
          <p:spPr bwMode="auto">
            <a:xfrm>
              <a:off x="5227" y="2224"/>
              <a:ext cx="35" cy="425"/>
            </a:xfrm>
            <a:custGeom>
              <a:avLst/>
              <a:gdLst>
                <a:gd name="T0" fmla="*/ 0 w 106"/>
                <a:gd name="T1" fmla="*/ 0 h 1275"/>
                <a:gd name="T2" fmla="*/ 0 w 106"/>
                <a:gd name="T3" fmla="*/ 0 h 1275"/>
                <a:gd name="T4" fmla="*/ 0 w 106"/>
                <a:gd name="T5" fmla="*/ 0 h 1275"/>
                <a:gd name="T6" fmla="*/ 0 w 106"/>
                <a:gd name="T7" fmla="*/ 0 h 1275"/>
                <a:gd name="T8" fmla="*/ 0 w 106"/>
                <a:gd name="T9" fmla="*/ 0 h 1275"/>
                <a:gd name="T10" fmla="*/ 0 w 106"/>
                <a:gd name="T11" fmla="*/ 0 h 1275"/>
                <a:gd name="T12" fmla="*/ 0 60000 65536"/>
                <a:gd name="T13" fmla="*/ 0 60000 65536"/>
                <a:gd name="T14" fmla="*/ 0 60000 65536"/>
                <a:gd name="T15" fmla="*/ 0 60000 65536"/>
                <a:gd name="T16" fmla="*/ 0 60000 65536"/>
                <a:gd name="T17" fmla="*/ 0 60000 65536"/>
                <a:gd name="T18" fmla="*/ 0 w 106"/>
                <a:gd name="T19" fmla="*/ 0 h 1275"/>
                <a:gd name="T20" fmla="*/ 106 w 106"/>
                <a:gd name="T21" fmla="*/ 1275 h 1275"/>
              </a:gdLst>
              <a:ahLst/>
              <a:cxnLst>
                <a:cxn ang="T12">
                  <a:pos x="T0" y="T1"/>
                </a:cxn>
                <a:cxn ang="T13">
                  <a:pos x="T2" y="T3"/>
                </a:cxn>
                <a:cxn ang="T14">
                  <a:pos x="T4" y="T5"/>
                </a:cxn>
                <a:cxn ang="T15">
                  <a:pos x="T6" y="T7"/>
                </a:cxn>
                <a:cxn ang="T16">
                  <a:pos x="T8" y="T9"/>
                </a:cxn>
                <a:cxn ang="T17">
                  <a:pos x="T10" y="T11"/>
                </a:cxn>
              </a:cxnLst>
              <a:rect l="T18" t="T19" r="T20" b="T21"/>
              <a:pathLst>
                <a:path w="106" h="1275">
                  <a:moveTo>
                    <a:pt x="23" y="0"/>
                  </a:moveTo>
                  <a:lnTo>
                    <a:pt x="0" y="1275"/>
                  </a:lnTo>
                  <a:lnTo>
                    <a:pt x="85" y="1030"/>
                  </a:lnTo>
                  <a:lnTo>
                    <a:pt x="106" y="6"/>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8807" tIns="54404" rIns="108807" bIns="54404"/>
            <a:lstStyle/>
            <a:p>
              <a:endParaRPr lang="sv-SE"/>
            </a:p>
          </p:txBody>
        </p:sp>
        <p:sp>
          <p:nvSpPr>
            <p:cNvPr id="11287" name="Freeform 1052"/>
            <p:cNvSpPr>
              <a:spLocks/>
            </p:cNvSpPr>
            <p:nvPr/>
          </p:nvSpPr>
          <p:spPr bwMode="auto">
            <a:xfrm>
              <a:off x="5373" y="2746"/>
              <a:ext cx="47" cy="97"/>
            </a:xfrm>
            <a:custGeom>
              <a:avLst/>
              <a:gdLst>
                <a:gd name="T0" fmla="*/ 0 w 142"/>
                <a:gd name="T1" fmla="*/ 0 h 290"/>
                <a:gd name="T2" fmla="*/ 0 w 142"/>
                <a:gd name="T3" fmla="*/ 0 h 290"/>
                <a:gd name="T4" fmla="*/ 0 w 142"/>
                <a:gd name="T5" fmla="*/ 0 h 290"/>
                <a:gd name="T6" fmla="*/ 0 w 142"/>
                <a:gd name="T7" fmla="*/ 0 h 290"/>
                <a:gd name="T8" fmla="*/ 0 w 142"/>
                <a:gd name="T9" fmla="*/ 0 h 290"/>
                <a:gd name="T10" fmla="*/ 0 w 142"/>
                <a:gd name="T11" fmla="*/ 0 h 290"/>
                <a:gd name="T12" fmla="*/ 0 60000 65536"/>
                <a:gd name="T13" fmla="*/ 0 60000 65536"/>
                <a:gd name="T14" fmla="*/ 0 60000 65536"/>
                <a:gd name="T15" fmla="*/ 0 60000 65536"/>
                <a:gd name="T16" fmla="*/ 0 60000 65536"/>
                <a:gd name="T17" fmla="*/ 0 60000 65536"/>
                <a:gd name="T18" fmla="*/ 0 w 142"/>
                <a:gd name="T19" fmla="*/ 0 h 290"/>
                <a:gd name="T20" fmla="*/ 142 w 142"/>
                <a:gd name="T21" fmla="*/ 290 h 290"/>
              </a:gdLst>
              <a:ahLst/>
              <a:cxnLst>
                <a:cxn ang="T12">
                  <a:pos x="T0" y="T1"/>
                </a:cxn>
                <a:cxn ang="T13">
                  <a:pos x="T2" y="T3"/>
                </a:cxn>
                <a:cxn ang="T14">
                  <a:pos x="T4" y="T5"/>
                </a:cxn>
                <a:cxn ang="T15">
                  <a:pos x="T6" y="T7"/>
                </a:cxn>
                <a:cxn ang="T16">
                  <a:pos x="T8" y="T9"/>
                </a:cxn>
                <a:cxn ang="T17">
                  <a:pos x="T10" y="T11"/>
                </a:cxn>
              </a:cxnLst>
              <a:rect l="T18" t="T19" r="T20" b="T21"/>
              <a:pathLst>
                <a:path w="142" h="290">
                  <a:moveTo>
                    <a:pt x="0" y="15"/>
                  </a:moveTo>
                  <a:lnTo>
                    <a:pt x="0" y="290"/>
                  </a:lnTo>
                  <a:lnTo>
                    <a:pt x="142" y="241"/>
                  </a:lnTo>
                  <a:lnTo>
                    <a:pt x="100" y="0"/>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108807" tIns="54404" rIns="108807" bIns="54404"/>
            <a:lstStyle/>
            <a:p>
              <a:endParaRPr lang="sv-SE"/>
            </a:p>
          </p:txBody>
        </p:sp>
      </p:grpSp>
      <p:sp>
        <p:nvSpPr>
          <p:cNvPr id="11276" name="Oval 1054"/>
          <p:cNvSpPr>
            <a:spLocks noChangeArrowheads="1"/>
          </p:cNvSpPr>
          <p:nvPr/>
        </p:nvSpPr>
        <p:spPr bwMode="auto">
          <a:xfrm>
            <a:off x="3890818" y="3173413"/>
            <a:ext cx="1590675" cy="1270000"/>
          </a:xfrm>
          <a:prstGeom prst="ellipse">
            <a:avLst/>
          </a:prstGeom>
          <a:solidFill>
            <a:schemeClr val="bg1"/>
          </a:solidFill>
          <a:ln w="38100">
            <a:solidFill>
              <a:srgbClr val="000000"/>
            </a:solidFill>
            <a:round/>
            <a:headEnd/>
            <a:tailEnd/>
          </a:ln>
        </p:spPr>
        <p:txBody>
          <a:bodyPr wrap="none" lIns="91398" tIns="45699" rIns="91398" bIns="45699" anchor="ctr"/>
          <a:lstStyle>
            <a:lvl1pPr>
              <a:defRPr sz="1400">
                <a:solidFill>
                  <a:schemeClr val="tx1"/>
                </a:solidFill>
                <a:latin typeface="Verdana" panose="020B0604030504040204" pitchFamily="34" charset="0"/>
              </a:defRPr>
            </a:lvl1pPr>
            <a:lvl2pPr marL="742950" indent="-285750">
              <a:defRPr sz="1400">
                <a:solidFill>
                  <a:schemeClr val="tx1"/>
                </a:solidFill>
                <a:latin typeface="Verdana" panose="020B0604030504040204" pitchFamily="34" charset="0"/>
              </a:defRPr>
            </a:lvl2pPr>
            <a:lvl3pPr marL="1143000" indent="-228600">
              <a:defRPr sz="1400">
                <a:solidFill>
                  <a:schemeClr val="tx1"/>
                </a:solidFill>
                <a:latin typeface="Verdana" panose="020B0604030504040204" pitchFamily="34" charset="0"/>
              </a:defRPr>
            </a:lvl3pPr>
            <a:lvl4pPr marL="1600200" indent="-228600">
              <a:defRPr sz="1400">
                <a:solidFill>
                  <a:schemeClr val="tx1"/>
                </a:solidFill>
                <a:latin typeface="Verdana" panose="020B0604030504040204" pitchFamily="34" charset="0"/>
              </a:defRPr>
            </a:lvl4pPr>
            <a:lvl5pPr marL="2057400" indent="-228600">
              <a:defRPr sz="1400">
                <a:solidFill>
                  <a:schemeClr val="tx1"/>
                </a:solidFill>
                <a:latin typeface="Verdana" panose="020B0604030504040204" pitchFamily="34" charset="0"/>
              </a:defRPr>
            </a:lvl5pPr>
            <a:lvl6pPr marL="2514600" indent="-228600" algn="r" eaLnBrk="0" fontAlgn="base" hangingPunct="0">
              <a:spcBef>
                <a:spcPct val="0"/>
              </a:spcBef>
              <a:spcAft>
                <a:spcPct val="0"/>
              </a:spcAft>
              <a:defRPr sz="1400">
                <a:solidFill>
                  <a:schemeClr val="tx1"/>
                </a:solidFill>
                <a:latin typeface="Verdana" panose="020B0604030504040204" pitchFamily="34" charset="0"/>
              </a:defRPr>
            </a:lvl6pPr>
            <a:lvl7pPr marL="2971800" indent="-228600" algn="r" eaLnBrk="0" fontAlgn="base" hangingPunct="0">
              <a:spcBef>
                <a:spcPct val="0"/>
              </a:spcBef>
              <a:spcAft>
                <a:spcPct val="0"/>
              </a:spcAft>
              <a:defRPr sz="1400">
                <a:solidFill>
                  <a:schemeClr val="tx1"/>
                </a:solidFill>
                <a:latin typeface="Verdana" panose="020B0604030504040204" pitchFamily="34" charset="0"/>
              </a:defRPr>
            </a:lvl7pPr>
            <a:lvl8pPr marL="3429000" indent="-228600" algn="r" eaLnBrk="0" fontAlgn="base" hangingPunct="0">
              <a:spcBef>
                <a:spcPct val="0"/>
              </a:spcBef>
              <a:spcAft>
                <a:spcPct val="0"/>
              </a:spcAft>
              <a:defRPr sz="1400">
                <a:solidFill>
                  <a:schemeClr val="tx1"/>
                </a:solidFill>
                <a:latin typeface="Verdana" panose="020B0604030504040204" pitchFamily="34" charset="0"/>
              </a:defRPr>
            </a:lvl8pPr>
            <a:lvl9pPr marL="3886200" indent="-228600" algn="r" eaLnBrk="0" fontAlgn="base" hangingPunct="0">
              <a:spcBef>
                <a:spcPct val="0"/>
              </a:spcBef>
              <a:spcAft>
                <a:spcPct val="0"/>
              </a:spcAft>
              <a:defRPr sz="1400">
                <a:solidFill>
                  <a:schemeClr val="tx1"/>
                </a:solidFill>
                <a:latin typeface="Verdana" panose="020B0604030504040204" pitchFamily="34" charset="0"/>
              </a:defRPr>
            </a:lvl9pPr>
          </a:lstStyle>
          <a:p>
            <a:endParaRPr lang="sv-SE" altLang="sv-SE" sz="2400"/>
          </a:p>
        </p:txBody>
      </p:sp>
      <p:sp>
        <p:nvSpPr>
          <p:cNvPr id="11277" name="textruta 46"/>
          <p:cNvSpPr txBox="1">
            <a:spLocks noChangeArrowheads="1"/>
          </p:cNvSpPr>
          <p:nvPr/>
        </p:nvSpPr>
        <p:spPr bwMode="auto">
          <a:xfrm>
            <a:off x="1967706" y="3395663"/>
            <a:ext cx="1039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Verdana" panose="020B0604030504040204" pitchFamily="34" charset="0"/>
              </a:defRPr>
            </a:lvl1pPr>
            <a:lvl2pPr marL="742950" indent="-285750">
              <a:defRPr sz="1400">
                <a:solidFill>
                  <a:schemeClr val="tx1"/>
                </a:solidFill>
                <a:latin typeface="Verdana" panose="020B0604030504040204" pitchFamily="34" charset="0"/>
              </a:defRPr>
            </a:lvl2pPr>
            <a:lvl3pPr marL="1143000" indent="-228600">
              <a:defRPr sz="1400">
                <a:solidFill>
                  <a:schemeClr val="tx1"/>
                </a:solidFill>
                <a:latin typeface="Verdana" panose="020B0604030504040204" pitchFamily="34" charset="0"/>
              </a:defRPr>
            </a:lvl3pPr>
            <a:lvl4pPr marL="1600200" indent="-228600">
              <a:defRPr sz="1400">
                <a:solidFill>
                  <a:schemeClr val="tx1"/>
                </a:solidFill>
                <a:latin typeface="Verdana" panose="020B0604030504040204" pitchFamily="34" charset="0"/>
              </a:defRPr>
            </a:lvl4pPr>
            <a:lvl5pPr marL="2057400" indent="-228600">
              <a:defRPr sz="1400">
                <a:solidFill>
                  <a:schemeClr val="tx1"/>
                </a:solidFill>
                <a:latin typeface="Verdana" panose="020B0604030504040204" pitchFamily="34" charset="0"/>
              </a:defRPr>
            </a:lvl5pPr>
            <a:lvl6pPr marL="2514600" indent="-228600" algn="r" eaLnBrk="0" fontAlgn="base" hangingPunct="0">
              <a:spcBef>
                <a:spcPct val="0"/>
              </a:spcBef>
              <a:spcAft>
                <a:spcPct val="0"/>
              </a:spcAft>
              <a:defRPr sz="1400">
                <a:solidFill>
                  <a:schemeClr val="tx1"/>
                </a:solidFill>
                <a:latin typeface="Verdana" panose="020B0604030504040204" pitchFamily="34" charset="0"/>
              </a:defRPr>
            </a:lvl6pPr>
            <a:lvl7pPr marL="2971800" indent="-228600" algn="r" eaLnBrk="0" fontAlgn="base" hangingPunct="0">
              <a:spcBef>
                <a:spcPct val="0"/>
              </a:spcBef>
              <a:spcAft>
                <a:spcPct val="0"/>
              </a:spcAft>
              <a:defRPr sz="1400">
                <a:solidFill>
                  <a:schemeClr val="tx1"/>
                </a:solidFill>
                <a:latin typeface="Verdana" panose="020B0604030504040204" pitchFamily="34" charset="0"/>
              </a:defRPr>
            </a:lvl7pPr>
            <a:lvl8pPr marL="3429000" indent="-228600" algn="r" eaLnBrk="0" fontAlgn="base" hangingPunct="0">
              <a:spcBef>
                <a:spcPct val="0"/>
              </a:spcBef>
              <a:spcAft>
                <a:spcPct val="0"/>
              </a:spcAft>
              <a:defRPr sz="1400">
                <a:solidFill>
                  <a:schemeClr val="tx1"/>
                </a:solidFill>
                <a:latin typeface="Verdana" panose="020B0604030504040204" pitchFamily="34" charset="0"/>
              </a:defRPr>
            </a:lvl8pPr>
            <a:lvl9pPr marL="3886200" indent="-228600" algn="r" eaLnBrk="0" fontAlgn="base" hangingPunct="0">
              <a:spcBef>
                <a:spcPct val="0"/>
              </a:spcBef>
              <a:spcAft>
                <a:spcPct val="0"/>
              </a:spcAft>
              <a:defRPr sz="1400">
                <a:solidFill>
                  <a:schemeClr val="tx1"/>
                </a:solidFill>
                <a:latin typeface="Verdana" panose="020B0604030504040204" pitchFamily="34" charset="0"/>
              </a:defRPr>
            </a:lvl9pPr>
          </a:lstStyle>
          <a:p>
            <a:r>
              <a:rPr lang="sv-SE" altLang="sv-SE" b="1" dirty="0"/>
              <a:t>Artikel 4</a:t>
            </a:r>
          </a:p>
        </p:txBody>
      </p:sp>
      <p:sp>
        <p:nvSpPr>
          <p:cNvPr id="11278" name="textruta 47"/>
          <p:cNvSpPr txBox="1">
            <a:spLocks noChangeArrowheads="1"/>
          </p:cNvSpPr>
          <p:nvPr/>
        </p:nvSpPr>
        <p:spPr bwMode="auto">
          <a:xfrm>
            <a:off x="4102100" y="3386771"/>
            <a:ext cx="1495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Verdana" panose="020B0604030504040204" pitchFamily="34" charset="0"/>
              </a:defRPr>
            </a:lvl1pPr>
            <a:lvl2pPr marL="742950" indent="-285750">
              <a:defRPr sz="1400">
                <a:solidFill>
                  <a:schemeClr val="tx1"/>
                </a:solidFill>
                <a:latin typeface="Verdana" panose="020B0604030504040204" pitchFamily="34" charset="0"/>
              </a:defRPr>
            </a:lvl2pPr>
            <a:lvl3pPr marL="1143000" indent="-228600">
              <a:defRPr sz="1400">
                <a:solidFill>
                  <a:schemeClr val="tx1"/>
                </a:solidFill>
                <a:latin typeface="Verdana" panose="020B0604030504040204" pitchFamily="34" charset="0"/>
              </a:defRPr>
            </a:lvl3pPr>
            <a:lvl4pPr marL="1600200" indent="-228600">
              <a:defRPr sz="1400">
                <a:solidFill>
                  <a:schemeClr val="tx1"/>
                </a:solidFill>
                <a:latin typeface="Verdana" panose="020B0604030504040204" pitchFamily="34" charset="0"/>
              </a:defRPr>
            </a:lvl4pPr>
            <a:lvl5pPr marL="2057400" indent="-228600">
              <a:defRPr sz="1400">
                <a:solidFill>
                  <a:schemeClr val="tx1"/>
                </a:solidFill>
                <a:latin typeface="Verdana" panose="020B0604030504040204" pitchFamily="34" charset="0"/>
              </a:defRPr>
            </a:lvl5pPr>
            <a:lvl6pPr marL="2514600" indent="-228600" algn="r" eaLnBrk="0" fontAlgn="base" hangingPunct="0">
              <a:spcBef>
                <a:spcPct val="0"/>
              </a:spcBef>
              <a:spcAft>
                <a:spcPct val="0"/>
              </a:spcAft>
              <a:defRPr sz="1400">
                <a:solidFill>
                  <a:schemeClr val="tx1"/>
                </a:solidFill>
                <a:latin typeface="Verdana" panose="020B0604030504040204" pitchFamily="34" charset="0"/>
              </a:defRPr>
            </a:lvl6pPr>
            <a:lvl7pPr marL="2971800" indent="-228600" algn="r" eaLnBrk="0" fontAlgn="base" hangingPunct="0">
              <a:spcBef>
                <a:spcPct val="0"/>
              </a:spcBef>
              <a:spcAft>
                <a:spcPct val="0"/>
              </a:spcAft>
              <a:defRPr sz="1400">
                <a:solidFill>
                  <a:schemeClr val="tx1"/>
                </a:solidFill>
                <a:latin typeface="Verdana" panose="020B0604030504040204" pitchFamily="34" charset="0"/>
              </a:defRPr>
            </a:lvl7pPr>
            <a:lvl8pPr marL="3429000" indent="-228600" algn="r" eaLnBrk="0" fontAlgn="base" hangingPunct="0">
              <a:spcBef>
                <a:spcPct val="0"/>
              </a:spcBef>
              <a:spcAft>
                <a:spcPct val="0"/>
              </a:spcAft>
              <a:defRPr sz="1400">
                <a:solidFill>
                  <a:schemeClr val="tx1"/>
                </a:solidFill>
                <a:latin typeface="Verdana" panose="020B0604030504040204" pitchFamily="34" charset="0"/>
              </a:defRPr>
            </a:lvl8pPr>
            <a:lvl9pPr marL="3886200" indent="-228600" algn="r" eaLnBrk="0" fontAlgn="base" hangingPunct="0">
              <a:spcBef>
                <a:spcPct val="0"/>
              </a:spcBef>
              <a:spcAft>
                <a:spcPct val="0"/>
              </a:spcAft>
              <a:defRPr sz="1400">
                <a:solidFill>
                  <a:schemeClr val="tx1"/>
                </a:solidFill>
                <a:latin typeface="Verdana" panose="020B0604030504040204" pitchFamily="34" charset="0"/>
              </a:defRPr>
            </a:lvl9pPr>
          </a:lstStyle>
          <a:p>
            <a:r>
              <a:rPr lang="sv-SE" altLang="sv-SE" b="1"/>
              <a:t>Artikel 42</a:t>
            </a:r>
          </a:p>
        </p:txBody>
      </p:sp>
      <p:sp>
        <p:nvSpPr>
          <p:cNvPr id="11279" name="textruta 48"/>
          <p:cNvSpPr txBox="1">
            <a:spLocks noChangeArrowheads="1"/>
          </p:cNvSpPr>
          <p:nvPr/>
        </p:nvSpPr>
        <p:spPr bwMode="auto">
          <a:xfrm>
            <a:off x="6085102" y="3374216"/>
            <a:ext cx="14398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Verdana" panose="020B0604030504040204" pitchFamily="34" charset="0"/>
              </a:defRPr>
            </a:lvl1pPr>
            <a:lvl2pPr marL="742950" indent="-285750">
              <a:defRPr sz="1400">
                <a:solidFill>
                  <a:schemeClr val="tx1"/>
                </a:solidFill>
                <a:latin typeface="Verdana" panose="020B0604030504040204" pitchFamily="34" charset="0"/>
              </a:defRPr>
            </a:lvl2pPr>
            <a:lvl3pPr marL="1143000" indent="-228600">
              <a:defRPr sz="1400">
                <a:solidFill>
                  <a:schemeClr val="tx1"/>
                </a:solidFill>
                <a:latin typeface="Verdana" panose="020B0604030504040204" pitchFamily="34" charset="0"/>
              </a:defRPr>
            </a:lvl3pPr>
            <a:lvl4pPr marL="1600200" indent="-228600">
              <a:defRPr sz="1400">
                <a:solidFill>
                  <a:schemeClr val="tx1"/>
                </a:solidFill>
                <a:latin typeface="Verdana" panose="020B0604030504040204" pitchFamily="34" charset="0"/>
              </a:defRPr>
            </a:lvl4pPr>
            <a:lvl5pPr marL="2057400" indent="-228600">
              <a:defRPr sz="1400">
                <a:solidFill>
                  <a:schemeClr val="tx1"/>
                </a:solidFill>
                <a:latin typeface="Verdana" panose="020B0604030504040204" pitchFamily="34" charset="0"/>
              </a:defRPr>
            </a:lvl5pPr>
            <a:lvl6pPr marL="2514600" indent="-228600" algn="r" eaLnBrk="0" fontAlgn="base" hangingPunct="0">
              <a:spcBef>
                <a:spcPct val="0"/>
              </a:spcBef>
              <a:spcAft>
                <a:spcPct val="0"/>
              </a:spcAft>
              <a:defRPr sz="1400">
                <a:solidFill>
                  <a:schemeClr val="tx1"/>
                </a:solidFill>
                <a:latin typeface="Verdana" panose="020B0604030504040204" pitchFamily="34" charset="0"/>
              </a:defRPr>
            </a:lvl6pPr>
            <a:lvl7pPr marL="2971800" indent="-228600" algn="r" eaLnBrk="0" fontAlgn="base" hangingPunct="0">
              <a:spcBef>
                <a:spcPct val="0"/>
              </a:spcBef>
              <a:spcAft>
                <a:spcPct val="0"/>
              </a:spcAft>
              <a:defRPr sz="1400">
                <a:solidFill>
                  <a:schemeClr val="tx1"/>
                </a:solidFill>
                <a:latin typeface="Verdana" panose="020B0604030504040204" pitchFamily="34" charset="0"/>
              </a:defRPr>
            </a:lvl7pPr>
            <a:lvl8pPr marL="3429000" indent="-228600" algn="r" eaLnBrk="0" fontAlgn="base" hangingPunct="0">
              <a:spcBef>
                <a:spcPct val="0"/>
              </a:spcBef>
              <a:spcAft>
                <a:spcPct val="0"/>
              </a:spcAft>
              <a:defRPr sz="1400">
                <a:solidFill>
                  <a:schemeClr val="tx1"/>
                </a:solidFill>
                <a:latin typeface="Verdana" panose="020B0604030504040204" pitchFamily="34" charset="0"/>
              </a:defRPr>
            </a:lvl8pPr>
            <a:lvl9pPr marL="3886200" indent="-228600" algn="r" eaLnBrk="0" fontAlgn="base" hangingPunct="0">
              <a:spcBef>
                <a:spcPct val="0"/>
              </a:spcBef>
              <a:spcAft>
                <a:spcPct val="0"/>
              </a:spcAft>
              <a:defRPr sz="1400">
                <a:solidFill>
                  <a:schemeClr val="tx1"/>
                </a:solidFill>
                <a:latin typeface="Verdana" panose="020B0604030504040204" pitchFamily="34" charset="0"/>
              </a:defRPr>
            </a:lvl9pPr>
          </a:lstStyle>
          <a:p>
            <a:r>
              <a:rPr lang="sv-SE" altLang="sv-SE" b="1" dirty="0"/>
              <a:t>Artikel 44.6</a:t>
            </a:r>
          </a:p>
        </p:txBody>
      </p:sp>
      <p:sp>
        <p:nvSpPr>
          <p:cNvPr id="11280" name="textruta 49"/>
          <p:cNvSpPr txBox="1">
            <a:spLocks noChangeArrowheads="1"/>
          </p:cNvSpPr>
          <p:nvPr/>
        </p:nvSpPr>
        <p:spPr bwMode="auto">
          <a:xfrm>
            <a:off x="1622425" y="3815198"/>
            <a:ext cx="17351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Verdana" panose="020B0604030504040204" pitchFamily="34" charset="0"/>
              </a:defRPr>
            </a:lvl1pPr>
            <a:lvl2pPr marL="742950" indent="-285750">
              <a:defRPr sz="1400">
                <a:solidFill>
                  <a:schemeClr val="tx1"/>
                </a:solidFill>
                <a:latin typeface="Verdana" panose="020B0604030504040204" pitchFamily="34" charset="0"/>
              </a:defRPr>
            </a:lvl2pPr>
            <a:lvl3pPr marL="1143000" indent="-228600">
              <a:defRPr sz="1400">
                <a:solidFill>
                  <a:schemeClr val="tx1"/>
                </a:solidFill>
                <a:latin typeface="Verdana" panose="020B0604030504040204" pitchFamily="34" charset="0"/>
              </a:defRPr>
            </a:lvl3pPr>
            <a:lvl4pPr marL="1600200" indent="-228600">
              <a:defRPr sz="1400">
                <a:solidFill>
                  <a:schemeClr val="tx1"/>
                </a:solidFill>
                <a:latin typeface="Verdana" panose="020B0604030504040204" pitchFamily="34" charset="0"/>
              </a:defRPr>
            </a:lvl4pPr>
            <a:lvl5pPr marL="2057400" indent="-228600">
              <a:defRPr sz="1400">
                <a:solidFill>
                  <a:schemeClr val="tx1"/>
                </a:solidFill>
                <a:latin typeface="Verdana" panose="020B0604030504040204" pitchFamily="34" charset="0"/>
              </a:defRPr>
            </a:lvl5pPr>
            <a:lvl6pPr marL="2514600" indent="-228600" algn="r" eaLnBrk="0" fontAlgn="base" hangingPunct="0">
              <a:spcBef>
                <a:spcPct val="0"/>
              </a:spcBef>
              <a:spcAft>
                <a:spcPct val="0"/>
              </a:spcAft>
              <a:defRPr sz="1400">
                <a:solidFill>
                  <a:schemeClr val="tx1"/>
                </a:solidFill>
                <a:latin typeface="Verdana" panose="020B0604030504040204" pitchFamily="34" charset="0"/>
              </a:defRPr>
            </a:lvl6pPr>
            <a:lvl7pPr marL="2971800" indent="-228600" algn="r" eaLnBrk="0" fontAlgn="base" hangingPunct="0">
              <a:spcBef>
                <a:spcPct val="0"/>
              </a:spcBef>
              <a:spcAft>
                <a:spcPct val="0"/>
              </a:spcAft>
              <a:defRPr sz="1400">
                <a:solidFill>
                  <a:schemeClr val="tx1"/>
                </a:solidFill>
                <a:latin typeface="Verdana" panose="020B0604030504040204" pitchFamily="34" charset="0"/>
              </a:defRPr>
            </a:lvl7pPr>
            <a:lvl8pPr marL="3429000" indent="-228600" algn="r" eaLnBrk="0" fontAlgn="base" hangingPunct="0">
              <a:spcBef>
                <a:spcPct val="0"/>
              </a:spcBef>
              <a:spcAft>
                <a:spcPct val="0"/>
              </a:spcAft>
              <a:defRPr sz="1400">
                <a:solidFill>
                  <a:schemeClr val="tx1"/>
                </a:solidFill>
                <a:latin typeface="Verdana" panose="020B0604030504040204" pitchFamily="34" charset="0"/>
              </a:defRPr>
            </a:lvl8pPr>
            <a:lvl9pPr marL="3886200" indent="-228600" algn="r" eaLnBrk="0" fontAlgn="base" hangingPunct="0">
              <a:spcBef>
                <a:spcPct val="0"/>
              </a:spcBef>
              <a:spcAft>
                <a:spcPct val="0"/>
              </a:spcAft>
              <a:defRPr sz="1400">
                <a:solidFill>
                  <a:schemeClr val="tx1"/>
                </a:solidFill>
                <a:latin typeface="Verdana" panose="020B0604030504040204" pitchFamily="34" charset="0"/>
              </a:defRPr>
            </a:lvl9pPr>
          </a:lstStyle>
          <a:p>
            <a:r>
              <a:rPr lang="sv-SE" altLang="sv-SE" b="1" dirty="0"/>
              <a:t>Genomförande</a:t>
            </a:r>
          </a:p>
        </p:txBody>
      </p:sp>
      <p:sp>
        <p:nvSpPr>
          <p:cNvPr id="11281" name="textruta 50"/>
          <p:cNvSpPr txBox="1">
            <a:spLocks noChangeArrowheads="1"/>
          </p:cNvSpPr>
          <p:nvPr/>
        </p:nvSpPr>
        <p:spPr bwMode="auto">
          <a:xfrm>
            <a:off x="4076701" y="3796401"/>
            <a:ext cx="1455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Verdana" panose="020B0604030504040204" pitchFamily="34" charset="0"/>
              </a:defRPr>
            </a:lvl1pPr>
            <a:lvl2pPr marL="742950" indent="-285750">
              <a:defRPr sz="1400">
                <a:solidFill>
                  <a:schemeClr val="tx1"/>
                </a:solidFill>
                <a:latin typeface="Verdana" panose="020B0604030504040204" pitchFamily="34" charset="0"/>
              </a:defRPr>
            </a:lvl2pPr>
            <a:lvl3pPr marL="1143000" indent="-228600">
              <a:defRPr sz="1400">
                <a:solidFill>
                  <a:schemeClr val="tx1"/>
                </a:solidFill>
                <a:latin typeface="Verdana" panose="020B0604030504040204" pitchFamily="34" charset="0"/>
              </a:defRPr>
            </a:lvl3pPr>
            <a:lvl4pPr marL="1600200" indent="-228600">
              <a:defRPr sz="1400">
                <a:solidFill>
                  <a:schemeClr val="tx1"/>
                </a:solidFill>
                <a:latin typeface="Verdana" panose="020B0604030504040204" pitchFamily="34" charset="0"/>
              </a:defRPr>
            </a:lvl4pPr>
            <a:lvl5pPr marL="2057400" indent="-228600">
              <a:defRPr sz="1400">
                <a:solidFill>
                  <a:schemeClr val="tx1"/>
                </a:solidFill>
                <a:latin typeface="Verdana" panose="020B0604030504040204" pitchFamily="34" charset="0"/>
              </a:defRPr>
            </a:lvl5pPr>
            <a:lvl6pPr marL="2514600" indent="-228600" algn="r" eaLnBrk="0" fontAlgn="base" hangingPunct="0">
              <a:spcBef>
                <a:spcPct val="0"/>
              </a:spcBef>
              <a:spcAft>
                <a:spcPct val="0"/>
              </a:spcAft>
              <a:defRPr sz="1400">
                <a:solidFill>
                  <a:schemeClr val="tx1"/>
                </a:solidFill>
                <a:latin typeface="Verdana" panose="020B0604030504040204" pitchFamily="34" charset="0"/>
              </a:defRPr>
            </a:lvl6pPr>
            <a:lvl7pPr marL="2971800" indent="-228600" algn="r" eaLnBrk="0" fontAlgn="base" hangingPunct="0">
              <a:spcBef>
                <a:spcPct val="0"/>
              </a:spcBef>
              <a:spcAft>
                <a:spcPct val="0"/>
              </a:spcAft>
              <a:defRPr sz="1400">
                <a:solidFill>
                  <a:schemeClr val="tx1"/>
                </a:solidFill>
                <a:latin typeface="Verdana" panose="020B0604030504040204" pitchFamily="34" charset="0"/>
              </a:defRPr>
            </a:lvl7pPr>
            <a:lvl8pPr marL="3429000" indent="-228600" algn="r" eaLnBrk="0" fontAlgn="base" hangingPunct="0">
              <a:spcBef>
                <a:spcPct val="0"/>
              </a:spcBef>
              <a:spcAft>
                <a:spcPct val="0"/>
              </a:spcAft>
              <a:defRPr sz="1400">
                <a:solidFill>
                  <a:schemeClr val="tx1"/>
                </a:solidFill>
                <a:latin typeface="Verdana" panose="020B0604030504040204" pitchFamily="34" charset="0"/>
              </a:defRPr>
            </a:lvl8pPr>
            <a:lvl9pPr marL="3886200" indent="-228600" algn="r" eaLnBrk="0" fontAlgn="base" hangingPunct="0">
              <a:spcBef>
                <a:spcPct val="0"/>
              </a:spcBef>
              <a:spcAft>
                <a:spcPct val="0"/>
              </a:spcAft>
              <a:defRPr sz="1400">
                <a:solidFill>
                  <a:schemeClr val="tx1"/>
                </a:solidFill>
                <a:latin typeface="Verdana" panose="020B0604030504040204" pitchFamily="34" charset="0"/>
              </a:defRPr>
            </a:lvl9pPr>
          </a:lstStyle>
          <a:p>
            <a:r>
              <a:rPr lang="sv-SE" altLang="sv-SE"/>
              <a:t> </a:t>
            </a:r>
            <a:r>
              <a:rPr lang="sv-SE" altLang="sv-SE" b="1"/>
              <a:t> Kunskap</a:t>
            </a:r>
          </a:p>
        </p:txBody>
      </p:sp>
      <p:sp>
        <p:nvSpPr>
          <p:cNvPr id="11282" name="textruta 51"/>
          <p:cNvSpPr txBox="1">
            <a:spLocks noChangeArrowheads="1"/>
          </p:cNvSpPr>
          <p:nvPr/>
        </p:nvSpPr>
        <p:spPr bwMode="auto">
          <a:xfrm>
            <a:off x="6181363" y="3808413"/>
            <a:ext cx="13954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Verdana" panose="020B0604030504040204" pitchFamily="34" charset="0"/>
              </a:defRPr>
            </a:lvl1pPr>
            <a:lvl2pPr marL="742950" indent="-285750">
              <a:defRPr sz="1400">
                <a:solidFill>
                  <a:schemeClr val="tx1"/>
                </a:solidFill>
                <a:latin typeface="Verdana" panose="020B0604030504040204" pitchFamily="34" charset="0"/>
              </a:defRPr>
            </a:lvl2pPr>
            <a:lvl3pPr marL="1143000" indent="-228600">
              <a:defRPr sz="1400">
                <a:solidFill>
                  <a:schemeClr val="tx1"/>
                </a:solidFill>
                <a:latin typeface="Verdana" panose="020B0604030504040204" pitchFamily="34" charset="0"/>
              </a:defRPr>
            </a:lvl3pPr>
            <a:lvl4pPr marL="1600200" indent="-228600">
              <a:defRPr sz="1400">
                <a:solidFill>
                  <a:schemeClr val="tx1"/>
                </a:solidFill>
                <a:latin typeface="Verdana" panose="020B0604030504040204" pitchFamily="34" charset="0"/>
              </a:defRPr>
            </a:lvl4pPr>
            <a:lvl5pPr marL="2057400" indent="-228600">
              <a:defRPr sz="1400">
                <a:solidFill>
                  <a:schemeClr val="tx1"/>
                </a:solidFill>
                <a:latin typeface="Verdana" panose="020B0604030504040204" pitchFamily="34" charset="0"/>
              </a:defRPr>
            </a:lvl5pPr>
            <a:lvl6pPr marL="2514600" indent="-228600" algn="r" eaLnBrk="0" fontAlgn="base" hangingPunct="0">
              <a:spcBef>
                <a:spcPct val="0"/>
              </a:spcBef>
              <a:spcAft>
                <a:spcPct val="0"/>
              </a:spcAft>
              <a:defRPr sz="1400">
                <a:solidFill>
                  <a:schemeClr val="tx1"/>
                </a:solidFill>
                <a:latin typeface="Verdana" panose="020B0604030504040204" pitchFamily="34" charset="0"/>
              </a:defRPr>
            </a:lvl6pPr>
            <a:lvl7pPr marL="2971800" indent="-228600" algn="r" eaLnBrk="0" fontAlgn="base" hangingPunct="0">
              <a:spcBef>
                <a:spcPct val="0"/>
              </a:spcBef>
              <a:spcAft>
                <a:spcPct val="0"/>
              </a:spcAft>
              <a:defRPr sz="1400">
                <a:solidFill>
                  <a:schemeClr val="tx1"/>
                </a:solidFill>
                <a:latin typeface="Verdana" panose="020B0604030504040204" pitchFamily="34" charset="0"/>
              </a:defRPr>
            </a:lvl7pPr>
            <a:lvl8pPr marL="3429000" indent="-228600" algn="r" eaLnBrk="0" fontAlgn="base" hangingPunct="0">
              <a:spcBef>
                <a:spcPct val="0"/>
              </a:spcBef>
              <a:spcAft>
                <a:spcPct val="0"/>
              </a:spcAft>
              <a:defRPr sz="1400">
                <a:solidFill>
                  <a:schemeClr val="tx1"/>
                </a:solidFill>
                <a:latin typeface="Verdana" panose="020B0604030504040204" pitchFamily="34" charset="0"/>
              </a:defRPr>
            </a:lvl8pPr>
            <a:lvl9pPr marL="3886200" indent="-228600" algn="r" eaLnBrk="0" fontAlgn="base" hangingPunct="0">
              <a:spcBef>
                <a:spcPct val="0"/>
              </a:spcBef>
              <a:spcAft>
                <a:spcPct val="0"/>
              </a:spcAft>
              <a:defRPr sz="1400">
                <a:solidFill>
                  <a:schemeClr val="tx1"/>
                </a:solidFill>
                <a:latin typeface="Verdana" panose="020B0604030504040204" pitchFamily="34" charset="0"/>
              </a:defRPr>
            </a:lvl9pPr>
          </a:lstStyle>
          <a:p>
            <a:r>
              <a:rPr lang="sv-SE" altLang="sv-SE" b="1" dirty="0"/>
              <a:t>Rapporter</a:t>
            </a:r>
          </a:p>
        </p:txBody>
      </p:sp>
    </p:spTree>
    <p:extLst>
      <p:ext uri="{BB962C8B-B14F-4D97-AF65-F5344CB8AC3E}">
        <p14:creationId xmlns:p14="http://schemas.microsoft.com/office/powerpoint/2010/main" val="3859230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WordArt 2"/>
          <p:cNvSpPr>
            <a:spLocks noChangeArrowheads="1" noChangeShapeType="1" noTextEdit="1"/>
          </p:cNvSpPr>
          <p:nvPr/>
        </p:nvSpPr>
        <p:spPr bwMode="auto">
          <a:xfrm>
            <a:off x="408576" y="599818"/>
            <a:ext cx="9150351" cy="3138488"/>
          </a:xfrm>
          <a:prstGeom prst="rect">
            <a:avLst/>
          </a:prstGeom>
        </p:spPr>
        <p:txBody>
          <a:bodyPr spcFirstLastPara="1" wrap="none" fromWordArt="1">
            <a:prstTxWarp prst="textArchUp">
              <a:avLst>
                <a:gd name="adj" fmla="val 10800004"/>
              </a:avLst>
            </a:prstTxWarp>
          </a:bodyPr>
          <a:lstStyle/>
          <a:p>
            <a:pPr algn="ctr"/>
            <a:r>
              <a:rPr lang="sv-SE" sz="1400" b="1" kern="10" dirty="0">
                <a:ln w="9525">
                  <a:solidFill>
                    <a:srgbClr val="000000"/>
                  </a:solidFill>
                  <a:round/>
                  <a:headEnd/>
                  <a:tailEnd/>
                </a:ln>
                <a:solidFill>
                  <a:srgbClr val="000000"/>
                </a:solidFill>
                <a:latin typeface="Verdana" pitchFamily="34" charset="0"/>
                <a:ea typeface="Verdana" pitchFamily="34" charset="0"/>
                <a:cs typeface="Verdana" pitchFamily="34" charset="0"/>
              </a:rPr>
              <a:t>Konventionen om barnets rättigheter</a:t>
            </a:r>
          </a:p>
        </p:txBody>
      </p:sp>
      <p:sp>
        <p:nvSpPr>
          <p:cNvPr id="13315" name="WordArt 3"/>
          <p:cNvSpPr>
            <a:spLocks noChangeArrowheads="1" noChangeShapeType="1" noTextEdit="1"/>
          </p:cNvSpPr>
          <p:nvPr/>
        </p:nvSpPr>
        <p:spPr bwMode="auto">
          <a:xfrm>
            <a:off x="1995559" y="1468824"/>
            <a:ext cx="6070600" cy="696913"/>
          </a:xfrm>
          <a:prstGeom prst="rect">
            <a:avLst/>
          </a:prstGeom>
        </p:spPr>
        <p:txBody>
          <a:bodyPr spcFirstLastPara="1" wrap="none" fromWordArt="1">
            <a:prstTxWarp prst="textArchUp">
              <a:avLst>
                <a:gd name="adj" fmla="val 10800004"/>
              </a:avLst>
            </a:prstTxWarp>
          </a:bodyPr>
          <a:lstStyle/>
          <a:p>
            <a:pPr algn="ctr"/>
            <a:r>
              <a:rPr lang="sv-SE" sz="3400" kern="10" dirty="0">
                <a:ln w="9525">
                  <a:solidFill>
                    <a:srgbClr val="000000"/>
                  </a:solidFill>
                  <a:round/>
                  <a:headEnd/>
                  <a:tailEnd/>
                </a:ln>
                <a:solidFill>
                  <a:srgbClr val="000000"/>
                </a:solidFill>
                <a:latin typeface="Arial Black"/>
              </a:rPr>
              <a:t>2      3      6      12</a:t>
            </a:r>
          </a:p>
        </p:txBody>
      </p:sp>
      <p:sp>
        <p:nvSpPr>
          <p:cNvPr id="13316" name="WordArt 4"/>
          <p:cNvSpPr>
            <a:spLocks noChangeArrowheads="1" noChangeShapeType="1" noTextEdit="1"/>
          </p:cNvSpPr>
          <p:nvPr/>
        </p:nvSpPr>
        <p:spPr bwMode="auto">
          <a:xfrm>
            <a:off x="3423738" y="2063578"/>
            <a:ext cx="3697817" cy="486934"/>
          </a:xfrm>
          <a:prstGeom prst="rect">
            <a:avLst/>
          </a:prstGeom>
        </p:spPr>
        <p:txBody>
          <a:bodyPr spcFirstLastPara="1" wrap="none" fromWordArt="1">
            <a:prstTxWarp prst="textArchUp">
              <a:avLst>
                <a:gd name="adj" fmla="val 10800004"/>
              </a:avLst>
            </a:prstTxWarp>
          </a:bodyPr>
          <a:lstStyle/>
          <a:p>
            <a:pPr algn="ctr"/>
            <a:r>
              <a:rPr lang="sv-SE" sz="3000" kern="10" dirty="0">
                <a:ln w="9525">
                  <a:solidFill>
                    <a:srgbClr val="000000"/>
                  </a:solidFill>
                  <a:round/>
                  <a:headEnd/>
                  <a:tailEnd/>
                </a:ln>
                <a:solidFill>
                  <a:srgbClr val="000000"/>
                </a:solidFill>
                <a:latin typeface="Arial Black"/>
              </a:rPr>
              <a:t>4   42   44.6</a:t>
            </a:r>
          </a:p>
        </p:txBody>
      </p:sp>
      <p:sp>
        <p:nvSpPr>
          <p:cNvPr id="13317" name="WordArt 5"/>
          <p:cNvSpPr>
            <a:spLocks noChangeArrowheads="1" noChangeShapeType="1" noTextEdit="1"/>
          </p:cNvSpPr>
          <p:nvPr/>
        </p:nvSpPr>
        <p:spPr bwMode="auto">
          <a:xfrm>
            <a:off x="3057553" y="3679267"/>
            <a:ext cx="3503083" cy="565150"/>
          </a:xfrm>
          <a:prstGeom prst="rect">
            <a:avLst/>
          </a:prstGeom>
        </p:spPr>
        <p:txBody>
          <a:bodyPr wrap="none" fromWordArt="1">
            <a:prstTxWarp prst="textPlain">
              <a:avLst>
                <a:gd name="adj" fmla="val 50000"/>
              </a:avLst>
            </a:prstTxWarp>
          </a:bodyPr>
          <a:lstStyle/>
          <a:p>
            <a:pPr algn="ctr"/>
            <a:r>
              <a:rPr lang="sv-SE" sz="3000" kern="10" dirty="0">
                <a:ln w="19050">
                  <a:solidFill>
                    <a:srgbClr val="99CCFF"/>
                  </a:solidFill>
                  <a:round/>
                  <a:headEnd/>
                  <a:tailEnd/>
                </a:ln>
                <a:solidFill>
                  <a:srgbClr val="0066CC"/>
                </a:solidFill>
                <a:effectLst>
                  <a:outerShdw dist="35921" dir="2700000" algn="ctr" rotWithShape="0">
                    <a:srgbClr val="990000"/>
                  </a:outerShdw>
                </a:effectLst>
                <a:latin typeface="Impact"/>
              </a:rPr>
              <a:t>Verksamheten</a:t>
            </a:r>
          </a:p>
        </p:txBody>
      </p:sp>
      <p:sp>
        <p:nvSpPr>
          <p:cNvPr id="13318" name="Line 6"/>
          <p:cNvSpPr>
            <a:spLocks noChangeShapeType="1"/>
          </p:cNvSpPr>
          <p:nvPr/>
        </p:nvSpPr>
        <p:spPr bwMode="auto">
          <a:xfrm flipH="1">
            <a:off x="5990226" y="2145572"/>
            <a:ext cx="459316" cy="1639887"/>
          </a:xfrm>
          <a:prstGeom prst="line">
            <a:avLst/>
          </a:prstGeom>
          <a:noFill/>
          <a:ln w="9525">
            <a:solidFill>
              <a:schemeClr val="tx1"/>
            </a:solidFill>
            <a:round/>
            <a:headEnd/>
            <a:tailEnd type="triangle" w="med" len="med"/>
          </a:ln>
        </p:spPr>
        <p:txBody>
          <a:bodyPr lIns="76810" tIns="38405" rIns="76810" bIns="38405"/>
          <a:lstStyle/>
          <a:p>
            <a:endParaRPr lang="sv-SE"/>
          </a:p>
        </p:txBody>
      </p:sp>
      <p:sp>
        <p:nvSpPr>
          <p:cNvPr id="13319" name="Line 7"/>
          <p:cNvSpPr>
            <a:spLocks noChangeShapeType="1"/>
          </p:cNvSpPr>
          <p:nvPr/>
        </p:nvSpPr>
        <p:spPr bwMode="auto">
          <a:xfrm>
            <a:off x="4884351" y="1903757"/>
            <a:ext cx="0" cy="1870075"/>
          </a:xfrm>
          <a:prstGeom prst="line">
            <a:avLst/>
          </a:prstGeom>
          <a:noFill/>
          <a:ln w="9525">
            <a:solidFill>
              <a:schemeClr val="tx1"/>
            </a:solidFill>
            <a:round/>
            <a:headEnd/>
            <a:tailEnd type="triangle" w="med" len="med"/>
          </a:ln>
        </p:spPr>
        <p:txBody>
          <a:bodyPr lIns="76810" tIns="38405" rIns="76810" bIns="38405"/>
          <a:lstStyle/>
          <a:p>
            <a:endParaRPr lang="sv-SE"/>
          </a:p>
        </p:txBody>
      </p:sp>
      <p:sp>
        <p:nvSpPr>
          <p:cNvPr id="13320" name="Line 8"/>
          <p:cNvSpPr>
            <a:spLocks noChangeShapeType="1"/>
          </p:cNvSpPr>
          <p:nvPr/>
        </p:nvSpPr>
        <p:spPr bwMode="auto">
          <a:xfrm>
            <a:off x="3707599" y="2159429"/>
            <a:ext cx="552451" cy="1714500"/>
          </a:xfrm>
          <a:prstGeom prst="line">
            <a:avLst/>
          </a:prstGeom>
          <a:noFill/>
          <a:ln w="9525">
            <a:solidFill>
              <a:schemeClr val="tx1"/>
            </a:solidFill>
            <a:round/>
            <a:headEnd/>
            <a:tailEnd type="triangle" w="med" len="med"/>
          </a:ln>
        </p:spPr>
        <p:txBody>
          <a:bodyPr lIns="76810" tIns="38405" rIns="76810" bIns="38405"/>
          <a:lstStyle/>
          <a:p>
            <a:endParaRPr lang="sv-SE"/>
          </a:p>
        </p:txBody>
      </p:sp>
      <p:sp>
        <p:nvSpPr>
          <p:cNvPr id="13321" name="WordArt 9"/>
          <p:cNvSpPr>
            <a:spLocks noChangeArrowheads="1" noChangeShapeType="1" noTextEdit="1"/>
          </p:cNvSpPr>
          <p:nvPr/>
        </p:nvSpPr>
        <p:spPr bwMode="auto">
          <a:xfrm>
            <a:off x="1157132" y="5727572"/>
            <a:ext cx="7251700" cy="519112"/>
          </a:xfrm>
          <a:prstGeom prst="rect">
            <a:avLst/>
          </a:prstGeom>
        </p:spPr>
        <p:txBody>
          <a:bodyPr wrap="none" fromWordArt="1">
            <a:prstTxWarp prst="textPlain">
              <a:avLst>
                <a:gd name="adj" fmla="val 50000"/>
              </a:avLst>
            </a:prstTxWarp>
          </a:bodyPr>
          <a:lstStyle/>
          <a:p>
            <a:pPr algn="ctr"/>
            <a:r>
              <a:rPr lang="sv-SE" sz="3000" kern="10" dirty="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 Artiklar som rör min verksamhet </a:t>
            </a:r>
          </a:p>
        </p:txBody>
      </p:sp>
      <p:sp>
        <p:nvSpPr>
          <p:cNvPr id="13322" name="Line 10"/>
          <p:cNvSpPr>
            <a:spLocks noChangeShapeType="1"/>
          </p:cNvSpPr>
          <p:nvPr/>
        </p:nvSpPr>
        <p:spPr bwMode="auto">
          <a:xfrm flipH="1">
            <a:off x="2225762" y="4419687"/>
            <a:ext cx="910167" cy="1317625"/>
          </a:xfrm>
          <a:prstGeom prst="line">
            <a:avLst/>
          </a:prstGeom>
          <a:noFill/>
          <a:ln w="9525">
            <a:solidFill>
              <a:schemeClr val="tx1"/>
            </a:solidFill>
            <a:round/>
            <a:headEnd/>
            <a:tailEnd type="triangle" w="med" len="med"/>
          </a:ln>
        </p:spPr>
        <p:txBody>
          <a:bodyPr lIns="76810" tIns="38405" rIns="76810" bIns="38405"/>
          <a:lstStyle/>
          <a:p>
            <a:endParaRPr lang="sv-SE"/>
          </a:p>
        </p:txBody>
      </p:sp>
      <p:sp>
        <p:nvSpPr>
          <p:cNvPr id="13323" name="Line 11"/>
          <p:cNvSpPr>
            <a:spLocks noChangeShapeType="1"/>
          </p:cNvSpPr>
          <p:nvPr/>
        </p:nvSpPr>
        <p:spPr bwMode="auto">
          <a:xfrm>
            <a:off x="6489357" y="4261324"/>
            <a:ext cx="1098551" cy="1508125"/>
          </a:xfrm>
          <a:prstGeom prst="line">
            <a:avLst/>
          </a:prstGeom>
          <a:noFill/>
          <a:ln w="9525">
            <a:solidFill>
              <a:schemeClr val="tx1"/>
            </a:solidFill>
            <a:round/>
            <a:headEnd/>
            <a:tailEnd type="triangle" w="med" len="med"/>
          </a:ln>
        </p:spPr>
        <p:txBody>
          <a:bodyPr lIns="76810" tIns="38405" rIns="76810" bIns="38405"/>
          <a:lstStyle/>
          <a:p>
            <a:endParaRPr lang="sv-SE"/>
          </a:p>
        </p:txBody>
      </p:sp>
      <p:sp>
        <p:nvSpPr>
          <p:cNvPr id="13324" name="Line 12"/>
          <p:cNvSpPr>
            <a:spLocks noChangeShapeType="1"/>
          </p:cNvSpPr>
          <p:nvPr/>
        </p:nvSpPr>
        <p:spPr bwMode="auto">
          <a:xfrm flipH="1">
            <a:off x="3934427" y="4382616"/>
            <a:ext cx="571500" cy="1411288"/>
          </a:xfrm>
          <a:prstGeom prst="line">
            <a:avLst/>
          </a:prstGeom>
          <a:noFill/>
          <a:ln w="9525">
            <a:solidFill>
              <a:schemeClr val="tx1"/>
            </a:solidFill>
            <a:round/>
            <a:headEnd/>
            <a:tailEnd type="triangle" w="med" len="med"/>
          </a:ln>
        </p:spPr>
        <p:txBody>
          <a:bodyPr lIns="76810" tIns="38405" rIns="76810" bIns="38405"/>
          <a:lstStyle/>
          <a:p>
            <a:endParaRPr lang="sv-SE"/>
          </a:p>
        </p:txBody>
      </p:sp>
      <p:sp>
        <p:nvSpPr>
          <p:cNvPr id="13325" name="Line 13"/>
          <p:cNvSpPr>
            <a:spLocks noChangeShapeType="1"/>
          </p:cNvSpPr>
          <p:nvPr/>
        </p:nvSpPr>
        <p:spPr bwMode="auto">
          <a:xfrm>
            <a:off x="5480108" y="4389653"/>
            <a:ext cx="247651" cy="1425575"/>
          </a:xfrm>
          <a:prstGeom prst="line">
            <a:avLst/>
          </a:prstGeom>
          <a:noFill/>
          <a:ln w="9525">
            <a:solidFill>
              <a:schemeClr val="tx1"/>
            </a:solidFill>
            <a:round/>
            <a:headEnd/>
            <a:tailEnd type="triangle" w="med" len="med"/>
          </a:ln>
        </p:spPr>
        <p:txBody>
          <a:bodyPr lIns="76810" tIns="38405" rIns="76810" bIns="38405"/>
          <a:lstStyle/>
          <a:p>
            <a:endParaRPr lang="sv-SE"/>
          </a:p>
        </p:txBody>
      </p:sp>
      <p:sp>
        <p:nvSpPr>
          <p:cNvPr id="13326" name="Line 14"/>
          <p:cNvSpPr>
            <a:spLocks noChangeShapeType="1"/>
          </p:cNvSpPr>
          <p:nvPr/>
        </p:nvSpPr>
        <p:spPr bwMode="auto">
          <a:xfrm>
            <a:off x="2240980" y="1631479"/>
            <a:ext cx="1655233" cy="2136775"/>
          </a:xfrm>
          <a:prstGeom prst="line">
            <a:avLst/>
          </a:prstGeom>
          <a:noFill/>
          <a:ln w="9525">
            <a:solidFill>
              <a:schemeClr val="tx1"/>
            </a:solidFill>
            <a:round/>
            <a:headEnd/>
            <a:tailEnd type="triangle" w="med" len="med"/>
          </a:ln>
        </p:spPr>
        <p:txBody>
          <a:bodyPr lIns="76810" tIns="38405" rIns="76810" bIns="38405"/>
          <a:lstStyle/>
          <a:p>
            <a:endParaRPr lang="sv-SE"/>
          </a:p>
        </p:txBody>
      </p:sp>
      <p:sp>
        <p:nvSpPr>
          <p:cNvPr id="13327" name="Line 15"/>
          <p:cNvSpPr>
            <a:spLocks noChangeShapeType="1"/>
          </p:cNvSpPr>
          <p:nvPr/>
        </p:nvSpPr>
        <p:spPr bwMode="auto">
          <a:xfrm>
            <a:off x="4080763" y="1452649"/>
            <a:ext cx="368300" cy="2347912"/>
          </a:xfrm>
          <a:prstGeom prst="line">
            <a:avLst/>
          </a:prstGeom>
          <a:noFill/>
          <a:ln w="9525">
            <a:solidFill>
              <a:schemeClr val="tx1"/>
            </a:solidFill>
            <a:round/>
            <a:headEnd/>
            <a:tailEnd type="triangle" w="med" len="med"/>
          </a:ln>
        </p:spPr>
        <p:txBody>
          <a:bodyPr lIns="76810" tIns="38405" rIns="76810" bIns="38405"/>
          <a:lstStyle/>
          <a:p>
            <a:endParaRPr lang="sv-SE"/>
          </a:p>
        </p:txBody>
      </p:sp>
      <p:sp>
        <p:nvSpPr>
          <p:cNvPr id="13328" name="Line 16"/>
          <p:cNvSpPr>
            <a:spLocks noChangeShapeType="1"/>
          </p:cNvSpPr>
          <p:nvPr/>
        </p:nvSpPr>
        <p:spPr bwMode="auto">
          <a:xfrm flipH="1">
            <a:off x="5305799" y="1540391"/>
            <a:ext cx="317500" cy="2424113"/>
          </a:xfrm>
          <a:prstGeom prst="line">
            <a:avLst/>
          </a:prstGeom>
          <a:noFill/>
          <a:ln w="9525">
            <a:solidFill>
              <a:schemeClr val="tx1"/>
            </a:solidFill>
            <a:round/>
            <a:headEnd/>
            <a:tailEnd type="triangle" w="med" len="med"/>
          </a:ln>
        </p:spPr>
        <p:txBody>
          <a:bodyPr lIns="76810" tIns="38405" rIns="76810" bIns="38405"/>
          <a:lstStyle/>
          <a:p>
            <a:endParaRPr lang="sv-SE"/>
          </a:p>
        </p:txBody>
      </p:sp>
      <p:sp>
        <p:nvSpPr>
          <p:cNvPr id="13329" name="Line 17"/>
          <p:cNvSpPr>
            <a:spLocks noChangeShapeType="1"/>
          </p:cNvSpPr>
          <p:nvPr/>
        </p:nvSpPr>
        <p:spPr bwMode="auto">
          <a:xfrm flipH="1">
            <a:off x="6233470" y="1755046"/>
            <a:ext cx="1471083" cy="2209800"/>
          </a:xfrm>
          <a:prstGeom prst="line">
            <a:avLst/>
          </a:prstGeom>
          <a:noFill/>
          <a:ln w="9525">
            <a:solidFill>
              <a:schemeClr val="tx1"/>
            </a:solidFill>
            <a:round/>
            <a:headEnd/>
            <a:tailEnd type="triangle" w="med" len="med"/>
          </a:ln>
        </p:spPr>
        <p:txBody>
          <a:bodyPr lIns="76810" tIns="38405" rIns="76810" bIns="38405"/>
          <a:lstStyle/>
          <a:p>
            <a:endParaRPr lang="sv-SE"/>
          </a:p>
        </p:txBody>
      </p:sp>
    </p:spTree>
    <p:extLst>
      <p:ext uri="{BB962C8B-B14F-4D97-AF65-F5344CB8AC3E}">
        <p14:creationId xmlns:p14="http://schemas.microsoft.com/office/powerpoint/2010/main" val="1006158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RS_CMYK_bestruket.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9016" y="2417204"/>
            <a:ext cx="925572" cy="856877"/>
          </a:xfrm>
          <a:prstGeom prst="rect">
            <a:avLst/>
          </a:prstGeom>
        </p:spPr>
      </p:pic>
      <p:pic>
        <p:nvPicPr>
          <p:cNvPr id="4" name="Bildobjekt 3" descr="logo_lansstyrelsen_skane_CMYK.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5023" y="2489148"/>
            <a:ext cx="1529405" cy="784721"/>
          </a:xfrm>
          <a:prstGeom prst="rect">
            <a:avLst/>
          </a:prstGeom>
        </p:spPr>
      </p:pic>
      <p:pic>
        <p:nvPicPr>
          <p:cNvPr id="5" name="Bildobjekt 4" descr="Kfsk+logo_c_cmyk.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398" y="2612696"/>
            <a:ext cx="1709751" cy="661173"/>
          </a:xfrm>
          <a:prstGeom prst="rect">
            <a:avLst/>
          </a:prstGeom>
        </p:spPr>
      </p:pic>
      <p:pic>
        <p:nvPicPr>
          <p:cNvPr id="7" name="Bildobjekt 6" descr="mlogo_staende_cmyk.ep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5620" y="5098532"/>
            <a:ext cx="913199" cy="1215621"/>
          </a:xfrm>
          <a:prstGeom prst="rect">
            <a:avLst/>
          </a:prstGeom>
        </p:spPr>
      </p:pic>
      <p:pic>
        <p:nvPicPr>
          <p:cNvPr id="9" name="Bildobjekt 8" descr="Lund logo 4-f ok.ep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20962" y="5101597"/>
            <a:ext cx="637035" cy="1304896"/>
          </a:xfrm>
          <a:prstGeom prst="rect">
            <a:avLst/>
          </a:prstGeom>
        </p:spPr>
      </p:pic>
      <p:sp>
        <p:nvSpPr>
          <p:cNvPr id="11" name="Underrubrik 8"/>
          <p:cNvSpPr txBox="1">
            <a:spLocks/>
          </p:cNvSpPr>
          <p:nvPr/>
        </p:nvSpPr>
        <p:spPr>
          <a:xfrm>
            <a:off x="628069" y="1137724"/>
            <a:ext cx="8649656" cy="1655762"/>
          </a:xfrm>
          <a:prstGeom prst="rect">
            <a:avLst/>
          </a:prstGeom>
        </p:spPr>
        <p:txBody>
          <a:bodyPr/>
          <a:lstStyle>
            <a:lvl1pPr marL="0" indent="0" algn="ctr" defTabSz="914400" rtl="0" eaLnBrk="1" latinLnBrk="0" hangingPunct="1">
              <a:lnSpc>
                <a:spcPct val="90000"/>
              </a:lnSpc>
              <a:spcBef>
                <a:spcPts val="1000"/>
              </a:spcBef>
              <a:buFontTx/>
              <a:buNone/>
              <a:defRPr sz="2800" kern="1200">
                <a:solidFill>
                  <a:schemeClr val="tx1"/>
                </a:solidFill>
                <a:latin typeface="Segoe UI Light" panose="020B0502040204020203" pitchFamily="34" charset="0"/>
                <a:ea typeface="+mn-ea"/>
                <a:cs typeface="Segoe UI Light" panose="020B050204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Segoe UI Light" panose="020B0502040204020203" pitchFamily="34" charset="0"/>
                <a:ea typeface="+mn-ea"/>
                <a:cs typeface="Segoe UI Light" panose="020B0502040204020203" pitchFamily="34" charset="0"/>
              </a:defRPr>
            </a:lvl2pPr>
            <a:lvl3pPr marL="914400" indent="0" algn="l" defTabSz="914400" rtl="0" eaLnBrk="1" latinLnBrk="0" hangingPunct="1">
              <a:lnSpc>
                <a:spcPct val="90000"/>
              </a:lnSpc>
              <a:spcBef>
                <a:spcPts val="500"/>
              </a:spcBef>
              <a:buFontTx/>
              <a:buNone/>
              <a:defRPr sz="2000" kern="1200">
                <a:solidFill>
                  <a:schemeClr val="tx1"/>
                </a:solidFill>
                <a:latin typeface="Segoe UI Light" panose="020B0502040204020203" pitchFamily="34" charset="0"/>
                <a:ea typeface="+mn-ea"/>
                <a:cs typeface="Segoe UI Light" panose="020B0502040204020203" pitchFamily="34" charset="0"/>
              </a:defRPr>
            </a:lvl3pPr>
            <a:lvl4pPr marL="1371600" indent="0" algn="l" defTabSz="914400" rtl="0" eaLnBrk="1" latinLnBrk="0" hangingPunct="1">
              <a:lnSpc>
                <a:spcPct val="90000"/>
              </a:lnSpc>
              <a:spcBef>
                <a:spcPts val="500"/>
              </a:spcBef>
              <a:buFontTx/>
              <a:buNone/>
              <a:defRPr sz="1800" kern="1200">
                <a:solidFill>
                  <a:schemeClr val="tx1"/>
                </a:solidFill>
                <a:latin typeface="Segoe UI Light" panose="020B0502040204020203" pitchFamily="34" charset="0"/>
                <a:ea typeface="+mn-ea"/>
                <a:cs typeface="Segoe UI Light" panose="020B0502040204020203" pitchFamily="34" charset="0"/>
              </a:defRPr>
            </a:lvl4pPr>
            <a:lvl5pPr marL="1828800" indent="0" algn="l" defTabSz="914400" rtl="0" eaLnBrk="1" latinLnBrk="0" hangingPunct="1">
              <a:lnSpc>
                <a:spcPct val="90000"/>
              </a:lnSpc>
              <a:spcBef>
                <a:spcPts val="500"/>
              </a:spcBef>
              <a:buFontTx/>
              <a:buNone/>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400" dirty="0"/>
              <a:t>en regional plattform med syfte att stödja och samordna utveckling av hållbara strategier för att implementera </a:t>
            </a:r>
            <a:br>
              <a:rPr lang="sv-SE" sz="2400" dirty="0"/>
            </a:br>
            <a:r>
              <a:rPr lang="sv-SE" sz="2400" dirty="0"/>
              <a:t>och tillämpa barnkonventionen i Skåne </a:t>
            </a:r>
          </a:p>
        </p:txBody>
      </p:sp>
      <p:sp>
        <p:nvSpPr>
          <p:cNvPr id="13" name="Rubrik 7"/>
          <p:cNvSpPr txBox="1">
            <a:spLocks/>
          </p:cNvSpPr>
          <p:nvPr/>
        </p:nvSpPr>
        <p:spPr>
          <a:xfrm>
            <a:off x="765955" y="490865"/>
            <a:ext cx="8200651" cy="1325563"/>
          </a:xfrm>
          <a:prstGeom prst="rect">
            <a:avLst/>
          </a:prstGeom>
        </p:spPr>
        <p:txBody>
          <a:bodyPr/>
          <a:lstStyle>
            <a:lvl1pPr algn="ctr" defTabSz="914400" rtl="0" eaLnBrk="1" latinLnBrk="0" hangingPunct="1">
              <a:lnSpc>
                <a:spcPct val="90000"/>
              </a:lnSpc>
              <a:spcBef>
                <a:spcPct val="0"/>
              </a:spcBef>
              <a:buNone/>
              <a:defRPr sz="4400" kern="1200">
                <a:solidFill>
                  <a:schemeClr val="tx1"/>
                </a:solidFill>
                <a:latin typeface="Segoe UI Light" panose="020B0502040204020203" pitchFamily="34" charset="0"/>
                <a:ea typeface="+mj-ea"/>
                <a:cs typeface="Segoe UI Light" panose="020B0502040204020203" pitchFamily="34" charset="0"/>
              </a:defRPr>
            </a:lvl1pPr>
          </a:lstStyle>
          <a:p>
            <a:r>
              <a:rPr lang="sv-SE" b="1" dirty="0"/>
              <a:t>Barnrättsforum Skåne</a:t>
            </a:r>
          </a:p>
        </p:txBody>
      </p:sp>
      <p:pic>
        <p:nvPicPr>
          <p:cNvPr id="8" name="Bildobjekt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8069" y="5101597"/>
            <a:ext cx="961511" cy="1071090"/>
          </a:xfrm>
          <a:prstGeom prst="rect">
            <a:avLst/>
          </a:prstGeom>
        </p:spPr>
      </p:pic>
      <p:pic>
        <p:nvPicPr>
          <p:cNvPr id="14" name="Bildobjekt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19168" y="2579008"/>
            <a:ext cx="1475515" cy="692028"/>
          </a:xfrm>
          <a:prstGeom prst="rect">
            <a:avLst/>
          </a:prstGeom>
        </p:spPr>
      </p:pic>
      <p:pic>
        <p:nvPicPr>
          <p:cNvPr id="12" name="Bildobjekt 11">
            <a:extLst>
              <a:ext uri="{FF2B5EF4-FFF2-40B4-BE49-F238E27FC236}">
                <a16:creationId xmlns:a16="http://schemas.microsoft.com/office/drawing/2014/main" id="{0F65F789-6F9E-4BA7-8A6D-753C6A19CCD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89446" y="3281779"/>
            <a:ext cx="1229722" cy="1171688"/>
          </a:xfrm>
          <a:prstGeom prst="rect">
            <a:avLst/>
          </a:prstGeom>
        </p:spPr>
      </p:pic>
      <p:pic>
        <p:nvPicPr>
          <p:cNvPr id="1026" name="Picture 2" descr="Lunds universitet">
            <a:extLst>
              <a:ext uri="{FF2B5EF4-FFF2-40B4-BE49-F238E27FC236}">
                <a16:creationId xmlns:a16="http://schemas.microsoft.com/office/drawing/2014/main" id="{2503C36D-D38C-438E-93F3-58436E75B2C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31063" y="3708016"/>
            <a:ext cx="2635217" cy="538081"/>
          </a:xfrm>
          <a:prstGeom prst="rect">
            <a:avLst/>
          </a:prstGeom>
          <a:noFill/>
          <a:extLst>
            <a:ext uri="{909E8E84-426E-40DD-AFC4-6F175D3DCCD1}">
              <a14:hiddenFill xmlns:a14="http://schemas.microsoft.com/office/drawing/2010/main">
                <a:solidFill>
                  <a:srgbClr val="FFFFFF"/>
                </a:solidFill>
              </a14:hiddenFill>
            </a:ext>
          </a:extLst>
        </p:spPr>
      </p:pic>
      <p:pic>
        <p:nvPicPr>
          <p:cNvPr id="6" name="Bildobjekt 5">
            <a:extLst>
              <a:ext uri="{FF2B5EF4-FFF2-40B4-BE49-F238E27FC236}">
                <a16:creationId xmlns:a16="http://schemas.microsoft.com/office/drawing/2014/main" id="{D07E392C-0056-4F77-A0F5-1793378A2D0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55172" y="5092404"/>
            <a:ext cx="1164970" cy="1215621"/>
          </a:xfrm>
          <a:prstGeom prst="rect">
            <a:avLst/>
          </a:prstGeom>
        </p:spPr>
      </p:pic>
      <p:pic>
        <p:nvPicPr>
          <p:cNvPr id="19" name="Bildobjekt 18">
            <a:extLst>
              <a:ext uri="{FF2B5EF4-FFF2-40B4-BE49-F238E27FC236}">
                <a16:creationId xmlns:a16="http://schemas.microsoft.com/office/drawing/2014/main" id="{C8D94D7D-83BF-4550-AFEF-E76FA81201F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279901" y="5101596"/>
            <a:ext cx="1420166" cy="1083726"/>
          </a:xfrm>
          <a:prstGeom prst="rect">
            <a:avLst/>
          </a:prstGeom>
        </p:spPr>
      </p:pic>
    </p:spTree>
    <p:extLst>
      <p:ext uri="{BB962C8B-B14F-4D97-AF65-F5344CB8AC3E}">
        <p14:creationId xmlns:p14="http://schemas.microsoft.com/office/powerpoint/2010/main" val="819832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767707" y="2063279"/>
            <a:ext cx="7632700" cy="2308324"/>
          </a:xfrm>
          <a:prstGeom prst="rect">
            <a:avLst/>
          </a:prstGeom>
          <a:solidFill>
            <a:srgbClr val="FFC000"/>
          </a:solidFill>
          <a:ln w="57150">
            <a:solidFill>
              <a:srgbClr val="FF0000"/>
            </a:solidFill>
          </a:ln>
        </p:spPr>
        <p:txBody>
          <a:bodyPr>
            <a:spAutoFit/>
          </a:bodyPr>
          <a:lstStyle/>
          <a:p>
            <a:pPr eaLnBrk="1" hangingPunct="1">
              <a:defRPr/>
            </a:pPr>
            <a:endParaRPr lang="sv-SE" sz="3600" dirty="0">
              <a:latin typeface="Segoe UI" panose="020B0502040204020203" pitchFamily="34" charset="0"/>
              <a:ea typeface="Segoe UI" panose="020B0502040204020203" pitchFamily="34" charset="0"/>
              <a:cs typeface="Segoe UI" panose="020B0502040204020203" pitchFamily="34" charset="0"/>
            </a:endParaRPr>
          </a:p>
          <a:p>
            <a:pPr eaLnBrk="1" hangingPunct="1">
              <a:defRPr/>
            </a:pPr>
            <a:r>
              <a:rPr lang="sv-SE" sz="3600" dirty="0">
                <a:latin typeface="Segoe UI" panose="020B0502040204020203" pitchFamily="34" charset="0"/>
                <a:ea typeface="Segoe UI" panose="020B0502040204020203" pitchFamily="34" charset="0"/>
                <a:cs typeface="Segoe UI" panose="020B0502040204020203" pitchFamily="34" charset="0"/>
              </a:rPr>
              <a:t> När jag pratar om barnperspektiv</a:t>
            </a:r>
            <a:br>
              <a:rPr lang="sv-SE" sz="3600" dirty="0">
                <a:latin typeface="Segoe UI" panose="020B0502040204020203" pitchFamily="34" charset="0"/>
                <a:ea typeface="Segoe UI" panose="020B0502040204020203" pitchFamily="34" charset="0"/>
                <a:cs typeface="Segoe UI" panose="020B0502040204020203" pitchFamily="34" charset="0"/>
              </a:rPr>
            </a:br>
            <a:r>
              <a:rPr lang="sv-SE" sz="3600" dirty="0">
                <a:latin typeface="Segoe UI" panose="020B0502040204020203" pitchFamily="34" charset="0"/>
                <a:ea typeface="Segoe UI" panose="020B0502040204020203" pitchFamily="34" charset="0"/>
                <a:cs typeface="Segoe UI" panose="020B0502040204020203" pitchFamily="34" charset="0"/>
              </a:rPr>
              <a:t> menar jag ……</a:t>
            </a:r>
          </a:p>
          <a:p>
            <a:pPr eaLnBrk="1" hangingPunct="1">
              <a:defRPr/>
            </a:pPr>
            <a:endParaRPr lang="sv-SE" sz="36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44385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4380" y="322607"/>
            <a:ext cx="8032750" cy="768927"/>
          </a:xfrm>
        </p:spPr>
        <p:txBody>
          <a:bodyPr>
            <a:normAutofit/>
          </a:bodyPr>
          <a:lstStyle/>
          <a:p>
            <a:r>
              <a:rPr lang="sv-SE" b="1" dirty="0">
                <a:latin typeface="+mn-lt"/>
              </a:rPr>
              <a:t>Vems perspektiv?</a:t>
            </a:r>
          </a:p>
        </p:txBody>
      </p:sp>
      <p:sp>
        <p:nvSpPr>
          <p:cNvPr id="3" name="Rektangel 2"/>
          <p:cNvSpPr/>
          <p:nvPr/>
        </p:nvSpPr>
        <p:spPr>
          <a:xfrm>
            <a:off x="638573" y="1342776"/>
            <a:ext cx="2129322" cy="400110"/>
          </a:xfrm>
          <a:prstGeom prst="rect">
            <a:avLst/>
          </a:prstGeom>
        </p:spPr>
        <p:txBody>
          <a:bodyPr wrap="square">
            <a:spAutoFit/>
          </a:bodyPr>
          <a:lstStyle/>
          <a:p>
            <a:r>
              <a:rPr lang="sv-SE" sz="2000" b="1" dirty="0"/>
              <a:t>Vuxenperspektiv</a:t>
            </a:r>
          </a:p>
        </p:txBody>
      </p:sp>
      <p:sp>
        <p:nvSpPr>
          <p:cNvPr id="4" name="Rektangel 3"/>
          <p:cNvSpPr/>
          <p:nvPr/>
        </p:nvSpPr>
        <p:spPr>
          <a:xfrm>
            <a:off x="6191992" y="1351839"/>
            <a:ext cx="6096000" cy="400110"/>
          </a:xfrm>
          <a:prstGeom prst="rect">
            <a:avLst/>
          </a:prstGeom>
        </p:spPr>
        <p:txBody>
          <a:bodyPr>
            <a:spAutoFit/>
          </a:bodyPr>
          <a:lstStyle/>
          <a:p>
            <a:r>
              <a:rPr lang="sv-SE" dirty="0">
                <a:latin typeface="Comic Sans MS" pitchFamily="66" charset="0"/>
              </a:rPr>
              <a:t> </a:t>
            </a:r>
            <a:r>
              <a:rPr lang="sv-SE" sz="2000" b="1" dirty="0"/>
              <a:t>Barnets perspektiv</a:t>
            </a:r>
          </a:p>
        </p:txBody>
      </p:sp>
      <p:pic>
        <p:nvPicPr>
          <p:cNvPr id="5" name="Picture 9" descr="C:\Documents and Settings\ueen9265\Lokala inställningar\Temporary Internet Files\Content.IE5\7AN52RZN\MC900300119[1].wmf"/>
          <p:cNvPicPr>
            <a:picLocks noChangeAspect="1" noChangeArrowheads="1"/>
          </p:cNvPicPr>
          <p:nvPr/>
        </p:nvPicPr>
        <p:blipFill>
          <a:blip r:embed="rId2" cstate="print"/>
          <a:srcRect/>
          <a:stretch>
            <a:fillRect/>
          </a:stretch>
        </p:blipFill>
        <p:spPr bwMode="auto">
          <a:xfrm>
            <a:off x="3626934" y="2855837"/>
            <a:ext cx="1408112" cy="1819275"/>
          </a:xfrm>
          <a:prstGeom prst="rect">
            <a:avLst/>
          </a:prstGeom>
          <a:solidFill>
            <a:srgbClr val="92D050"/>
          </a:solidFill>
          <a:ln w="9525">
            <a:noFill/>
            <a:miter lim="800000"/>
            <a:headEnd/>
            <a:tailEnd/>
          </a:ln>
        </p:spPr>
      </p:pic>
      <p:pic>
        <p:nvPicPr>
          <p:cNvPr id="6" name="Picture 7" descr="C:\Program\Microsoft Office\MEDIA\CAGCAT10\j0284916.jpg"/>
          <p:cNvPicPr>
            <a:picLocks noChangeAspect="1" noChangeArrowheads="1"/>
          </p:cNvPicPr>
          <p:nvPr/>
        </p:nvPicPr>
        <p:blipFill>
          <a:blip r:embed="rId3" cstate="print"/>
          <a:srcRect/>
          <a:stretch>
            <a:fillRect/>
          </a:stretch>
        </p:blipFill>
        <p:spPr bwMode="auto">
          <a:xfrm>
            <a:off x="6273554" y="2855836"/>
            <a:ext cx="2786063" cy="1844675"/>
          </a:xfrm>
          <a:prstGeom prst="rect">
            <a:avLst/>
          </a:prstGeom>
          <a:noFill/>
          <a:ln w="9525">
            <a:noFill/>
            <a:miter lim="800000"/>
            <a:headEnd/>
            <a:tailEnd/>
          </a:ln>
        </p:spPr>
      </p:pic>
      <p:sp>
        <p:nvSpPr>
          <p:cNvPr id="7" name="Rektangel 6"/>
          <p:cNvSpPr/>
          <p:nvPr/>
        </p:nvSpPr>
        <p:spPr>
          <a:xfrm>
            <a:off x="623434" y="2106979"/>
            <a:ext cx="2051331" cy="369332"/>
          </a:xfrm>
          <a:prstGeom prst="rect">
            <a:avLst/>
          </a:prstGeom>
        </p:spPr>
        <p:txBody>
          <a:bodyPr wrap="none">
            <a:spAutoFit/>
          </a:bodyPr>
          <a:lstStyle/>
          <a:p>
            <a:pPr>
              <a:buFont typeface="Arial" charset="0"/>
              <a:buNone/>
            </a:pPr>
            <a:r>
              <a:rPr lang="sv-SE" dirty="0"/>
              <a:t>Vuxnas syn på barn</a:t>
            </a:r>
          </a:p>
        </p:txBody>
      </p:sp>
      <p:sp>
        <p:nvSpPr>
          <p:cNvPr id="8" name="Rektangel 7"/>
          <p:cNvSpPr/>
          <p:nvPr/>
        </p:nvSpPr>
        <p:spPr>
          <a:xfrm>
            <a:off x="5973228" y="2095328"/>
            <a:ext cx="3689728" cy="369332"/>
          </a:xfrm>
          <a:prstGeom prst="rect">
            <a:avLst/>
          </a:prstGeom>
        </p:spPr>
        <p:txBody>
          <a:bodyPr wrap="none">
            <a:spAutoFit/>
          </a:bodyPr>
          <a:lstStyle/>
          <a:p>
            <a:pPr>
              <a:buFont typeface="Arial" charset="0"/>
              <a:buNone/>
            </a:pPr>
            <a:r>
              <a:rPr lang="sv-SE" dirty="0"/>
              <a:t>Barnets egna tankar och upplevelser</a:t>
            </a:r>
          </a:p>
        </p:txBody>
      </p:sp>
      <p:sp>
        <p:nvSpPr>
          <p:cNvPr id="9" name="textruta 8">
            <a:extLst>
              <a:ext uri="{FF2B5EF4-FFF2-40B4-BE49-F238E27FC236}">
                <a16:creationId xmlns:a16="http://schemas.microsoft.com/office/drawing/2014/main" id="{65E271A7-FBAE-4B12-B81F-1163DBC042BA}"/>
              </a:ext>
            </a:extLst>
          </p:cNvPr>
          <p:cNvSpPr txBox="1"/>
          <p:nvPr/>
        </p:nvSpPr>
        <p:spPr>
          <a:xfrm>
            <a:off x="3515557" y="1342776"/>
            <a:ext cx="2129322" cy="400110"/>
          </a:xfrm>
          <a:prstGeom prst="rect">
            <a:avLst/>
          </a:prstGeom>
          <a:noFill/>
        </p:spPr>
        <p:txBody>
          <a:bodyPr wrap="square" rtlCol="0">
            <a:spAutoFit/>
          </a:bodyPr>
          <a:lstStyle/>
          <a:p>
            <a:r>
              <a:rPr lang="sv-SE" sz="2000" b="1" dirty="0"/>
              <a:t>Barnperspektiv</a:t>
            </a:r>
          </a:p>
        </p:txBody>
      </p:sp>
      <p:sp>
        <p:nvSpPr>
          <p:cNvPr id="10" name="textruta 9">
            <a:extLst>
              <a:ext uri="{FF2B5EF4-FFF2-40B4-BE49-F238E27FC236}">
                <a16:creationId xmlns:a16="http://schemas.microsoft.com/office/drawing/2014/main" id="{37E2CDB9-FF62-4E76-A843-2398949FE1D2}"/>
              </a:ext>
            </a:extLst>
          </p:cNvPr>
          <p:cNvSpPr txBox="1"/>
          <p:nvPr/>
        </p:nvSpPr>
        <p:spPr>
          <a:xfrm>
            <a:off x="3346881" y="2104903"/>
            <a:ext cx="2466673" cy="646331"/>
          </a:xfrm>
          <a:prstGeom prst="rect">
            <a:avLst/>
          </a:prstGeom>
          <a:noFill/>
        </p:spPr>
        <p:txBody>
          <a:bodyPr wrap="square" rtlCol="0">
            <a:spAutoFit/>
          </a:bodyPr>
          <a:lstStyle/>
          <a:p>
            <a:r>
              <a:rPr lang="sv-SE" dirty="0"/>
              <a:t>Vuxna ser och tolkar barnets perspektiv</a:t>
            </a:r>
          </a:p>
        </p:txBody>
      </p:sp>
      <p:pic>
        <p:nvPicPr>
          <p:cNvPr id="12" name="Bildobjekt 11">
            <a:extLst>
              <a:ext uri="{FF2B5EF4-FFF2-40B4-BE49-F238E27FC236}">
                <a16:creationId xmlns:a16="http://schemas.microsoft.com/office/drawing/2014/main" id="{115537B2-D508-4458-B999-276ED3A9E7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558" y="2855836"/>
            <a:ext cx="2144461" cy="1819276"/>
          </a:xfrm>
          <a:prstGeom prst="rect">
            <a:avLst/>
          </a:prstGeom>
        </p:spPr>
      </p:pic>
      <p:sp>
        <p:nvSpPr>
          <p:cNvPr id="11" name="Rektangel 10">
            <a:extLst>
              <a:ext uri="{FF2B5EF4-FFF2-40B4-BE49-F238E27FC236}">
                <a16:creationId xmlns:a16="http://schemas.microsoft.com/office/drawing/2014/main" id="{051A4DAC-D7F9-465E-80D8-DD944F391444}"/>
              </a:ext>
            </a:extLst>
          </p:cNvPr>
          <p:cNvSpPr/>
          <p:nvPr/>
        </p:nvSpPr>
        <p:spPr>
          <a:xfrm>
            <a:off x="2771130" y="5245536"/>
            <a:ext cx="6096000" cy="800219"/>
          </a:xfrm>
          <a:prstGeom prst="rect">
            <a:avLst/>
          </a:prstGeom>
        </p:spPr>
        <p:txBody>
          <a:bodyPr>
            <a:spAutoFit/>
          </a:bodyPr>
          <a:lstStyle/>
          <a:p>
            <a:pPr>
              <a:spcAft>
                <a:spcPct val="0"/>
              </a:spcAft>
              <a:buFontTx/>
              <a:buNone/>
              <a:defRPr/>
            </a:pPr>
            <a:r>
              <a:rPr lang="sv-SE" altLang="sv-SE" sz="2800" dirty="0">
                <a:solidFill>
                  <a:srgbClr val="FF0000"/>
                </a:solidFill>
              </a:rPr>
              <a:t>Barnrättsperspektiv</a:t>
            </a:r>
          </a:p>
          <a:p>
            <a:pPr>
              <a:spcAft>
                <a:spcPct val="0"/>
              </a:spcAft>
              <a:buFontTx/>
              <a:buNone/>
              <a:defRPr/>
            </a:pPr>
            <a:r>
              <a:rPr lang="sv-SE" altLang="sv-SE" dirty="0"/>
              <a:t>         Artikel 2, 3, 6, 12</a:t>
            </a:r>
          </a:p>
        </p:txBody>
      </p:sp>
    </p:spTree>
    <p:extLst>
      <p:ext uri="{BB962C8B-B14F-4D97-AF65-F5344CB8AC3E}">
        <p14:creationId xmlns:p14="http://schemas.microsoft.com/office/powerpoint/2010/main" val="428325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MPj0409703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727">
            <a:off x="7483952" y="1533370"/>
            <a:ext cx="1766887"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6"/>
          <p:cNvSpPr>
            <a:spLocks noChangeArrowheads="1"/>
          </p:cNvSpPr>
          <p:nvPr/>
        </p:nvSpPr>
        <p:spPr bwMode="auto">
          <a:xfrm rot="20329508">
            <a:off x="5263890" y="785955"/>
            <a:ext cx="3717903" cy="1226064"/>
          </a:xfrm>
          <a:prstGeom prst="cloudCallout">
            <a:avLst>
              <a:gd name="adj1" fmla="val 9898"/>
              <a:gd name="adj2" fmla="val 86704"/>
            </a:avLst>
          </a:prstGeom>
          <a:solidFill>
            <a:srgbClr val="FFFF99">
              <a:alpha val="65881"/>
            </a:srgbClr>
          </a:solidFill>
          <a:ln w="9525">
            <a:solidFill>
              <a:schemeClr val="tx1"/>
            </a:solidFill>
            <a:round/>
            <a:headEnd/>
            <a:tailEnd/>
          </a:ln>
        </p:spPr>
        <p:txBody>
          <a:bodyPr/>
          <a:lstStyle>
            <a:lvl1pPr>
              <a:defRPr sz="1400">
                <a:solidFill>
                  <a:schemeClr val="tx1"/>
                </a:solidFill>
                <a:latin typeface="Verdana" panose="020B0604030504040204" pitchFamily="34" charset="0"/>
              </a:defRPr>
            </a:lvl1pPr>
            <a:lvl2pPr marL="742950" indent="-285750">
              <a:defRPr sz="1400">
                <a:solidFill>
                  <a:schemeClr val="tx1"/>
                </a:solidFill>
                <a:latin typeface="Verdana" panose="020B0604030504040204" pitchFamily="34" charset="0"/>
              </a:defRPr>
            </a:lvl2pPr>
            <a:lvl3pPr marL="1143000" indent="-228600">
              <a:defRPr sz="1400">
                <a:solidFill>
                  <a:schemeClr val="tx1"/>
                </a:solidFill>
                <a:latin typeface="Verdana" panose="020B0604030504040204" pitchFamily="34" charset="0"/>
              </a:defRPr>
            </a:lvl3pPr>
            <a:lvl4pPr marL="1600200" indent="-228600">
              <a:defRPr sz="1400">
                <a:solidFill>
                  <a:schemeClr val="tx1"/>
                </a:solidFill>
                <a:latin typeface="Verdana" panose="020B0604030504040204" pitchFamily="34" charset="0"/>
              </a:defRPr>
            </a:lvl4pPr>
            <a:lvl5pPr marL="2057400" indent="-228600">
              <a:defRPr sz="1400">
                <a:solidFill>
                  <a:schemeClr val="tx1"/>
                </a:solidFill>
                <a:latin typeface="Verdana" panose="020B0604030504040204" pitchFamily="34" charset="0"/>
              </a:defRPr>
            </a:lvl5pPr>
            <a:lvl6pPr marL="2514600" indent="-228600" algn="r" eaLnBrk="0" fontAlgn="base" hangingPunct="0">
              <a:spcBef>
                <a:spcPct val="0"/>
              </a:spcBef>
              <a:spcAft>
                <a:spcPct val="0"/>
              </a:spcAft>
              <a:defRPr sz="1400">
                <a:solidFill>
                  <a:schemeClr val="tx1"/>
                </a:solidFill>
                <a:latin typeface="Verdana" panose="020B0604030504040204" pitchFamily="34" charset="0"/>
              </a:defRPr>
            </a:lvl6pPr>
            <a:lvl7pPr marL="2971800" indent="-228600" algn="r" eaLnBrk="0" fontAlgn="base" hangingPunct="0">
              <a:spcBef>
                <a:spcPct val="0"/>
              </a:spcBef>
              <a:spcAft>
                <a:spcPct val="0"/>
              </a:spcAft>
              <a:defRPr sz="1400">
                <a:solidFill>
                  <a:schemeClr val="tx1"/>
                </a:solidFill>
                <a:latin typeface="Verdana" panose="020B0604030504040204" pitchFamily="34" charset="0"/>
              </a:defRPr>
            </a:lvl7pPr>
            <a:lvl8pPr marL="3429000" indent="-228600" algn="r" eaLnBrk="0" fontAlgn="base" hangingPunct="0">
              <a:spcBef>
                <a:spcPct val="0"/>
              </a:spcBef>
              <a:spcAft>
                <a:spcPct val="0"/>
              </a:spcAft>
              <a:defRPr sz="1400">
                <a:solidFill>
                  <a:schemeClr val="tx1"/>
                </a:solidFill>
                <a:latin typeface="Verdana" panose="020B0604030504040204" pitchFamily="34" charset="0"/>
              </a:defRPr>
            </a:lvl8pPr>
            <a:lvl9pPr marL="3886200" indent="-228600" algn="r" eaLnBrk="0" fontAlgn="base" hangingPunct="0">
              <a:spcBef>
                <a:spcPct val="0"/>
              </a:spcBef>
              <a:spcAft>
                <a:spcPct val="0"/>
              </a:spcAft>
              <a:defRPr sz="1400">
                <a:solidFill>
                  <a:schemeClr val="tx1"/>
                </a:solidFill>
                <a:latin typeface="Verdana" panose="020B0604030504040204" pitchFamily="34" charset="0"/>
              </a:defRPr>
            </a:lvl9pPr>
          </a:lstStyle>
          <a:p>
            <a:endParaRPr lang="sv-SE" altLang="sv-SE" sz="1800"/>
          </a:p>
        </p:txBody>
      </p:sp>
      <p:sp>
        <p:nvSpPr>
          <p:cNvPr id="5" name="Rectangle 2"/>
          <p:cNvSpPr>
            <a:spLocks noGrp="1" noChangeArrowheads="1"/>
          </p:cNvSpPr>
          <p:nvPr>
            <p:ph type="title"/>
          </p:nvPr>
        </p:nvSpPr>
        <p:spPr>
          <a:xfrm rot="20223967">
            <a:off x="5755211" y="869963"/>
            <a:ext cx="2735263" cy="746322"/>
          </a:xfrm>
        </p:spPr>
        <p:txBody>
          <a:bodyPr lIns="93744" tIns="46872" rIns="93744" bIns="46872"/>
          <a:lstStyle/>
          <a:p>
            <a:pPr eaLnBrk="1" hangingPunct="1"/>
            <a:r>
              <a:rPr lang="sv-SE" altLang="sv-SE" sz="1800" dirty="0">
                <a:latin typeface="Cooper Black" panose="0208090404030B020404" pitchFamily="18" charset="0"/>
              </a:rPr>
              <a:t>BARNPERSPEKTIV? DET HAR VÄL ALLA?</a:t>
            </a:r>
          </a:p>
        </p:txBody>
      </p:sp>
      <p:sp>
        <p:nvSpPr>
          <p:cNvPr id="6" name="Rektangel 5"/>
          <p:cNvSpPr/>
          <p:nvPr/>
        </p:nvSpPr>
        <p:spPr>
          <a:xfrm>
            <a:off x="460663" y="690947"/>
            <a:ext cx="6096000" cy="5275290"/>
          </a:xfrm>
          <a:prstGeom prst="rect">
            <a:avLst/>
          </a:prstGeom>
        </p:spPr>
        <p:txBody>
          <a:bodyPr>
            <a:spAutoFit/>
          </a:bodyPr>
          <a:lstStyle/>
          <a:p>
            <a:pPr>
              <a:lnSpc>
                <a:spcPct val="80000"/>
              </a:lnSpc>
              <a:buClr>
                <a:schemeClr val="tx1"/>
              </a:buClr>
            </a:pPr>
            <a:r>
              <a:rPr lang="sv-SE" altLang="sv-SE" sz="3200" b="1" dirty="0">
                <a:solidFill>
                  <a:srgbClr val="11568C"/>
                </a:solidFill>
              </a:rPr>
              <a:t>BEGREPPSFÖRVIRRING</a:t>
            </a:r>
          </a:p>
          <a:p>
            <a:pPr>
              <a:lnSpc>
                <a:spcPct val="80000"/>
              </a:lnSpc>
              <a:buClr>
                <a:schemeClr val="tx1"/>
              </a:buClr>
            </a:pPr>
            <a:endParaRPr lang="sv-SE" altLang="sv-SE" sz="3200" b="1" dirty="0">
              <a:solidFill>
                <a:srgbClr val="0000CC"/>
              </a:solidFill>
            </a:endParaRPr>
          </a:p>
          <a:p>
            <a:pPr>
              <a:lnSpc>
                <a:spcPct val="80000"/>
              </a:lnSpc>
              <a:spcAft>
                <a:spcPct val="20000"/>
              </a:spcAft>
              <a:buClr>
                <a:schemeClr val="tx1"/>
              </a:buClr>
              <a:buFont typeface="Wingdings" panose="05000000000000000000" pitchFamily="2" charset="2"/>
              <a:buChar char="q"/>
            </a:pPr>
            <a:r>
              <a:rPr lang="sv-SE" altLang="sv-SE" sz="2800" dirty="0">
                <a:solidFill>
                  <a:srgbClr val="B700FA"/>
                </a:solidFill>
              </a:rPr>
              <a:t> BARNPERPSPEKTIV</a:t>
            </a:r>
          </a:p>
          <a:p>
            <a:pPr>
              <a:lnSpc>
                <a:spcPct val="80000"/>
              </a:lnSpc>
            </a:pPr>
            <a:r>
              <a:rPr lang="sv-SE" altLang="sv-SE" sz="1400" dirty="0"/>
              <a:t>			</a:t>
            </a:r>
            <a:r>
              <a:rPr lang="sv-SE" altLang="sv-SE" b="1" dirty="0"/>
              <a:t>Samhällets</a:t>
            </a:r>
          </a:p>
          <a:p>
            <a:pPr>
              <a:lnSpc>
                <a:spcPct val="80000"/>
              </a:lnSpc>
            </a:pPr>
            <a:r>
              <a:rPr lang="sv-SE" altLang="sv-SE" b="1" dirty="0"/>
              <a:t>			Vuxnas</a:t>
            </a:r>
          </a:p>
          <a:p>
            <a:pPr>
              <a:lnSpc>
                <a:spcPct val="80000"/>
              </a:lnSpc>
            </a:pPr>
            <a:r>
              <a:rPr lang="sv-SE" altLang="sv-SE" b="1" dirty="0"/>
              <a:t>			Barnets</a:t>
            </a:r>
          </a:p>
          <a:p>
            <a:pPr>
              <a:lnSpc>
                <a:spcPct val="80000"/>
              </a:lnSpc>
            </a:pPr>
            <a:endParaRPr lang="sv-SE" altLang="sv-SE" b="1" dirty="0"/>
          </a:p>
          <a:p>
            <a:pPr>
              <a:lnSpc>
                <a:spcPct val="80000"/>
              </a:lnSpc>
              <a:spcAft>
                <a:spcPct val="20000"/>
              </a:spcAft>
              <a:buClr>
                <a:schemeClr val="tx1"/>
              </a:buClr>
              <a:buFont typeface="Wingdings" panose="05000000000000000000" pitchFamily="2" charset="2"/>
              <a:buChar char="q"/>
            </a:pPr>
            <a:r>
              <a:rPr lang="sv-SE" altLang="sv-SE" sz="2800" dirty="0">
                <a:solidFill>
                  <a:srgbClr val="EE1435"/>
                </a:solidFill>
              </a:rPr>
              <a:t> BARNRÄTTSPERSPEKTIV</a:t>
            </a:r>
          </a:p>
          <a:p>
            <a:pPr>
              <a:lnSpc>
                <a:spcPct val="80000"/>
              </a:lnSpc>
            </a:pPr>
            <a:r>
              <a:rPr lang="sv-SE" altLang="sv-SE" sz="1400" dirty="0"/>
              <a:t>			</a:t>
            </a:r>
            <a:r>
              <a:rPr lang="sv-SE" altLang="sv-SE" b="1" dirty="0"/>
              <a:t>Politiskt</a:t>
            </a:r>
          </a:p>
          <a:p>
            <a:pPr>
              <a:lnSpc>
                <a:spcPct val="80000"/>
              </a:lnSpc>
            </a:pPr>
            <a:r>
              <a:rPr lang="sv-SE" altLang="sv-SE" b="1" dirty="0"/>
              <a:t>			Juridiskt</a:t>
            </a:r>
          </a:p>
          <a:p>
            <a:pPr>
              <a:lnSpc>
                <a:spcPct val="80000"/>
              </a:lnSpc>
            </a:pPr>
            <a:r>
              <a:rPr lang="sv-SE" altLang="sv-SE" b="1" dirty="0"/>
              <a:t>			Etiskt</a:t>
            </a:r>
          </a:p>
          <a:p>
            <a:pPr>
              <a:lnSpc>
                <a:spcPct val="80000"/>
              </a:lnSpc>
            </a:pPr>
            <a:r>
              <a:rPr lang="sv-SE" altLang="sv-SE" b="1" dirty="0"/>
              <a:t>			Pedagogiskt</a:t>
            </a:r>
          </a:p>
          <a:p>
            <a:pPr>
              <a:lnSpc>
                <a:spcPct val="80000"/>
              </a:lnSpc>
            </a:pPr>
            <a:endParaRPr lang="sv-SE" altLang="sv-SE" b="1" dirty="0"/>
          </a:p>
          <a:p>
            <a:pPr>
              <a:lnSpc>
                <a:spcPct val="80000"/>
              </a:lnSpc>
              <a:spcAft>
                <a:spcPct val="20000"/>
              </a:spcAft>
              <a:buClr>
                <a:schemeClr val="tx1"/>
              </a:buClr>
              <a:buFont typeface="Wingdings" panose="05000000000000000000" pitchFamily="2" charset="2"/>
              <a:buChar char="q"/>
            </a:pPr>
            <a:r>
              <a:rPr lang="sv-SE" altLang="sv-SE" sz="2800" dirty="0">
                <a:solidFill>
                  <a:srgbClr val="FFC000"/>
                </a:solidFill>
              </a:rPr>
              <a:t> BARNKOMPETENS</a:t>
            </a:r>
          </a:p>
          <a:p>
            <a:pPr>
              <a:lnSpc>
                <a:spcPct val="80000"/>
              </a:lnSpc>
            </a:pPr>
            <a:r>
              <a:rPr lang="sv-SE" altLang="sv-SE" sz="1400" dirty="0"/>
              <a:t>			</a:t>
            </a:r>
            <a:r>
              <a:rPr lang="sv-SE" altLang="sv-SE" b="1" dirty="0"/>
              <a:t>Barns och ungas behov och 				utveckling</a:t>
            </a:r>
          </a:p>
          <a:p>
            <a:pPr>
              <a:lnSpc>
                <a:spcPct val="80000"/>
              </a:lnSpc>
            </a:pPr>
            <a:r>
              <a:rPr lang="sv-SE" altLang="sv-SE" b="1" dirty="0"/>
              <a:t>			Specifika yrkeskompetenser</a:t>
            </a:r>
          </a:p>
          <a:p>
            <a:pPr>
              <a:lnSpc>
                <a:spcPct val="80000"/>
              </a:lnSpc>
            </a:pPr>
            <a:r>
              <a:rPr lang="sv-SE" altLang="sv-SE" b="1" dirty="0"/>
              <a:t>			Beprövad erfarenhet av arbete 			med barn och unga</a:t>
            </a:r>
          </a:p>
        </p:txBody>
      </p:sp>
    </p:spTree>
    <p:extLst>
      <p:ext uri="{BB962C8B-B14F-4D97-AF65-F5344CB8AC3E}">
        <p14:creationId xmlns:p14="http://schemas.microsoft.com/office/powerpoint/2010/main" val="9218202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ubrik 1">
            <a:extLst>
              <a:ext uri="{FF2B5EF4-FFF2-40B4-BE49-F238E27FC236}">
                <a16:creationId xmlns:a16="http://schemas.microsoft.com/office/drawing/2014/main" id="{60F3C2A6-276D-429D-9AE7-52FD3D6C8201}"/>
              </a:ext>
            </a:extLst>
          </p:cNvPr>
          <p:cNvSpPr>
            <a:spLocks noGrp="1"/>
          </p:cNvSpPr>
          <p:nvPr>
            <p:ph type="title"/>
          </p:nvPr>
        </p:nvSpPr>
        <p:spPr>
          <a:xfrm>
            <a:off x="1126709" y="564241"/>
            <a:ext cx="7561262" cy="900000"/>
          </a:xfrm>
        </p:spPr>
        <p:txBody>
          <a:bodyPr/>
          <a:lstStyle/>
          <a:p>
            <a:pPr eaLnBrk="1" hangingPunct="1"/>
            <a:r>
              <a:rPr lang="sv-SE" altLang="sv-SE" dirty="0"/>
              <a:t>Barnrättsbaserat synsätt</a:t>
            </a:r>
          </a:p>
        </p:txBody>
      </p:sp>
      <p:sp>
        <p:nvSpPr>
          <p:cNvPr id="43011" name="Platshållare för innehåll 2">
            <a:extLst>
              <a:ext uri="{FF2B5EF4-FFF2-40B4-BE49-F238E27FC236}">
                <a16:creationId xmlns:a16="http://schemas.microsoft.com/office/drawing/2014/main" id="{587F64C2-D271-49D6-AA49-09B7CA252873}"/>
              </a:ext>
            </a:extLst>
          </p:cNvPr>
          <p:cNvSpPr>
            <a:spLocks noGrp="1"/>
          </p:cNvSpPr>
          <p:nvPr>
            <p:ph idx="1"/>
          </p:nvPr>
        </p:nvSpPr>
        <p:spPr>
          <a:xfrm>
            <a:off x="630315" y="2146517"/>
            <a:ext cx="8566951" cy="3872543"/>
          </a:xfrm>
        </p:spPr>
        <p:txBody>
          <a:bodyPr/>
          <a:lstStyle/>
          <a:p>
            <a:pPr algn="l"/>
            <a:r>
              <a:rPr lang="sv-SE" altLang="sv-SE" dirty="0"/>
              <a:t>Ett barnrättsbaserat synsätt kräver att </a:t>
            </a:r>
            <a:r>
              <a:rPr lang="sv-SE" altLang="sv-SE" dirty="0">
                <a:solidFill>
                  <a:srgbClr val="FF0000"/>
                </a:solidFill>
              </a:rPr>
              <a:t>varje barn </a:t>
            </a:r>
            <a:r>
              <a:rPr lang="sv-SE" altLang="sv-SE" dirty="0"/>
              <a:t>erkänns, respekteras och skyddas som rättighetsbärare med en individuell personlighet, egna behov och intressen samt personlig integritet.</a:t>
            </a:r>
          </a:p>
          <a:p>
            <a:r>
              <a:rPr lang="sv-SE" altLang="sv-SE" sz="1200" dirty="0"/>
              <a:t>(Barnrättighetsutredningen, sid 286)</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971893" y="612844"/>
            <a:ext cx="7632700" cy="5632311"/>
          </a:xfrm>
          <a:prstGeom prst="rect">
            <a:avLst/>
          </a:prstGeom>
          <a:solidFill>
            <a:srgbClr val="FFC000"/>
          </a:solidFill>
          <a:ln w="57150">
            <a:solidFill>
              <a:srgbClr val="FF0000"/>
            </a:solidFill>
          </a:ln>
        </p:spPr>
        <p:txBody>
          <a:bodyPr>
            <a:spAutoFit/>
          </a:bodyPr>
          <a:lstStyle/>
          <a:p>
            <a:pPr>
              <a:spcBef>
                <a:spcPct val="0"/>
              </a:spcBef>
            </a:pPr>
            <a:r>
              <a:rPr lang="sv-SE" altLang="sv-SE" sz="3600" dirty="0">
                <a:latin typeface="Segoe UI" panose="020B0502040204020203" pitchFamily="34" charset="0"/>
                <a:cs typeface="Segoe UI" panose="020B0502040204020203" pitchFamily="34" charset="0"/>
              </a:rPr>
              <a:t>Vilka beslut fattar du som barn är berörda av?</a:t>
            </a:r>
          </a:p>
          <a:p>
            <a:pPr>
              <a:spcBef>
                <a:spcPct val="0"/>
              </a:spcBef>
            </a:pPr>
            <a:endParaRPr lang="sv-SE" altLang="sv-SE" sz="3600" dirty="0">
              <a:latin typeface="Segoe UI" panose="020B0502040204020203" pitchFamily="34" charset="0"/>
              <a:cs typeface="Segoe UI" panose="020B0502040204020203" pitchFamily="34" charset="0"/>
            </a:endParaRPr>
          </a:p>
          <a:p>
            <a:pPr>
              <a:spcBef>
                <a:spcPct val="0"/>
              </a:spcBef>
            </a:pPr>
            <a:r>
              <a:rPr lang="sv-SE" altLang="sv-SE" sz="3600" dirty="0">
                <a:latin typeface="Segoe UI" panose="020B0502040204020203" pitchFamily="34" charset="0"/>
                <a:cs typeface="Segoe UI" panose="020B0502040204020203" pitchFamily="34" charset="0"/>
              </a:rPr>
              <a:t>I hur många av de besluten beaktar du rättigheterna?</a:t>
            </a:r>
          </a:p>
          <a:p>
            <a:pPr>
              <a:spcBef>
                <a:spcPct val="0"/>
              </a:spcBef>
            </a:pPr>
            <a:endParaRPr lang="sv-SE" altLang="sv-SE" sz="3600" dirty="0">
              <a:latin typeface="Segoe UI" panose="020B0502040204020203" pitchFamily="34" charset="0"/>
              <a:cs typeface="Segoe UI" panose="020B0502040204020203" pitchFamily="34" charset="0"/>
            </a:endParaRPr>
          </a:p>
          <a:p>
            <a:pPr>
              <a:spcBef>
                <a:spcPct val="0"/>
              </a:spcBef>
            </a:pPr>
            <a:r>
              <a:rPr lang="sv-SE" sz="3600" dirty="0">
                <a:latin typeface="Segoe UI" panose="020B0502040204020203" pitchFamily="34" charset="0"/>
                <a:cs typeface="Segoe UI" panose="020B0502040204020203" pitchFamily="34" charset="0"/>
              </a:rPr>
              <a:t>Vad kan du göra för att stärka tillämpningen av barnets rättigheter i ditt arbete?</a:t>
            </a:r>
            <a:endParaRPr lang="sv-SE" altLang="sv-SE" sz="3600" dirty="0">
              <a:latin typeface="Segoe UI" panose="020B0502040204020203" pitchFamily="34" charset="0"/>
              <a:cs typeface="Segoe UI" panose="020B0502040204020203" pitchFamily="34" charset="0"/>
            </a:endParaRPr>
          </a:p>
          <a:p>
            <a:pPr algn="ctr">
              <a:spcBef>
                <a:spcPct val="0"/>
              </a:spcBef>
            </a:pPr>
            <a:endParaRPr lang="sv-SE" altLang="sv-SE" sz="3600" dirty="0">
              <a:latin typeface="Calibri" panose="020F0502020204030204" pitchFamily="34" charset="0"/>
            </a:endParaRPr>
          </a:p>
        </p:txBody>
      </p:sp>
    </p:spTree>
    <p:extLst>
      <p:ext uri="{BB962C8B-B14F-4D97-AF65-F5344CB8AC3E}">
        <p14:creationId xmlns:p14="http://schemas.microsoft.com/office/powerpoint/2010/main" val="311826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is06\AppData\Local\Microsoft\Windows\Temporary Internet Files\Content.Outlook\VMAOMNWQ\Familjemall.jpg"/>
          <p:cNvPicPr>
            <a:picLocks noChangeAspect="1" noChangeArrowheads="1"/>
          </p:cNvPicPr>
          <p:nvPr/>
        </p:nvPicPr>
        <p:blipFill>
          <a:blip r:embed="rId2" cstate="print"/>
          <a:srcRect/>
          <a:stretch>
            <a:fillRect/>
          </a:stretch>
        </p:blipFill>
        <p:spPr bwMode="auto">
          <a:xfrm>
            <a:off x="447998" y="560465"/>
            <a:ext cx="8820594" cy="6131519"/>
          </a:xfrm>
          <a:prstGeom prst="rect">
            <a:avLst/>
          </a:prstGeom>
          <a:noFill/>
        </p:spPr>
      </p:pic>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7804" y="21469"/>
            <a:ext cx="648072" cy="517525"/>
          </a:xfrm>
          <a:prstGeom prst="rect">
            <a:avLst/>
          </a:prstGeom>
        </p:spPr>
      </p:pic>
    </p:spTree>
    <p:extLst>
      <p:ext uri="{BB962C8B-B14F-4D97-AF65-F5344CB8AC3E}">
        <p14:creationId xmlns:p14="http://schemas.microsoft.com/office/powerpoint/2010/main" val="33817923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317A6FE-EB4F-4B45-A634-E3EFEA16F9F5}"/>
              </a:ext>
            </a:extLst>
          </p:cNvPr>
          <p:cNvSpPr/>
          <p:nvPr/>
        </p:nvSpPr>
        <p:spPr>
          <a:xfrm>
            <a:off x="420210" y="241799"/>
            <a:ext cx="6096000" cy="4216539"/>
          </a:xfrm>
          <a:prstGeom prst="rect">
            <a:avLst/>
          </a:prstGeom>
        </p:spPr>
        <p:txBody>
          <a:bodyPr>
            <a:spAutoFit/>
          </a:bodyPr>
          <a:lstStyle/>
          <a:p>
            <a:r>
              <a:rPr lang="sv-SE" altLang="sv-SE" sz="2400" b="1" dirty="0"/>
              <a:t>Artikel 2</a:t>
            </a:r>
          </a:p>
          <a:p>
            <a:endParaRPr lang="sv-SE" altLang="sv-SE" sz="2400" b="1" dirty="0"/>
          </a:p>
          <a:p>
            <a:r>
              <a:rPr lang="sv-SE" altLang="sv-SE" sz="2000" b="1" dirty="0"/>
              <a:t>Alla barn har samma rättigheter och </a:t>
            </a:r>
          </a:p>
          <a:p>
            <a:r>
              <a:rPr lang="sv-SE" altLang="sv-SE" sz="2000" b="1" dirty="0"/>
              <a:t>lika värde. Ingen får diskrimineras.</a:t>
            </a:r>
          </a:p>
          <a:p>
            <a:endParaRPr lang="sv-SE" altLang="sv-SE" dirty="0"/>
          </a:p>
          <a:p>
            <a:endParaRPr lang="sv-SE" altLang="sv-SE" dirty="0"/>
          </a:p>
          <a:p>
            <a:endParaRPr lang="sv-SE" altLang="sv-SE" dirty="0"/>
          </a:p>
          <a:p>
            <a:endParaRPr lang="sv-SE" altLang="sv-SE" dirty="0"/>
          </a:p>
          <a:p>
            <a:endParaRPr lang="sv-SE" altLang="sv-SE" dirty="0"/>
          </a:p>
          <a:p>
            <a:endParaRPr lang="sv-SE" altLang="sv-SE" dirty="0"/>
          </a:p>
          <a:p>
            <a:endParaRPr lang="sv-SE" altLang="sv-SE" dirty="0"/>
          </a:p>
          <a:p>
            <a:endParaRPr lang="sv-SE" altLang="sv-SE" dirty="0"/>
          </a:p>
          <a:p>
            <a:endParaRPr lang="sv-SE" altLang="sv-SE" dirty="0"/>
          </a:p>
          <a:p>
            <a:endParaRPr lang="sv-SE" altLang="sv-SE" dirty="0"/>
          </a:p>
        </p:txBody>
      </p:sp>
      <p:pic>
        <p:nvPicPr>
          <p:cNvPr id="3" name="Picture 4" descr="C:\WINNT\Profiles\MONCAR\Programdata\Microsoft\Media Catalog\Downloaded Clips\cl74\j0292260.wmf">
            <a:extLst>
              <a:ext uri="{FF2B5EF4-FFF2-40B4-BE49-F238E27FC236}">
                <a16:creationId xmlns:a16="http://schemas.microsoft.com/office/drawing/2014/main" id="{2AD40DA5-ED11-40F2-8463-D06A09EDE6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242718">
            <a:off x="6607534" y="289256"/>
            <a:ext cx="1885950" cy="1369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ratbubbla: oval 3">
            <a:extLst>
              <a:ext uri="{FF2B5EF4-FFF2-40B4-BE49-F238E27FC236}">
                <a16:creationId xmlns:a16="http://schemas.microsoft.com/office/drawing/2014/main" id="{ADA210E7-1BCB-4A37-B50E-6205000FED60}"/>
              </a:ext>
            </a:extLst>
          </p:cNvPr>
          <p:cNvSpPr/>
          <p:nvPr/>
        </p:nvSpPr>
        <p:spPr>
          <a:xfrm>
            <a:off x="684762" y="1932486"/>
            <a:ext cx="7500449" cy="3151573"/>
          </a:xfrm>
          <a:prstGeom prst="wedgeEllipseCallout">
            <a:avLst>
              <a:gd name="adj1" fmla="val -30958"/>
              <a:gd name="adj2" fmla="val 99405"/>
            </a:avLst>
          </a:prstGeom>
          <a:noFill/>
          <a:ln w="28575">
            <a:solidFill>
              <a:srgbClr val="B700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a:extLst>
              <a:ext uri="{FF2B5EF4-FFF2-40B4-BE49-F238E27FC236}">
                <a16:creationId xmlns:a16="http://schemas.microsoft.com/office/drawing/2014/main" id="{8FC65F66-F47B-4203-9B5A-3E45017F8ABB}"/>
              </a:ext>
            </a:extLst>
          </p:cNvPr>
          <p:cNvSpPr txBox="1"/>
          <p:nvPr/>
        </p:nvSpPr>
        <p:spPr>
          <a:xfrm>
            <a:off x="1873189" y="2376534"/>
            <a:ext cx="6452289" cy="2523768"/>
          </a:xfrm>
          <a:prstGeom prst="rect">
            <a:avLst/>
          </a:prstGeom>
          <a:noFill/>
        </p:spPr>
        <p:txBody>
          <a:bodyPr wrap="square" rtlCol="0">
            <a:spAutoFit/>
          </a:bodyPr>
          <a:lstStyle/>
          <a:p>
            <a:r>
              <a:rPr lang="sv-SE" sz="2000" b="1" dirty="0"/>
              <a:t>Hur möter vi barn i olika åldrar?</a:t>
            </a:r>
          </a:p>
          <a:p>
            <a:r>
              <a:rPr lang="sv-SE" sz="2000" b="1" dirty="0"/>
              <a:t> </a:t>
            </a:r>
          </a:p>
          <a:p>
            <a:r>
              <a:rPr lang="sv-SE" sz="2000" b="1" dirty="0"/>
              <a:t>Hur möter vi pojkar/flickor?</a:t>
            </a:r>
          </a:p>
          <a:p>
            <a:endParaRPr lang="sv-SE" sz="2000" b="1" dirty="0"/>
          </a:p>
          <a:p>
            <a:r>
              <a:rPr lang="sv-SE" sz="2000" b="1" dirty="0"/>
              <a:t>Hur vet vi att barn inte diskrimineras i våra verksamheter</a:t>
            </a:r>
            <a:br>
              <a:rPr lang="sv-SE" sz="2000" b="1" dirty="0"/>
            </a:br>
            <a:r>
              <a:rPr lang="sv-SE" sz="2000" b="1" dirty="0"/>
              <a:t>på grund av t.ex. bostadsort, sociala faktorer, kön, </a:t>
            </a:r>
          </a:p>
          <a:p>
            <a:r>
              <a:rPr lang="sv-SE" sz="2000" b="1" dirty="0"/>
              <a:t>sexuell läggning, religion, etnicitet, etc?</a:t>
            </a:r>
          </a:p>
          <a:p>
            <a:endParaRPr lang="sv-SE" dirty="0"/>
          </a:p>
        </p:txBody>
      </p:sp>
    </p:spTree>
    <p:extLst>
      <p:ext uri="{BB962C8B-B14F-4D97-AF65-F5344CB8AC3E}">
        <p14:creationId xmlns:p14="http://schemas.microsoft.com/office/powerpoint/2010/main" val="159433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additive="base">
                                        <p:cTn id="1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7637F3A-20ED-44AE-90AC-EF2D3650AB14}"/>
              </a:ext>
            </a:extLst>
          </p:cNvPr>
          <p:cNvSpPr/>
          <p:nvPr/>
        </p:nvSpPr>
        <p:spPr>
          <a:xfrm>
            <a:off x="375821" y="177943"/>
            <a:ext cx="6096000" cy="2062103"/>
          </a:xfrm>
          <a:prstGeom prst="rect">
            <a:avLst/>
          </a:prstGeom>
        </p:spPr>
        <p:txBody>
          <a:bodyPr>
            <a:spAutoFit/>
          </a:bodyPr>
          <a:lstStyle/>
          <a:p>
            <a:r>
              <a:rPr lang="sv-SE" altLang="sv-SE" sz="2400" b="1" dirty="0"/>
              <a:t>Artikel 3</a:t>
            </a:r>
          </a:p>
          <a:p>
            <a:endParaRPr lang="sv-SE" altLang="sv-SE" sz="2400" b="1" dirty="0"/>
          </a:p>
          <a:p>
            <a:r>
              <a:rPr lang="sv-SE" altLang="sv-SE" sz="2000" b="1" dirty="0"/>
              <a:t>Barnets bästa ska beaktas vid alla beslut som rör barn, vare sig de vidtas av offentliga eller privata sociala välfärdsinstitutioner, domstolar, administrativa myndigheter eller lagstiftande organ.</a:t>
            </a:r>
          </a:p>
        </p:txBody>
      </p:sp>
      <p:pic>
        <p:nvPicPr>
          <p:cNvPr id="3" name="Picture 5" descr="C:\WINNT\Profiles\MONCAR\Programdata\Microsoft\Media Catalog\Downloaded Clips\cl4f\j0198383.wmf">
            <a:extLst>
              <a:ext uri="{FF2B5EF4-FFF2-40B4-BE49-F238E27FC236}">
                <a16:creationId xmlns:a16="http://schemas.microsoft.com/office/drawing/2014/main" id="{161F162D-CDFC-4C52-B8D9-84FA15CF203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21674">
            <a:off x="7231114" y="463860"/>
            <a:ext cx="1339454"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ratbubbla: oval 3">
            <a:extLst>
              <a:ext uri="{FF2B5EF4-FFF2-40B4-BE49-F238E27FC236}">
                <a16:creationId xmlns:a16="http://schemas.microsoft.com/office/drawing/2014/main" id="{A8B352DA-0FDC-4D23-A552-E70121AD43D6}"/>
              </a:ext>
            </a:extLst>
          </p:cNvPr>
          <p:cNvSpPr/>
          <p:nvPr/>
        </p:nvSpPr>
        <p:spPr>
          <a:xfrm>
            <a:off x="452761" y="2171700"/>
            <a:ext cx="8194089" cy="3953892"/>
          </a:xfrm>
          <a:prstGeom prst="wedgeEllipseCallout">
            <a:avLst>
              <a:gd name="adj1" fmla="val -34484"/>
              <a:gd name="adj2" fmla="val 64387"/>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a:extLst>
              <a:ext uri="{FF2B5EF4-FFF2-40B4-BE49-F238E27FC236}">
                <a16:creationId xmlns:a16="http://schemas.microsoft.com/office/drawing/2014/main" id="{5A26C088-2703-4279-A819-9CE12AFDF286}"/>
              </a:ext>
            </a:extLst>
          </p:cNvPr>
          <p:cNvSpPr txBox="1"/>
          <p:nvPr/>
        </p:nvSpPr>
        <p:spPr>
          <a:xfrm>
            <a:off x="1209675" y="2511027"/>
            <a:ext cx="7202657" cy="4093428"/>
          </a:xfrm>
          <a:prstGeom prst="rect">
            <a:avLst/>
          </a:prstGeom>
          <a:noFill/>
        </p:spPr>
        <p:txBody>
          <a:bodyPr wrap="square" rtlCol="0">
            <a:spAutoFit/>
          </a:bodyPr>
          <a:lstStyle/>
          <a:p>
            <a:r>
              <a:rPr lang="sv-SE" sz="2000" dirty="0"/>
              <a:t>                </a:t>
            </a:r>
            <a:r>
              <a:rPr lang="sv-SE" sz="2000" b="1" dirty="0"/>
              <a:t>Hur och när diskuterar vi barnets bästa?</a:t>
            </a:r>
          </a:p>
          <a:p>
            <a:endParaRPr lang="sv-SE" sz="2000" b="1" dirty="0"/>
          </a:p>
          <a:p>
            <a:r>
              <a:rPr lang="sv-SE" sz="2000" b="1" dirty="0"/>
              <a:t>         Hur kommer vi fram till vad som är barnets bästa?</a:t>
            </a:r>
          </a:p>
          <a:p>
            <a:endParaRPr lang="sv-SE" sz="2000" b="1" dirty="0"/>
          </a:p>
          <a:p>
            <a:r>
              <a:rPr lang="sv-SE" sz="2000" b="1" dirty="0"/>
              <a:t>Vad säger den lagstiftning som styr vår verksamhet om barnets bästa? På vilken kunskapsgrund gör vi våra bedömningar av barnets bästa? </a:t>
            </a:r>
          </a:p>
          <a:p>
            <a:endParaRPr lang="sv-SE" sz="2000" b="1" dirty="0"/>
          </a:p>
          <a:p>
            <a:r>
              <a:rPr lang="sv-SE" sz="2000" b="1" dirty="0"/>
              <a:t>Hur diskuterar vi barnets bästa vid ekonomiska prioriteringar?</a:t>
            </a:r>
          </a:p>
          <a:p>
            <a:endParaRPr lang="sv-SE" sz="2000" b="1" dirty="0"/>
          </a:p>
          <a:p>
            <a:r>
              <a:rPr lang="sv-SE" sz="2000" b="1" dirty="0"/>
              <a:t>           Hur tungt får barnets bästa väga i beslut?</a:t>
            </a:r>
          </a:p>
          <a:p>
            <a:endParaRPr lang="sv-SE" sz="2000" dirty="0"/>
          </a:p>
          <a:p>
            <a:endParaRPr lang="sv-SE" sz="2000" dirty="0"/>
          </a:p>
        </p:txBody>
      </p:sp>
    </p:spTree>
    <p:extLst>
      <p:ext uri="{BB962C8B-B14F-4D97-AF65-F5344CB8AC3E}">
        <p14:creationId xmlns:p14="http://schemas.microsoft.com/office/powerpoint/2010/main" val="820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additive="base">
                                        <p:cTn id="2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anim calcmode="lin" valueType="num">
                                      <p:cBhvr additive="base">
                                        <p:cTn id="2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527AD2E-017C-47E8-BDBB-7A1CD6E33816}"/>
              </a:ext>
            </a:extLst>
          </p:cNvPr>
          <p:cNvSpPr/>
          <p:nvPr/>
        </p:nvSpPr>
        <p:spPr>
          <a:xfrm>
            <a:off x="491231" y="321777"/>
            <a:ext cx="6096000" cy="1446550"/>
          </a:xfrm>
          <a:prstGeom prst="rect">
            <a:avLst/>
          </a:prstGeom>
        </p:spPr>
        <p:txBody>
          <a:bodyPr>
            <a:spAutoFit/>
          </a:bodyPr>
          <a:lstStyle/>
          <a:p>
            <a:r>
              <a:rPr lang="sv-SE" altLang="sv-SE" sz="2400" b="1" dirty="0"/>
              <a:t>Artikel 6</a:t>
            </a:r>
          </a:p>
          <a:p>
            <a:endParaRPr lang="sv-SE" altLang="sv-SE" sz="2400" b="1" dirty="0"/>
          </a:p>
          <a:p>
            <a:r>
              <a:rPr lang="sv-SE" altLang="sv-SE" sz="2000" b="1" dirty="0"/>
              <a:t>Varje barn har rätt till liv, att överleva </a:t>
            </a:r>
          </a:p>
          <a:p>
            <a:r>
              <a:rPr lang="sv-SE" altLang="sv-SE" sz="2000" b="1" dirty="0"/>
              <a:t>och att utvecklas.</a:t>
            </a:r>
          </a:p>
        </p:txBody>
      </p:sp>
      <p:pic>
        <p:nvPicPr>
          <p:cNvPr id="3" name="Picture 4" descr="C:\WINNT\Profiles\MONCAR\Programdata\Microsoft\Media Catalog\Downloaded Clips\cl2\PE07354_.wmf">
            <a:extLst>
              <a:ext uri="{FF2B5EF4-FFF2-40B4-BE49-F238E27FC236}">
                <a16:creationId xmlns:a16="http://schemas.microsoft.com/office/drawing/2014/main" id="{9BFEDDA6-076B-46B3-8EC6-B037FEFB34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59696">
            <a:off x="6451315" y="377283"/>
            <a:ext cx="135255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ratbubbla: oval 3">
            <a:extLst>
              <a:ext uri="{FF2B5EF4-FFF2-40B4-BE49-F238E27FC236}">
                <a16:creationId xmlns:a16="http://schemas.microsoft.com/office/drawing/2014/main" id="{00C501BF-A1DA-49F2-83C3-84F52E164EB4}"/>
              </a:ext>
            </a:extLst>
          </p:cNvPr>
          <p:cNvSpPr/>
          <p:nvPr/>
        </p:nvSpPr>
        <p:spPr>
          <a:xfrm>
            <a:off x="723900" y="1768328"/>
            <a:ext cx="7315200" cy="4365772"/>
          </a:xfrm>
          <a:prstGeom prst="wedgeEllipseCallout">
            <a:avLst>
              <a:gd name="adj1" fmla="val -41449"/>
              <a:gd name="adj2" fmla="val 62085"/>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a:extLst>
              <a:ext uri="{FF2B5EF4-FFF2-40B4-BE49-F238E27FC236}">
                <a16:creationId xmlns:a16="http://schemas.microsoft.com/office/drawing/2014/main" id="{D06D81F7-BE27-4D8D-AA31-EA676BC80477}"/>
              </a:ext>
            </a:extLst>
          </p:cNvPr>
          <p:cNvSpPr txBox="1"/>
          <p:nvPr/>
        </p:nvSpPr>
        <p:spPr>
          <a:xfrm>
            <a:off x="1066800" y="2286838"/>
            <a:ext cx="6438900" cy="3477875"/>
          </a:xfrm>
          <a:prstGeom prst="rect">
            <a:avLst/>
          </a:prstGeom>
          <a:noFill/>
        </p:spPr>
        <p:txBody>
          <a:bodyPr wrap="square" rtlCol="0">
            <a:spAutoFit/>
          </a:bodyPr>
          <a:lstStyle/>
          <a:p>
            <a:r>
              <a:rPr lang="sv-SE" sz="2000" dirty="0"/>
              <a:t>             </a:t>
            </a:r>
            <a:r>
              <a:rPr lang="sv-SE" sz="2000" b="1" dirty="0"/>
              <a:t>Vilket ansvar har vi för barnets rätt till liv,  </a:t>
            </a:r>
          </a:p>
          <a:p>
            <a:r>
              <a:rPr lang="sv-SE" sz="2000" b="1" dirty="0"/>
              <a:t>        överlevnad och utveckling i våra verksamheter?</a:t>
            </a:r>
          </a:p>
          <a:p>
            <a:endParaRPr lang="sv-SE" sz="2000" b="1" dirty="0"/>
          </a:p>
          <a:p>
            <a:r>
              <a:rPr lang="sv-SE" sz="2000" b="1" dirty="0"/>
              <a:t>  Hur arbetar vi med varje barns rätt till utveckling i fysisk,</a:t>
            </a:r>
            <a:br>
              <a:rPr lang="sv-SE" sz="2000" b="1" dirty="0"/>
            </a:br>
            <a:r>
              <a:rPr lang="sv-SE" sz="2000" b="1" dirty="0"/>
              <a:t>  psykisk, andlig, moralisk och social bemärkelse?</a:t>
            </a:r>
          </a:p>
          <a:p>
            <a:endParaRPr lang="sv-SE" sz="2000" b="1" dirty="0"/>
          </a:p>
          <a:p>
            <a:r>
              <a:rPr lang="sv-SE" sz="2000" b="1" dirty="0"/>
              <a:t>  Vilka behöver vi samverka med för att det ska bli bra för</a:t>
            </a:r>
          </a:p>
          <a:p>
            <a:r>
              <a:rPr lang="sv-SE" sz="2000" b="1" dirty="0"/>
              <a:t>  alla barn?</a:t>
            </a:r>
            <a:br>
              <a:rPr lang="sv-SE" sz="2000" b="1" dirty="0"/>
            </a:br>
            <a:br>
              <a:rPr lang="sv-SE" sz="2000" b="1" dirty="0"/>
            </a:br>
            <a:r>
              <a:rPr lang="sv-SE" sz="2000" b="1" dirty="0"/>
              <a:t>          Hur ser vår samverkan ut? Är den formad utifrån  </a:t>
            </a:r>
          </a:p>
          <a:p>
            <a:r>
              <a:rPr lang="sv-SE" sz="2000" b="1" dirty="0"/>
              <a:t>          barnets bästa?</a:t>
            </a:r>
          </a:p>
        </p:txBody>
      </p:sp>
    </p:spTree>
    <p:extLst>
      <p:ext uri="{BB962C8B-B14F-4D97-AF65-F5344CB8AC3E}">
        <p14:creationId xmlns:p14="http://schemas.microsoft.com/office/powerpoint/2010/main" val="15232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 calcmode="lin" valueType="num">
                                      <p:cBhvr additive="base">
                                        <p:cTn id="3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FFE52B9A-B0A8-4B98-9DEA-899DF00E206B}"/>
              </a:ext>
            </a:extLst>
          </p:cNvPr>
          <p:cNvSpPr/>
          <p:nvPr/>
        </p:nvSpPr>
        <p:spPr>
          <a:xfrm>
            <a:off x="446842" y="382012"/>
            <a:ext cx="7578572" cy="2954655"/>
          </a:xfrm>
          <a:prstGeom prst="rect">
            <a:avLst/>
          </a:prstGeom>
        </p:spPr>
        <p:txBody>
          <a:bodyPr wrap="square">
            <a:spAutoFit/>
          </a:bodyPr>
          <a:lstStyle/>
          <a:p>
            <a:r>
              <a:rPr lang="sv-SE" altLang="sv-SE" sz="2400" b="1" dirty="0"/>
              <a:t>Artikel 12</a:t>
            </a:r>
          </a:p>
          <a:p>
            <a:endParaRPr lang="sv-SE" altLang="sv-SE" sz="2400" b="1" dirty="0"/>
          </a:p>
          <a:p>
            <a:r>
              <a:rPr lang="sv-SE" altLang="sv-SE" sz="2000" b="1" dirty="0"/>
              <a:t>Barnet har rätt att uttrycka sin mening i alla frågor som rör det. Barnets åsikt ska tillmätas betydelse i förhållande till ålder och mognad. </a:t>
            </a:r>
          </a:p>
          <a:p>
            <a:endParaRPr lang="sv-SE" altLang="sv-SE" sz="2000" b="1" dirty="0"/>
          </a:p>
          <a:p>
            <a:r>
              <a:rPr lang="sv-SE" altLang="sv-SE" sz="2000" b="1" dirty="0"/>
              <a:t>Barnet skall ha möjlighet att höras antingen direkt eller genom en företrädare. Artikeln ger inte barnet rätt till självbestämmande.</a:t>
            </a:r>
          </a:p>
          <a:p>
            <a:endParaRPr lang="sv-SE" altLang="sv-SE" dirty="0"/>
          </a:p>
        </p:txBody>
      </p:sp>
      <p:pic>
        <p:nvPicPr>
          <p:cNvPr id="3" name="Picture 4" descr="C:\WINNT\Profiles\MONCAR\Programdata\Microsoft\Media Catalog\Downloaded Clips\cl2\PE06586_.wmf">
            <a:extLst>
              <a:ext uri="{FF2B5EF4-FFF2-40B4-BE49-F238E27FC236}">
                <a16:creationId xmlns:a16="http://schemas.microsoft.com/office/drawing/2014/main" id="{E7DB19F1-7C6C-4328-BF3C-D2CDB57D32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98000">
            <a:off x="7416999" y="574068"/>
            <a:ext cx="1997059" cy="904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ratbubbla: oval 3">
            <a:extLst>
              <a:ext uri="{FF2B5EF4-FFF2-40B4-BE49-F238E27FC236}">
                <a16:creationId xmlns:a16="http://schemas.microsoft.com/office/drawing/2014/main" id="{61449550-9A9B-42BA-B6A4-15E03AD540F6}"/>
              </a:ext>
            </a:extLst>
          </p:cNvPr>
          <p:cNvSpPr/>
          <p:nvPr/>
        </p:nvSpPr>
        <p:spPr>
          <a:xfrm>
            <a:off x="257175" y="3028950"/>
            <a:ext cx="8824681" cy="3124200"/>
          </a:xfrm>
          <a:prstGeom prst="wedgeEllipseCallout">
            <a:avLst>
              <a:gd name="adj1" fmla="val -38434"/>
              <a:gd name="adj2" fmla="val 70910"/>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a:extLst>
              <a:ext uri="{FF2B5EF4-FFF2-40B4-BE49-F238E27FC236}">
                <a16:creationId xmlns:a16="http://schemas.microsoft.com/office/drawing/2014/main" id="{2221459D-F2F2-4D56-8DD6-BB7959C57C4B}"/>
              </a:ext>
            </a:extLst>
          </p:cNvPr>
          <p:cNvSpPr txBox="1"/>
          <p:nvPr/>
        </p:nvSpPr>
        <p:spPr>
          <a:xfrm>
            <a:off x="638176" y="3352801"/>
            <a:ext cx="7928590" cy="3170099"/>
          </a:xfrm>
          <a:prstGeom prst="rect">
            <a:avLst/>
          </a:prstGeom>
          <a:noFill/>
        </p:spPr>
        <p:txBody>
          <a:bodyPr wrap="square" rtlCol="0">
            <a:spAutoFit/>
          </a:bodyPr>
          <a:lstStyle/>
          <a:p>
            <a:r>
              <a:rPr lang="sv-SE" sz="2000" dirty="0"/>
              <a:t>                      </a:t>
            </a:r>
            <a:r>
              <a:rPr lang="sv-SE" sz="2000" b="1" dirty="0"/>
              <a:t>Vilka metoder för barns delaktighet använder </a:t>
            </a:r>
            <a:br>
              <a:rPr lang="sv-SE" sz="2000" b="1" dirty="0"/>
            </a:br>
            <a:r>
              <a:rPr lang="sv-SE" sz="2000" b="1" dirty="0"/>
              <a:t>                      vi i våra verksamheter?</a:t>
            </a:r>
          </a:p>
          <a:p>
            <a:r>
              <a:rPr lang="sv-SE" sz="2000" b="1" dirty="0"/>
              <a:t>Hur får barn information av oss i frågor som rör deras liv?</a:t>
            </a:r>
          </a:p>
          <a:p>
            <a:r>
              <a:rPr lang="sv-SE" sz="2000" b="1" dirty="0"/>
              <a:t>Vilken möjlighet har att barn att fritt uttrycka sina åsikter i våra verksamheter?</a:t>
            </a:r>
          </a:p>
          <a:p>
            <a:r>
              <a:rPr lang="sv-SE" sz="2000" b="1" dirty="0"/>
              <a:t>Vilken betydelse tillmäter vi barnets åsikter?</a:t>
            </a:r>
          </a:p>
          <a:p>
            <a:r>
              <a:rPr lang="sv-SE" sz="2000" b="1" dirty="0"/>
              <a:t>            Vad säger lagstiftning som styr vår verksamhet om barnets rätt</a:t>
            </a:r>
          </a:p>
          <a:p>
            <a:r>
              <a:rPr lang="sv-SE" sz="2000" b="1" dirty="0"/>
              <a:t>                   till inflytande? Vad står i våra andra styrdokument?</a:t>
            </a:r>
          </a:p>
          <a:p>
            <a:endParaRPr lang="sv-SE" sz="2000" dirty="0"/>
          </a:p>
          <a:p>
            <a:endParaRPr lang="sv-SE" sz="2000" dirty="0"/>
          </a:p>
        </p:txBody>
      </p:sp>
    </p:spTree>
    <p:extLst>
      <p:ext uri="{BB962C8B-B14F-4D97-AF65-F5344CB8AC3E}">
        <p14:creationId xmlns:p14="http://schemas.microsoft.com/office/powerpoint/2010/main" val="79396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additive="base">
                                        <p:cTn id="3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4" descr="skane_ingela 18 kommuner.bmp"/>
          <p:cNvPicPr>
            <a:picLocks noChangeAspect="1"/>
          </p:cNvPicPr>
          <p:nvPr/>
        </p:nvPicPr>
        <p:blipFill>
          <a:blip r:embed="rId2" cstate="print">
            <a:extLst>
              <a:ext uri="{28A0092B-C50C-407E-A947-70E740481C1C}">
                <a14:useLocalDpi xmlns:a14="http://schemas.microsoft.com/office/drawing/2010/main" val="0"/>
              </a:ext>
            </a:extLst>
          </a:blip>
          <a:srcRect t="1472" b="4547"/>
          <a:stretch>
            <a:fillRect/>
          </a:stretch>
        </p:blipFill>
        <p:spPr bwMode="auto">
          <a:xfrm>
            <a:off x="2185048" y="1589263"/>
            <a:ext cx="5680586" cy="5162019"/>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4" name="Rubrik 7"/>
          <p:cNvSpPr txBox="1">
            <a:spLocks/>
          </p:cNvSpPr>
          <p:nvPr/>
        </p:nvSpPr>
        <p:spPr>
          <a:xfrm>
            <a:off x="929027" y="170751"/>
            <a:ext cx="8200651" cy="1325563"/>
          </a:xfrm>
          <a:prstGeom prst="rect">
            <a:avLst/>
          </a:prstGeom>
        </p:spPr>
        <p:txBody>
          <a:bodyPr/>
          <a:lstStyle>
            <a:lvl1pPr algn="ctr" defTabSz="914400" rtl="0" eaLnBrk="1" latinLnBrk="0" hangingPunct="1">
              <a:lnSpc>
                <a:spcPct val="90000"/>
              </a:lnSpc>
              <a:spcBef>
                <a:spcPct val="0"/>
              </a:spcBef>
              <a:buNone/>
              <a:defRPr sz="4400" kern="1200">
                <a:solidFill>
                  <a:schemeClr val="tx1"/>
                </a:solidFill>
                <a:latin typeface="Segoe UI Light" panose="020B0502040204020203" pitchFamily="34" charset="0"/>
                <a:ea typeface="+mj-ea"/>
                <a:cs typeface="Segoe UI Light" panose="020B0502040204020203" pitchFamily="34" charset="0"/>
              </a:defRPr>
            </a:lvl1pPr>
          </a:lstStyle>
          <a:p>
            <a:r>
              <a:rPr lang="sv-SE" dirty="0"/>
              <a:t>46 utbildade barnrättsstrateger i Skåne hösten 2012</a:t>
            </a:r>
          </a:p>
        </p:txBody>
      </p:sp>
      <p:sp>
        <p:nvSpPr>
          <p:cNvPr id="5" name="Rubrik 7"/>
          <p:cNvSpPr txBox="1">
            <a:spLocks/>
          </p:cNvSpPr>
          <p:nvPr/>
        </p:nvSpPr>
        <p:spPr>
          <a:xfrm>
            <a:off x="110229" y="4773316"/>
            <a:ext cx="3475731" cy="690674"/>
          </a:xfrm>
          <a:prstGeom prst="rect">
            <a:avLst/>
          </a:prstGeom>
        </p:spPr>
        <p:txBody>
          <a:bodyPr/>
          <a:lstStyle>
            <a:lvl1pPr algn="ctr" defTabSz="914400" rtl="0" eaLnBrk="1" latinLnBrk="0" hangingPunct="1">
              <a:lnSpc>
                <a:spcPct val="90000"/>
              </a:lnSpc>
              <a:spcBef>
                <a:spcPct val="0"/>
              </a:spcBef>
              <a:buNone/>
              <a:defRPr sz="4400" kern="1200">
                <a:solidFill>
                  <a:schemeClr val="tx1"/>
                </a:solidFill>
                <a:latin typeface="Segoe UI Light" panose="020B0502040204020203" pitchFamily="34" charset="0"/>
                <a:ea typeface="+mj-ea"/>
                <a:cs typeface="Segoe UI Light" panose="020B0502040204020203" pitchFamily="34" charset="0"/>
              </a:defRPr>
            </a:lvl1pPr>
          </a:lstStyle>
          <a:p>
            <a:r>
              <a:rPr lang="sv-SE" sz="3200" dirty="0"/>
              <a:t>18 kommuner</a:t>
            </a:r>
          </a:p>
        </p:txBody>
      </p:sp>
    </p:spTree>
    <p:extLst>
      <p:ext uri="{BB962C8B-B14F-4D97-AF65-F5344CB8AC3E}">
        <p14:creationId xmlns:p14="http://schemas.microsoft.com/office/powerpoint/2010/main" val="14524518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6"/>
          <p:cNvSpPr>
            <a:spLocks noChangeArrowheads="1"/>
          </p:cNvSpPr>
          <p:nvPr/>
        </p:nvSpPr>
        <p:spPr bwMode="auto">
          <a:xfrm>
            <a:off x="435428" y="325758"/>
            <a:ext cx="11517086" cy="6170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800" b="1" i="0" u="none" strike="noStrike" cap="none" normalizeH="0" baseline="0" dirty="0">
                <a:ln>
                  <a:noFill/>
                </a:ln>
                <a:solidFill>
                  <a:schemeClr val="tx1"/>
                </a:solidFill>
                <a:effectLst/>
                <a:latin typeface="Verdana" pitchFamily="34" charset="0"/>
                <a:ea typeface="Verdana" pitchFamily="34" charset="0"/>
                <a:cs typeface="Verdana" pitchFamily="34" charset="0"/>
              </a:rPr>
              <a:t>HEMUPPGIFT</a:t>
            </a:r>
          </a:p>
          <a:p>
            <a:pPr marL="0" marR="0" lvl="0" indent="0" algn="l" defTabSz="914400" rtl="0" eaLnBrk="1" fontAlgn="base" latinLnBrk="0" hangingPunct="1">
              <a:lnSpc>
                <a:spcPct val="100000"/>
              </a:lnSpc>
              <a:spcBef>
                <a:spcPct val="0"/>
              </a:spcBef>
              <a:spcAft>
                <a:spcPct val="0"/>
              </a:spcAft>
              <a:buClrTx/>
              <a:buSzTx/>
              <a:buFontTx/>
              <a:buNone/>
              <a:tabLst/>
            </a:pPr>
            <a:endParaRPr lang="sv-SE" b="1" dirty="0">
              <a:latin typeface="Verdana" pitchFamily="34" charset="0"/>
              <a:ea typeface="Verdana" pitchFamily="34" charset="0"/>
              <a:cs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sz="1400" b="1" i="0" u="none" strike="noStrike" cap="none" normalizeH="0" baseline="0" dirty="0">
                <a:ln>
                  <a:noFill/>
                </a:ln>
                <a:solidFill>
                  <a:schemeClr val="tx1"/>
                </a:solidFill>
                <a:effectLst/>
                <a:latin typeface="Verdana" pitchFamily="34" charset="0"/>
                <a:ea typeface="Verdana" pitchFamily="34" charset="0"/>
                <a:cs typeface="Verdana" pitchFamily="34" charset="0"/>
              </a:rPr>
              <a:t>UTGÅ FRÅN FÖLJANDE FRÅGOR I GENOMLYSNING AV DIN VERKSAMHET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sv-SE" sz="1600" b="1" i="0" u="none" strike="noStrike" cap="none" normalizeH="0" baseline="0" dirty="0">
                <a:ln>
                  <a:noFill/>
                </a:ln>
                <a:solidFill>
                  <a:schemeClr val="tx1"/>
                </a:solidFill>
                <a:effectLst/>
                <a:latin typeface="Verdana" pitchFamily="34" charset="0"/>
                <a:ea typeface="Verdana" pitchFamily="34" charset="0"/>
                <a:cs typeface="Verdana" pitchFamily="34" charset="0"/>
              </a:rPr>
              <a:t>  Vilka är barn (0-18 år) i er verksamhet</a:t>
            </a:r>
            <a:r>
              <a:rPr kumimoji="0" lang="sv-SE" sz="1600" b="0" i="0" u="none" strike="noStrike" cap="none" normalizeH="0" baseline="0" dirty="0">
                <a:ln>
                  <a:noFill/>
                </a:ln>
                <a:solidFill>
                  <a:schemeClr val="tx1"/>
                </a:solidFill>
                <a:effectLst/>
                <a:latin typeface="Verdana" pitchFamily="34" charset="0"/>
                <a:ea typeface="Verdana" pitchFamily="34" charset="0"/>
                <a:cs typeface="Verdana" pitchFamily="34" charset="0"/>
              </a:rPr>
              <a:t>?</a:t>
            </a:r>
            <a:r>
              <a:rPr kumimoji="0" lang="sv-SE" sz="1600" b="0" i="0" u="none" strike="noStrike" cap="none" normalizeH="0" dirty="0">
                <a:ln>
                  <a:noFill/>
                </a:ln>
                <a:solidFill>
                  <a:schemeClr val="tx1"/>
                </a:solidFill>
                <a:effectLst/>
                <a:latin typeface="Verdana" pitchFamily="34" charset="0"/>
                <a:ea typeface="Verdana" pitchFamily="34" charset="0"/>
                <a:cs typeface="Verdana" pitchFamily="34" charset="0"/>
              </a:rPr>
              <a:t> </a:t>
            </a:r>
            <a:r>
              <a:rPr kumimoji="0" lang="sv-SE" sz="1600" b="0" i="0" u="none" strike="noStrike" cap="none" normalizeH="0" baseline="0" dirty="0">
                <a:ln>
                  <a:noFill/>
                </a:ln>
                <a:solidFill>
                  <a:schemeClr val="tx1"/>
                </a:solidFill>
                <a:effectLst/>
                <a:latin typeface="Verdana" pitchFamily="34" charset="0"/>
                <a:ea typeface="Verdana" pitchFamily="34" charset="0"/>
                <a:cs typeface="Verdana" pitchFamily="34" charset="0"/>
              </a:rPr>
              <a:t>Barn som berörs direkt eller indirekt.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sv-SE" sz="16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sv-SE" sz="1600" b="1" i="0" u="none" strike="noStrike" cap="none" normalizeH="0" baseline="0" dirty="0">
                <a:ln>
                  <a:noFill/>
                </a:ln>
                <a:solidFill>
                  <a:schemeClr val="tx1"/>
                </a:solidFill>
                <a:effectLst/>
                <a:latin typeface="Verdana" pitchFamily="34" charset="0"/>
                <a:ea typeface="Verdana" pitchFamily="34" charset="0"/>
                <a:cs typeface="Verdana" pitchFamily="34" charset="0"/>
              </a:rPr>
              <a:t>  Vilken kunskap finns (tror ni finns) i er verksamhet när det gäller </a:t>
            </a:r>
            <a:br>
              <a:rPr kumimoji="0" lang="sv-SE" sz="1600" b="1" i="0" u="none" strike="noStrike" cap="none" normalizeH="0" baseline="0" dirty="0">
                <a:ln>
                  <a:noFill/>
                </a:ln>
                <a:solidFill>
                  <a:schemeClr val="tx1"/>
                </a:solidFill>
                <a:effectLst/>
                <a:latin typeface="Verdana" pitchFamily="34" charset="0"/>
                <a:ea typeface="Verdana" pitchFamily="34" charset="0"/>
                <a:cs typeface="Verdana" pitchFamily="34" charset="0"/>
              </a:rPr>
            </a:br>
            <a:r>
              <a:rPr kumimoji="0" lang="sv-SE" sz="1600" b="1" i="0" u="none" strike="noStrike" cap="none" normalizeH="0" baseline="0" dirty="0">
                <a:ln>
                  <a:noFill/>
                </a:ln>
                <a:solidFill>
                  <a:schemeClr val="tx1"/>
                </a:solidFill>
                <a:effectLst/>
                <a:latin typeface="Verdana" pitchFamily="34" charset="0"/>
                <a:ea typeface="Verdana" pitchFamily="34" charset="0"/>
                <a:cs typeface="Verdana" pitchFamily="34" charset="0"/>
              </a:rPr>
              <a:t>    FN:s konvention om barnets rättigheter? </a:t>
            </a:r>
            <a:r>
              <a:rPr kumimoji="0" lang="sv-SE" sz="1400" b="1" i="0" u="none" strike="noStrike" cap="none" normalizeH="0" baseline="0" dirty="0">
                <a:ln>
                  <a:noFill/>
                </a:ln>
                <a:solidFill>
                  <a:schemeClr val="tx1"/>
                </a:solidFill>
                <a:effectLst/>
                <a:latin typeface="Verdana" pitchFamily="34" charset="0"/>
                <a:ea typeface="Verdana" pitchFamily="34" charset="0"/>
                <a:cs typeface="Verdana" pitchFamily="34" charset="0"/>
              </a:rPr>
              <a:t>(Hos chefer, anställda, barn, föräldrar) </a:t>
            </a:r>
            <a:br>
              <a:rPr kumimoji="0" lang="sv-SE" sz="1400" b="1" i="0" u="none" strike="noStrike" cap="none" normalizeH="0" baseline="0" dirty="0">
                <a:ln>
                  <a:noFill/>
                </a:ln>
                <a:solidFill>
                  <a:schemeClr val="tx1"/>
                </a:solidFill>
                <a:effectLst/>
                <a:latin typeface="Verdana" pitchFamily="34" charset="0"/>
                <a:ea typeface="Verdana" pitchFamily="34" charset="0"/>
                <a:cs typeface="Verdana" pitchFamily="34" charset="0"/>
              </a:rPr>
            </a:br>
            <a:r>
              <a:rPr kumimoji="0" lang="sv-SE" sz="1400" b="1" i="0" u="none" strike="noStrike" cap="none" normalizeH="0" baseline="0" dirty="0">
                <a:ln>
                  <a:noFill/>
                </a:ln>
                <a:solidFill>
                  <a:schemeClr val="tx1"/>
                </a:solidFill>
                <a:effectLst/>
                <a:latin typeface="Verdana" pitchFamily="34" charset="0"/>
                <a:ea typeface="Verdana" pitchFamily="34" charset="0"/>
                <a:cs typeface="Verdana" pitchFamily="34" charset="0"/>
              </a:rPr>
              <a:t>     </a:t>
            </a:r>
            <a:r>
              <a:rPr kumimoji="0" lang="sv-SE" sz="1600" b="0" i="0" u="none" strike="noStrike" cap="none" normalizeH="0" baseline="0" dirty="0">
                <a:ln>
                  <a:noFill/>
                </a:ln>
                <a:solidFill>
                  <a:schemeClr val="tx1"/>
                </a:solidFill>
                <a:effectLst/>
                <a:latin typeface="Verdana" pitchFamily="34" charset="0"/>
                <a:ea typeface="Verdana" pitchFamily="34" charset="0"/>
                <a:cs typeface="Verdana" pitchFamily="34" charset="0"/>
              </a:rPr>
              <a:t>Känner de till att det finns en konvention, vet vad den innehåller, </a:t>
            </a:r>
            <a:br>
              <a:rPr kumimoji="0" lang="sv-SE" sz="1600" b="0" i="0" u="none" strike="noStrike" cap="none" normalizeH="0" baseline="0" dirty="0">
                <a:ln>
                  <a:noFill/>
                </a:ln>
                <a:solidFill>
                  <a:schemeClr val="tx1"/>
                </a:solidFill>
                <a:effectLst/>
                <a:latin typeface="Verdana" pitchFamily="34" charset="0"/>
                <a:ea typeface="Verdana" pitchFamily="34" charset="0"/>
                <a:cs typeface="Verdana" pitchFamily="34" charset="0"/>
              </a:rPr>
            </a:br>
            <a:r>
              <a:rPr kumimoji="0" lang="sv-SE" sz="1600" b="0" i="0" u="none" strike="noStrike" cap="none" normalizeH="0" baseline="0" dirty="0">
                <a:ln>
                  <a:noFill/>
                </a:ln>
                <a:solidFill>
                  <a:schemeClr val="tx1"/>
                </a:solidFill>
                <a:effectLst/>
                <a:latin typeface="Verdana" pitchFamily="34" charset="0"/>
                <a:ea typeface="Verdana" pitchFamily="34" charset="0"/>
                <a:cs typeface="Verdana" pitchFamily="34" charset="0"/>
              </a:rPr>
              <a:t>   </a:t>
            </a:r>
            <a:r>
              <a:rPr kumimoji="0" lang="sv-SE" sz="1600" b="0" i="0" u="none" strike="noStrike" cap="none" normalizeH="0" dirty="0">
                <a:ln>
                  <a:noFill/>
                </a:ln>
                <a:solidFill>
                  <a:schemeClr val="tx1"/>
                </a:solidFill>
                <a:effectLst/>
                <a:latin typeface="Verdana" pitchFamily="34" charset="0"/>
                <a:ea typeface="Verdana" pitchFamily="34" charset="0"/>
                <a:cs typeface="Verdana" pitchFamily="34" charset="0"/>
              </a:rPr>
              <a:t> </a:t>
            </a:r>
            <a:r>
              <a:rPr kumimoji="0" lang="sv-SE" sz="1600" b="0" i="0" u="none" strike="noStrike" cap="none" normalizeH="0" baseline="0" dirty="0">
                <a:ln>
                  <a:noFill/>
                </a:ln>
                <a:solidFill>
                  <a:schemeClr val="tx1"/>
                </a:solidFill>
                <a:effectLst/>
                <a:latin typeface="Verdana" pitchFamily="34" charset="0"/>
                <a:ea typeface="Verdana" pitchFamily="34" charset="0"/>
                <a:cs typeface="Verdana" pitchFamily="34" charset="0"/>
              </a:rPr>
              <a:t>vet hur man ska tillämpa den</a:t>
            </a:r>
            <a:r>
              <a:rPr lang="sv-SE" sz="1600" dirty="0">
                <a:latin typeface="Verdana" pitchFamily="34" charset="0"/>
                <a:ea typeface="Verdana" pitchFamily="34" charset="0"/>
                <a:cs typeface="Verdana" pitchFamily="34" charset="0"/>
              </a:rPr>
              <a:t>.</a:t>
            </a:r>
          </a:p>
          <a:p>
            <a:pPr marL="0" marR="0" lvl="0" indent="0" algn="l" defTabSz="914400" rtl="0" eaLnBrk="0" fontAlgn="base" latinLnBrk="0" hangingPunct="0">
              <a:lnSpc>
                <a:spcPct val="100000"/>
              </a:lnSpc>
              <a:spcBef>
                <a:spcPct val="0"/>
              </a:spcBef>
              <a:spcAft>
                <a:spcPct val="0"/>
              </a:spcAft>
              <a:buClrTx/>
              <a:buSzTx/>
              <a:tabLst/>
            </a:pPr>
            <a:endParaRPr kumimoji="0" lang="sv-SE" sz="16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sv-SE" sz="1600" b="1" i="0" u="none" strike="noStrike" cap="none" normalizeH="0" baseline="0" dirty="0">
                <a:ln>
                  <a:noFill/>
                </a:ln>
                <a:solidFill>
                  <a:schemeClr val="tx1"/>
                </a:solidFill>
                <a:effectLst/>
                <a:latin typeface="Verdana" pitchFamily="34" charset="0"/>
                <a:ea typeface="Verdana" pitchFamily="34" charset="0"/>
                <a:cs typeface="Verdana" pitchFamily="34" charset="0"/>
              </a:rPr>
              <a:t>  Hur arbetar ni för att er verksamhet ska undvika att barn diskrimineras? </a:t>
            </a:r>
            <a:br>
              <a:rPr kumimoji="0" lang="sv-SE" sz="1600" b="1" i="0" u="none" strike="noStrike" cap="none" normalizeH="0" baseline="0" dirty="0">
                <a:ln>
                  <a:noFill/>
                </a:ln>
                <a:solidFill>
                  <a:schemeClr val="tx1"/>
                </a:solidFill>
                <a:effectLst/>
                <a:latin typeface="Verdana" pitchFamily="34" charset="0"/>
                <a:ea typeface="Verdana" pitchFamily="34" charset="0"/>
                <a:cs typeface="Verdana" pitchFamily="34" charset="0"/>
              </a:rPr>
            </a:br>
            <a:r>
              <a:rPr kumimoji="0" lang="sv-SE" sz="1600" b="1" i="0" u="none" strike="noStrike" cap="none" normalizeH="0" baseline="0" dirty="0">
                <a:ln>
                  <a:noFill/>
                </a:ln>
                <a:solidFill>
                  <a:schemeClr val="tx1"/>
                </a:solidFill>
                <a:effectLst/>
                <a:latin typeface="Verdana" pitchFamily="34" charset="0"/>
                <a:ea typeface="Verdana" pitchFamily="34" charset="0"/>
                <a:cs typeface="Verdana" pitchFamily="34" charset="0"/>
              </a:rPr>
              <a:t>   </a:t>
            </a:r>
            <a:r>
              <a:rPr kumimoji="0" lang="sv-SE" sz="1600" b="1" i="0" u="none" strike="noStrike" cap="none" normalizeH="0" dirty="0">
                <a:ln>
                  <a:noFill/>
                </a:ln>
                <a:solidFill>
                  <a:schemeClr val="tx1"/>
                </a:solidFill>
                <a:effectLst/>
                <a:latin typeface="Verdana" pitchFamily="34" charset="0"/>
                <a:ea typeface="Verdana" pitchFamily="34" charset="0"/>
                <a:cs typeface="Verdana" pitchFamily="34" charset="0"/>
              </a:rPr>
              <a:t> </a:t>
            </a:r>
            <a:r>
              <a:rPr kumimoji="0" lang="sv-SE" sz="1600" b="0" i="0" u="none" strike="noStrike" cap="none" normalizeH="0" baseline="0" dirty="0">
                <a:ln>
                  <a:noFill/>
                </a:ln>
                <a:solidFill>
                  <a:schemeClr val="tx1"/>
                </a:solidFill>
                <a:effectLst/>
                <a:latin typeface="Verdana" pitchFamily="34" charset="0"/>
                <a:ea typeface="Verdana" pitchFamily="34" charset="0"/>
                <a:cs typeface="Verdana" pitchFamily="34" charset="0"/>
              </a:rPr>
              <a:t>Görs kartläggningar, genusarbete, vilken statistik förs, ekonomiska aspekter.</a:t>
            </a:r>
          </a:p>
          <a:p>
            <a:pPr marL="0" marR="0" lvl="0" indent="0" algn="l" defTabSz="914400" rtl="0" eaLnBrk="0" fontAlgn="base" latinLnBrk="0" hangingPunct="0">
              <a:lnSpc>
                <a:spcPct val="100000"/>
              </a:lnSpc>
              <a:spcBef>
                <a:spcPct val="0"/>
              </a:spcBef>
              <a:spcAft>
                <a:spcPct val="0"/>
              </a:spcAft>
              <a:buClrTx/>
              <a:buSzTx/>
              <a:tabLst/>
            </a:pPr>
            <a:endParaRPr kumimoji="0" lang="sv-SE" sz="16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sv-SE" sz="1600" b="1" i="0" u="none" strike="noStrike" cap="none" normalizeH="0" baseline="0" dirty="0">
                <a:ln>
                  <a:noFill/>
                </a:ln>
                <a:solidFill>
                  <a:schemeClr val="tx1"/>
                </a:solidFill>
                <a:effectLst/>
                <a:latin typeface="Verdana" pitchFamily="34" charset="0"/>
                <a:ea typeface="Verdana" pitchFamily="34" charset="0"/>
                <a:cs typeface="Verdana" pitchFamily="34" charset="0"/>
              </a:rPr>
              <a:t>  Hur arbetar ni för </a:t>
            </a:r>
            <a:r>
              <a:rPr kumimoji="0" lang="sv-SE" sz="1600" b="1" i="0" u="sng" strike="noStrike" cap="none" normalizeH="0" baseline="0" dirty="0">
                <a:ln>
                  <a:noFill/>
                </a:ln>
                <a:solidFill>
                  <a:schemeClr val="tx1"/>
                </a:solidFill>
                <a:effectLst/>
                <a:latin typeface="Verdana" pitchFamily="34" charset="0"/>
                <a:ea typeface="Verdana" pitchFamily="34" charset="0"/>
                <a:cs typeface="Verdana" pitchFamily="34" charset="0"/>
              </a:rPr>
              <a:t>varje </a:t>
            </a:r>
            <a:r>
              <a:rPr kumimoji="0" lang="sv-SE" sz="1600" b="1" i="0" u="none" strike="noStrike" cap="none" normalizeH="0" baseline="0" dirty="0">
                <a:ln>
                  <a:noFill/>
                </a:ln>
                <a:solidFill>
                  <a:schemeClr val="tx1"/>
                </a:solidFill>
                <a:effectLst/>
                <a:latin typeface="Verdana" pitchFamily="34" charset="0"/>
                <a:ea typeface="Verdana" pitchFamily="34" charset="0"/>
                <a:cs typeface="Verdana" pitchFamily="34" charset="0"/>
              </a:rPr>
              <a:t>barns rätt till utveckling i fysisk, psykisk, andlig, </a:t>
            </a:r>
            <a:br>
              <a:rPr kumimoji="0" lang="sv-SE" sz="1600" b="1" i="0" u="none" strike="noStrike" cap="none" normalizeH="0" baseline="0" dirty="0">
                <a:ln>
                  <a:noFill/>
                </a:ln>
                <a:solidFill>
                  <a:schemeClr val="tx1"/>
                </a:solidFill>
                <a:effectLst/>
                <a:latin typeface="Verdana" pitchFamily="34" charset="0"/>
                <a:ea typeface="Verdana" pitchFamily="34" charset="0"/>
                <a:cs typeface="Verdana" pitchFamily="34" charset="0"/>
              </a:rPr>
            </a:br>
            <a:r>
              <a:rPr kumimoji="0" lang="sv-SE" sz="1600" b="1" i="0" u="none" strike="noStrike" cap="none" normalizeH="0" dirty="0">
                <a:ln>
                  <a:noFill/>
                </a:ln>
                <a:solidFill>
                  <a:schemeClr val="tx1"/>
                </a:solidFill>
                <a:effectLst/>
                <a:latin typeface="Verdana" pitchFamily="34" charset="0"/>
                <a:ea typeface="Verdana" pitchFamily="34" charset="0"/>
                <a:cs typeface="Verdana" pitchFamily="34" charset="0"/>
              </a:rPr>
              <a:t>    </a:t>
            </a:r>
            <a:r>
              <a:rPr kumimoji="0" lang="sv-SE" sz="1600" b="1" i="0" u="none" strike="noStrike" cap="none" normalizeH="0" baseline="0" dirty="0">
                <a:ln>
                  <a:noFill/>
                </a:ln>
                <a:solidFill>
                  <a:schemeClr val="tx1"/>
                </a:solidFill>
                <a:effectLst/>
                <a:latin typeface="Verdana" pitchFamily="34" charset="0"/>
                <a:ea typeface="Verdana" pitchFamily="34" charset="0"/>
                <a:cs typeface="Verdana" pitchFamily="34" charset="0"/>
              </a:rPr>
              <a:t>moralisk och social bemärkelse? </a:t>
            </a:r>
            <a:r>
              <a:rPr kumimoji="0" lang="sv-SE" sz="1600" b="0" i="0" u="none" strike="noStrike" cap="none" normalizeH="0" baseline="0" dirty="0">
                <a:ln>
                  <a:noFill/>
                </a:ln>
                <a:solidFill>
                  <a:schemeClr val="tx1"/>
                </a:solidFill>
                <a:effectLst/>
                <a:latin typeface="Verdana" pitchFamily="34" charset="0"/>
                <a:ea typeface="Verdana" pitchFamily="34" charset="0"/>
                <a:cs typeface="Verdana" pitchFamily="34" charset="0"/>
              </a:rPr>
              <a:t>Barn som mår dåligt, barn som riskerar att </a:t>
            </a:r>
            <a:br>
              <a:rPr kumimoji="0" lang="sv-SE" sz="1600" b="0" i="0" u="none" strike="noStrike" cap="none" normalizeH="0" baseline="0" dirty="0">
                <a:ln>
                  <a:noFill/>
                </a:ln>
                <a:solidFill>
                  <a:schemeClr val="tx1"/>
                </a:solidFill>
                <a:effectLst/>
                <a:latin typeface="Verdana" pitchFamily="34" charset="0"/>
                <a:ea typeface="Verdana" pitchFamily="34" charset="0"/>
                <a:cs typeface="Verdana" pitchFamily="34" charset="0"/>
              </a:rPr>
            </a:br>
            <a:r>
              <a:rPr kumimoji="0" lang="sv-SE" sz="1600" b="0" i="0" u="none" strike="noStrike" cap="none" normalizeH="0" baseline="0" dirty="0">
                <a:ln>
                  <a:noFill/>
                </a:ln>
                <a:solidFill>
                  <a:schemeClr val="tx1"/>
                </a:solidFill>
                <a:effectLst/>
                <a:latin typeface="Verdana" pitchFamily="34" charset="0"/>
                <a:ea typeface="Verdana" pitchFamily="34" charset="0"/>
                <a:cs typeface="Verdana" pitchFamily="34" charset="0"/>
              </a:rPr>
              <a:t>    hamna utanför på något sätt, barn som inte blir sedda?</a:t>
            </a:r>
            <a:br>
              <a:rPr kumimoji="0" lang="sv-SE" sz="1600" b="0" i="0" u="none" strike="noStrike" cap="none" normalizeH="0" baseline="0" dirty="0">
                <a:ln>
                  <a:noFill/>
                </a:ln>
                <a:solidFill>
                  <a:schemeClr val="tx1"/>
                </a:solidFill>
                <a:effectLst/>
                <a:latin typeface="Verdana" pitchFamily="34" charset="0"/>
                <a:ea typeface="Verdana" pitchFamily="34" charset="0"/>
                <a:cs typeface="Verdana" pitchFamily="34" charset="0"/>
              </a:rPr>
            </a:br>
            <a:endParaRPr kumimoji="0" lang="sv-SE" sz="16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sv-SE" sz="1600" b="1" i="0" u="none" strike="noStrike" cap="none" normalizeH="0" baseline="0" dirty="0">
                <a:ln>
                  <a:noFill/>
                </a:ln>
                <a:solidFill>
                  <a:schemeClr val="tx1"/>
                </a:solidFill>
                <a:effectLst/>
                <a:latin typeface="Verdana" pitchFamily="34" charset="0"/>
                <a:ea typeface="Verdana" pitchFamily="34" charset="0"/>
                <a:cs typeface="Verdana" pitchFamily="34" charset="0"/>
              </a:rPr>
              <a:t>  Hur arbetar ni för att göra barn och delaktiga? </a:t>
            </a:r>
            <a:r>
              <a:rPr kumimoji="0" lang="sv-SE" sz="1600" b="0" i="0" u="none" strike="noStrike" cap="none" normalizeH="0" baseline="0" dirty="0">
                <a:ln>
                  <a:noFill/>
                </a:ln>
                <a:solidFill>
                  <a:schemeClr val="tx1"/>
                </a:solidFill>
                <a:effectLst/>
                <a:latin typeface="Verdana" pitchFamily="34" charset="0"/>
                <a:ea typeface="Verdana" pitchFamily="34" charset="0"/>
                <a:cs typeface="Verdana" pitchFamily="34" charset="0"/>
              </a:rPr>
              <a:t>Vilka barn når ni, hur gör ni, </a:t>
            </a:r>
            <a:br>
              <a:rPr kumimoji="0" lang="sv-SE" sz="1600" b="0" i="0" u="none" strike="noStrike" cap="none" normalizeH="0" baseline="0" dirty="0">
                <a:ln>
                  <a:noFill/>
                </a:ln>
                <a:solidFill>
                  <a:schemeClr val="tx1"/>
                </a:solidFill>
                <a:effectLst/>
                <a:latin typeface="Verdana" pitchFamily="34" charset="0"/>
                <a:ea typeface="Verdana" pitchFamily="34" charset="0"/>
                <a:cs typeface="Verdana" pitchFamily="34" charset="0"/>
              </a:rPr>
            </a:br>
            <a:r>
              <a:rPr kumimoji="0" lang="sv-SE" sz="1600" b="0" i="0" u="none" strike="noStrike" cap="none" normalizeH="0" baseline="0" dirty="0">
                <a:ln>
                  <a:noFill/>
                </a:ln>
                <a:solidFill>
                  <a:schemeClr val="tx1"/>
                </a:solidFill>
                <a:effectLst/>
                <a:latin typeface="Verdana" pitchFamily="34" charset="0"/>
                <a:ea typeface="Verdana" pitchFamily="34" charset="0"/>
                <a:cs typeface="Verdana" pitchFamily="34" charset="0"/>
              </a:rPr>
              <a:t>    vem gör det, hur går det till?</a:t>
            </a:r>
          </a:p>
          <a:p>
            <a:pPr marL="0" marR="0" lvl="0" indent="0" algn="l" defTabSz="914400" rtl="0" eaLnBrk="0" fontAlgn="base" latinLnBrk="0" hangingPunct="0">
              <a:lnSpc>
                <a:spcPct val="100000"/>
              </a:lnSpc>
              <a:spcBef>
                <a:spcPct val="0"/>
              </a:spcBef>
              <a:spcAft>
                <a:spcPct val="0"/>
              </a:spcAft>
              <a:buClrTx/>
              <a:buSzTx/>
              <a:tabLst/>
            </a:pPr>
            <a:endParaRPr kumimoji="0" lang="sv-SE" sz="16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sv-SE" sz="1600" b="1" i="0" u="none" strike="noStrike" cap="none" normalizeH="0" baseline="0" dirty="0">
                <a:ln>
                  <a:noFill/>
                </a:ln>
                <a:solidFill>
                  <a:schemeClr val="tx1"/>
                </a:solidFill>
                <a:effectLst/>
                <a:latin typeface="Verdana" pitchFamily="34" charset="0"/>
                <a:ea typeface="Verdana" pitchFamily="34" charset="0"/>
                <a:cs typeface="Verdana" pitchFamily="34" charset="0"/>
              </a:rPr>
              <a:t>  Vilka av barnets rättigheter syns i era verksamhetsdokument?  </a:t>
            </a:r>
            <a:br>
              <a:rPr kumimoji="0" lang="sv-SE" sz="1600" b="1" i="0" u="none" strike="noStrike" cap="none" normalizeH="0" baseline="0" dirty="0">
                <a:ln>
                  <a:noFill/>
                </a:ln>
                <a:solidFill>
                  <a:schemeClr val="tx1"/>
                </a:solidFill>
                <a:effectLst/>
                <a:latin typeface="Verdana" pitchFamily="34" charset="0"/>
                <a:ea typeface="Verdana" pitchFamily="34" charset="0"/>
                <a:cs typeface="Verdana" pitchFamily="34" charset="0"/>
              </a:rPr>
            </a:br>
            <a:r>
              <a:rPr kumimoji="0" lang="sv-SE" sz="1600" b="1" i="0" u="none" strike="noStrike" cap="none" normalizeH="0" baseline="0" dirty="0">
                <a:ln>
                  <a:noFill/>
                </a:ln>
                <a:solidFill>
                  <a:schemeClr val="tx1"/>
                </a:solidFill>
                <a:effectLst/>
                <a:latin typeface="Verdana" pitchFamily="34" charset="0"/>
                <a:ea typeface="Verdana" pitchFamily="34" charset="0"/>
                <a:cs typeface="Verdana" pitchFamily="34" charset="0"/>
              </a:rPr>
              <a:t>    </a:t>
            </a:r>
            <a:r>
              <a:rPr kumimoji="0" lang="sv-SE" sz="1600" b="0" i="0" u="none" strike="noStrike" cap="none" normalizeH="0" baseline="0" dirty="0">
                <a:ln>
                  <a:noFill/>
                </a:ln>
                <a:solidFill>
                  <a:schemeClr val="tx1"/>
                </a:solidFill>
                <a:effectLst/>
                <a:latin typeface="Verdana" pitchFamily="34" charset="0"/>
                <a:ea typeface="Verdana" pitchFamily="34" charset="0"/>
                <a:cs typeface="Verdana" pitchFamily="34" charset="0"/>
              </a:rPr>
              <a:t>Exempelvis</a:t>
            </a:r>
            <a:r>
              <a:rPr lang="sv-SE" sz="1600" dirty="0">
                <a:latin typeface="Verdana" pitchFamily="34" charset="0"/>
                <a:ea typeface="Verdana" pitchFamily="34" charset="0"/>
                <a:cs typeface="Verdana" pitchFamily="34" charset="0"/>
              </a:rPr>
              <a:t> </a:t>
            </a:r>
            <a:r>
              <a:rPr kumimoji="0" lang="sv-SE" sz="1600" b="0" i="0" u="none" strike="noStrike" cap="none" normalizeH="0" baseline="0" dirty="0">
                <a:ln>
                  <a:noFill/>
                </a:ln>
                <a:solidFill>
                  <a:schemeClr val="tx1"/>
                </a:solidFill>
                <a:effectLst/>
                <a:latin typeface="Verdana" pitchFamily="34" charset="0"/>
                <a:ea typeface="Verdana" pitchFamily="34" charset="0"/>
                <a:cs typeface="Verdana" pitchFamily="34" charset="0"/>
              </a:rPr>
              <a:t>i verksamhetsplaner, budget, uppföljningar, årsredovisningar.</a:t>
            </a:r>
            <a:br>
              <a:rPr kumimoji="0" lang="sv-SE" sz="1600" b="0" i="0" u="none" strike="noStrike" cap="none" normalizeH="0" baseline="0" dirty="0">
                <a:ln>
                  <a:noFill/>
                </a:ln>
                <a:solidFill>
                  <a:schemeClr val="tx1"/>
                </a:solidFill>
                <a:effectLst/>
                <a:latin typeface="Verdana" pitchFamily="34" charset="0"/>
                <a:ea typeface="Verdana" pitchFamily="34" charset="0"/>
                <a:cs typeface="Verdana" pitchFamily="34" charset="0"/>
              </a:rPr>
            </a:br>
            <a:endParaRPr kumimoji="0" lang="sv-SE" sz="16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sz="1600" b="1" i="0" u="none" strike="noStrike" cap="none" normalizeH="0" baseline="0" dirty="0">
                <a:ln>
                  <a:noFill/>
                </a:ln>
                <a:solidFill>
                  <a:schemeClr val="tx1"/>
                </a:solidFill>
                <a:effectLst/>
                <a:latin typeface="Verdana" pitchFamily="34" charset="0"/>
                <a:ea typeface="Verdana" pitchFamily="34" charset="0"/>
                <a:cs typeface="Verdana" pitchFamily="34" charset="0"/>
              </a:rPr>
              <a:t>Välj själv hur du vill redovisa hemuppgiften för gruppen!</a:t>
            </a:r>
            <a:r>
              <a:rPr kumimoji="0" lang="sv-SE" sz="1600" b="1" i="0" u="none" strike="noStrike" cap="none" normalizeH="0" dirty="0">
                <a:ln>
                  <a:noFill/>
                </a:ln>
                <a:solidFill>
                  <a:schemeClr val="tx1"/>
                </a:solidFill>
                <a:effectLst/>
                <a:latin typeface="Verdana" pitchFamily="34" charset="0"/>
                <a:ea typeface="Verdana" pitchFamily="34" charset="0"/>
                <a:cs typeface="Verdana" pitchFamily="34" charset="0"/>
              </a:rPr>
              <a:t> </a:t>
            </a:r>
            <a:r>
              <a:rPr kumimoji="0" lang="sv-SE" sz="1600" b="0" i="0" u="none" strike="noStrike" cap="none" normalizeH="0" baseline="0" dirty="0">
                <a:ln>
                  <a:noFill/>
                </a:ln>
                <a:solidFill>
                  <a:schemeClr val="tx1"/>
                </a:solidFill>
                <a:effectLst/>
                <a:latin typeface="Verdana" pitchFamily="34" charset="0"/>
                <a:ea typeface="Verdana" pitchFamily="34" charset="0"/>
                <a:cs typeface="Verdana" pitchFamily="34" charset="0"/>
              </a:rPr>
              <a:t>5 min/deltagare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descr="Bildresultat för gravid kvinna foto"/>
          <p:cNvSpPr>
            <a:spLocks noChangeAspect="1" noChangeArrowheads="1"/>
          </p:cNvSpPr>
          <p:nvPr/>
        </p:nvSpPr>
        <p:spPr bwMode="auto">
          <a:xfrm>
            <a:off x="1640682" y="479823"/>
            <a:ext cx="1193006" cy="785813"/>
          </a:xfrm>
          <a:prstGeom prst="rect">
            <a:avLst/>
          </a:prstGeom>
          <a:noFill/>
        </p:spPr>
        <p:txBody>
          <a:bodyPr vert="horz" wrap="square" lIns="68580" tIns="34290" rIns="68580" bIns="34290" numCol="1" anchor="t" anchorCtr="0" compatLnSpc="1">
            <a:prstTxWarp prst="textNoShape">
              <a:avLst/>
            </a:prstTxWarp>
          </a:bodyPr>
          <a:lstStyle/>
          <a:p>
            <a:endParaRPr lang="sv-SE" sz="1050" dirty="0"/>
          </a:p>
        </p:txBody>
      </p:sp>
      <p:sp>
        <p:nvSpPr>
          <p:cNvPr id="10244" name="AutoShape 4" descr="Bildresultat för gravid kvinna foto"/>
          <p:cNvSpPr>
            <a:spLocks noChangeAspect="1" noChangeArrowheads="1"/>
          </p:cNvSpPr>
          <p:nvPr/>
        </p:nvSpPr>
        <p:spPr bwMode="auto">
          <a:xfrm>
            <a:off x="1640682" y="479823"/>
            <a:ext cx="1193006" cy="785813"/>
          </a:xfrm>
          <a:prstGeom prst="rect">
            <a:avLst/>
          </a:prstGeom>
          <a:noFill/>
        </p:spPr>
        <p:txBody>
          <a:bodyPr vert="horz" wrap="square" lIns="68580" tIns="34290" rIns="68580" bIns="34290" numCol="1" anchor="t" anchorCtr="0" compatLnSpc="1">
            <a:prstTxWarp prst="textNoShape">
              <a:avLst/>
            </a:prstTxWarp>
          </a:bodyPr>
          <a:lstStyle/>
          <a:p>
            <a:endParaRPr lang="sv-SE" sz="1050" dirty="0"/>
          </a:p>
        </p:txBody>
      </p:sp>
      <p:sp>
        <p:nvSpPr>
          <p:cNvPr id="3" name="textruta 2"/>
          <p:cNvSpPr txBox="1"/>
          <p:nvPr/>
        </p:nvSpPr>
        <p:spPr>
          <a:xfrm>
            <a:off x="1640682" y="698058"/>
            <a:ext cx="6063095" cy="3785652"/>
          </a:xfrm>
          <a:prstGeom prst="rect">
            <a:avLst/>
          </a:prstGeom>
          <a:noFill/>
        </p:spPr>
        <p:txBody>
          <a:bodyPr wrap="square" rtlCol="0">
            <a:spAutoFit/>
          </a:bodyPr>
          <a:lstStyle/>
          <a:p>
            <a:r>
              <a:rPr lang="sv-SE" sz="2400" b="1" dirty="0">
                <a:latin typeface="Segoe UI Light" panose="020B0502040204020203" pitchFamily="34" charset="0"/>
              </a:rPr>
              <a:t>Erfarenhetsutbyte utifrån tre frågeställningar:</a:t>
            </a:r>
          </a:p>
          <a:p>
            <a:endParaRPr lang="sv-SE" sz="2400" dirty="0">
              <a:latin typeface="Segoe UI Light" panose="020B0502040204020203" pitchFamily="34" charset="0"/>
            </a:endParaRPr>
          </a:p>
          <a:p>
            <a:pPr marL="385763" indent="-385763">
              <a:buAutoNum type="arabicPeriod"/>
            </a:pPr>
            <a:r>
              <a:rPr lang="sv-SE" sz="2400" dirty="0">
                <a:latin typeface="Segoe UI Light" panose="020B0502040204020203" pitchFamily="34" charset="0"/>
              </a:rPr>
              <a:t>Hur har ni involverat/inspirerat era kolleger</a:t>
            </a:r>
          </a:p>
          <a:p>
            <a:r>
              <a:rPr lang="sv-SE" sz="2400" dirty="0">
                <a:latin typeface="Segoe UI Light" panose="020B0502040204020203" pitchFamily="34" charset="0"/>
              </a:rPr>
              <a:t>     att arbeta med barnets rättigheter?</a:t>
            </a:r>
          </a:p>
          <a:p>
            <a:endParaRPr lang="sv-SE" sz="2400" dirty="0">
              <a:latin typeface="Segoe UI Light" panose="020B0502040204020203" pitchFamily="34" charset="0"/>
            </a:endParaRPr>
          </a:p>
          <a:p>
            <a:pPr marL="385763" indent="-385763">
              <a:buAutoNum type="arabicPeriod" startAt="2"/>
            </a:pPr>
            <a:r>
              <a:rPr lang="sv-SE" sz="2400" dirty="0">
                <a:latin typeface="Segoe UI Light" panose="020B0502040204020203" pitchFamily="34" charset="0"/>
              </a:rPr>
              <a:t>Har ni några planer för att utveckla </a:t>
            </a:r>
            <a:br>
              <a:rPr lang="sv-SE" sz="2400" dirty="0">
                <a:latin typeface="Segoe UI Light" panose="020B0502040204020203" pitchFamily="34" charset="0"/>
              </a:rPr>
            </a:br>
            <a:r>
              <a:rPr lang="sv-SE" sz="2400" dirty="0">
                <a:latin typeface="Segoe UI Light" panose="020B0502040204020203" pitchFamily="34" charset="0"/>
              </a:rPr>
              <a:t>barnrättsarbetet på er FC?</a:t>
            </a:r>
          </a:p>
          <a:p>
            <a:pPr marL="385763" indent="-385763">
              <a:buAutoNum type="arabicPeriod" startAt="2"/>
            </a:pPr>
            <a:endParaRPr lang="sv-SE" sz="2400" dirty="0">
              <a:latin typeface="Segoe UI Light" panose="020B0502040204020203" pitchFamily="34" charset="0"/>
            </a:endParaRPr>
          </a:p>
          <a:p>
            <a:pPr marL="385763" indent="-385763">
              <a:buAutoNum type="arabicPeriod" startAt="2"/>
            </a:pPr>
            <a:r>
              <a:rPr lang="sv-SE" sz="2400" dirty="0">
                <a:latin typeface="Segoe UI Light" panose="020B0502040204020203" pitchFamily="34" charset="0"/>
              </a:rPr>
              <a:t>Hur följer ni upp barnrättsarbetet?</a:t>
            </a:r>
          </a:p>
          <a:p>
            <a:endParaRPr lang="sv-SE" sz="2400" dirty="0">
              <a:latin typeface="Segoe UI Light" panose="020B0502040204020203" pitchFamily="34" charset="0"/>
            </a:endParaRPr>
          </a:p>
        </p:txBody>
      </p:sp>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1580" y="4756389"/>
            <a:ext cx="1599815" cy="1324841"/>
          </a:xfrm>
          <a:prstGeom prst="rect">
            <a:avLst/>
          </a:prstGeom>
        </p:spPr>
      </p:pic>
      <p:pic>
        <p:nvPicPr>
          <p:cNvPr id="8" name="Picture 5" descr="C:\Documents and Settings\ueen9265\Lokala inställningar\Temporary Internet Files\Content.IE5\OWQ4HT1Q\MC90021529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1037" y="4483710"/>
            <a:ext cx="887016" cy="1403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95741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45060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C:\Users\Anna-Maria.Troedsson\AppData\Local\Microsoft\Windows\Temporary Internet Files\Content.IE5\9UIJWYWY\Hus logga samverkan.png">
            <a:extLst>
              <a:ext uri="{FF2B5EF4-FFF2-40B4-BE49-F238E27FC236}">
                <a16:creationId xmlns:a16="http://schemas.microsoft.com/office/drawing/2014/main" id="{E95BCB07-693B-4650-8ECB-76FC56DCB32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0286" y="519059"/>
            <a:ext cx="5102942" cy="5368413"/>
          </a:xfrm>
          <a:prstGeom prst="rect">
            <a:avLst/>
          </a:prstGeom>
          <a:noFill/>
          <a:ln>
            <a:noFill/>
          </a:ln>
        </p:spPr>
      </p:pic>
      <p:sp>
        <p:nvSpPr>
          <p:cNvPr id="5" name="Rektangel 4">
            <a:extLst>
              <a:ext uri="{FF2B5EF4-FFF2-40B4-BE49-F238E27FC236}">
                <a16:creationId xmlns:a16="http://schemas.microsoft.com/office/drawing/2014/main" id="{75BEEA0E-3064-4161-96FD-419E511376FC}"/>
              </a:ext>
            </a:extLst>
          </p:cNvPr>
          <p:cNvSpPr/>
          <p:nvPr/>
        </p:nvSpPr>
        <p:spPr>
          <a:xfrm>
            <a:off x="6466713" y="6338941"/>
            <a:ext cx="4572000" cy="646331"/>
          </a:xfrm>
          <a:prstGeom prst="rect">
            <a:avLst/>
          </a:prstGeom>
        </p:spPr>
        <p:txBody>
          <a:bodyPr>
            <a:spAutoFit/>
          </a:bodyPr>
          <a:lstStyle/>
          <a:p>
            <a:r>
              <a:rPr lang="sv-SE" dirty="0"/>
              <a:t>anna-maria.troedsson@kfsk.se</a:t>
            </a:r>
          </a:p>
          <a:p>
            <a:endParaRPr lang="sv-SE" dirty="0"/>
          </a:p>
        </p:txBody>
      </p:sp>
    </p:spTree>
    <p:extLst>
      <p:ext uri="{BB962C8B-B14F-4D97-AF65-F5344CB8AC3E}">
        <p14:creationId xmlns:p14="http://schemas.microsoft.com/office/powerpoint/2010/main" val="10200359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6D85D467-49D5-49F6-9234-E800A4CF6F50}"/>
              </a:ext>
            </a:extLst>
          </p:cNvPr>
          <p:cNvSpPr/>
          <p:nvPr/>
        </p:nvSpPr>
        <p:spPr>
          <a:xfrm>
            <a:off x="75502" y="145151"/>
            <a:ext cx="10592500" cy="1429430"/>
          </a:xfrm>
          <a:prstGeom prst="rect">
            <a:avLst/>
          </a:prstGeom>
        </p:spPr>
        <p:txBody>
          <a:bodyPr wrap="square">
            <a:spAutoFit/>
          </a:bodyPr>
          <a:lstStyle/>
          <a:p>
            <a:pPr>
              <a:lnSpc>
                <a:spcPct val="107000"/>
              </a:lnSpc>
            </a:pPr>
            <a:r>
              <a:rPr lang="sv-SE" sz="1600" dirty="0">
                <a:ea typeface="Times New Roman" panose="02020603050405020304" pitchFamily="18" charset="0"/>
                <a:cs typeface="Times New Roman" panose="02020603050405020304" pitchFamily="18" charset="0"/>
              </a:rPr>
              <a:t>I </a:t>
            </a:r>
            <a:r>
              <a:rPr lang="sv-SE" sz="1600" dirty="0">
                <a:ea typeface="Calibri" panose="020F0502020204030204" pitchFamily="34" charset="0"/>
                <a:cs typeface="Times New Roman" panose="02020603050405020304" pitchFamily="18" charset="0"/>
              </a:rPr>
              <a:t>Vägledning för familjecentraler och familjecentralsliknande verksamheter i Skåne</a:t>
            </a:r>
            <a:r>
              <a:rPr lang="sv-SE" sz="1600" dirty="0">
                <a:ea typeface="Times New Roman" panose="02020603050405020304" pitchFamily="18" charset="0"/>
                <a:cs typeface="Times New Roman" panose="02020603050405020304" pitchFamily="18" charset="0"/>
              </a:rPr>
              <a:t> står det att verksamheterna </a:t>
            </a:r>
            <a:br>
              <a:rPr lang="sv-SE" sz="1600" dirty="0">
                <a:ea typeface="Times New Roman" panose="02020603050405020304" pitchFamily="18" charset="0"/>
                <a:cs typeface="Times New Roman" panose="02020603050405020304" pitchFamily="18" charset="0"/>
              </a:rPr>
            </a:br>
            <a:r>
              <a:rPr lang="sv-SE" sz="1600" dirty="0">
                <a:ea typeface="Times New Roman" panose="02020603050405020304" pitchFamily="18" charset="0"/>
                <a:cs typeface="Times New Roman" panose="02020603050405020304" pitchFamily="18" charset="0"/>
              </a:rPr>
              <a:t>på Skånes familjecentraler</a:t>
            </a:r>
            <a:r>
              <a:rPr lang="sv-SE" sz="1600" dirty="0">
                <a:ea typeface="Calibri" panose="020F0502020204030204" pitchFamily="34" charset="0"/>
                <a:cs typeface="Times New Roman" panose="02020603050405020304" pitchFamily="18" charset="0"/>
              </a:rPr>
              <a:t> har ett gemensamt uppdrag att arbeta med bl.a. Barnets rättigheter. </a:t>
            </a:r>
            <a:br>
              <a:rPr lang="sv-SE" sz="1600" dirty="0">
                <a:ea typeface="Calibri" panose="020F0502020204030204" pitchFamily="34" charset="0"/>
                <a:cs typeface="Times New Roman" panose="02020603050405020304" pitchFamily="18" charset="0"/>
              </a:rPr>
            </a:br>
            <a:r>
              <a:rPr lang="sv-SE" sz="1600" dirty="0">
                <a:ea typeface="Calibri" panose="020F0502020204030204" pitchFamily="34" charset="0"/>
                <a:cs typeface="Times New Roman" panose="02020603050405020304" pitchFamily="18" charset="0"/>
              </a:rPr>
              <a:t>Vi har därför ställt frågor i kvalitetsuppföljningen och här följer ett axplock av svaren.</a:t>
            </a:r>
            <a:br>
              <a:rPr lang="sv-SE" sz="1600" dirty="0">
                <a:ea typeface="Calibri" panose="020F0502020204030204" pitchFamily="34" charset="0"/>
                <a:cs typeface="Times New Roman" panose="02020603050405020304" pitchFamily="18" charset="0"/>
              </a:rPr>
            </a:br>
            <a:r>
              <a:rPr lang="sv-SE" sz="1600" b="1" dirty="0"/>
              <a:t>Hur arbetar ni med barnets rättigheter tillsammans med besökarna?</a:t>
            </a:r>
          </a:p>
          <a:p>
            <a:pPr>
              <a:lnSpc>
                <a:spcPct val="107000"/>
              </a:lnSpc>
            </a:pPr>
            <a:endParaRPr lang="sv-SE"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ktangel 1">
            <a:extLst>
              <a:ext uri="{FF2B5EF4-FFF2-40B4-BE49-F238E27FC236}">
                <a16:creationId xmlns:a16="http://schemas.microsoft.com/office/drawing/2014/main" id="{A5496B56-0CC7-446D-87A4-21FDF9CFD134}"/>
              </a:ext>
            </a:extLst>
          </p:cNvPr>
          <p:cNvSpPr/>
          <p:nvPr/>
        </p:nvSpPr>
        <p:spPr>
          <a:xfrm>
            <a:off x="6610140" y="6463199"/>
            <a:ext cx="4572000" cy="369332"/>
          </a:xfrm>
          <a:prstGeom prst="rect">
            <a:avLst/>
          </a:prstGeom>
        </p:spPr>
        <p:txBody>
          <a:bodyPr>
            <a:spAutoFit/>
          </a:bodyPr>
          <a:lstStyle/>
          <a:p>
            <a:r>
              <a:rPr lang="sv-SE" dirty="0"/>
              <a:t>anna-maria.troedsson@kfsk.se</a:t>
            </a:r>
          </a:p>
        </p:txBody>
      </p:sp>
      <p:sp>
        <p:nvSpPr>
          <p:cNvPr id="3" name="Pratbubbla: oval 2">
            <a:extLst>
              <a:ext uri="{FF2B5EF4-FFF2-40B4-BE49-F238E27FC236}">
                <a16:creationId xmlns:a16="http://schemas.microsoft.com/office/drawing/2014/main" id="{C8399B61-31ED-435D-A48F-0E69D22D0A96}"/>
              </a:ext>
            </a:extLst>
          </p:cNvPr>
          <p:cNvSpPr/>
          <p:nvPr/>
        </p:nvSpPr>
        <p:spPr>
          <a:xfrm>
            <a:off x="221230" y="1344507"/>
            <a:ext cx="2787444" cy="1740309"/>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a:extLst>
              <a:ext uri="{FF2B5EF4-FFF2-40B4-BE49-F238E27FC236}">
                <a16:creationId xmlns:a16="http://schemas.microsoft.com/office/drawing/2014/main" id="{96B072A3-2708-47F9-978C-3E98EA005EAD}"/>
              </a:ext>
            </a:extLst>
          </p:cNvPr>
          <p:cNvSpPr txBox="1"/>
          <p:nvPr/>
        </p:nvSpPr>
        <p:spPr>
          <a:xfrm>
            <a:off x="619432" y="1608150"/>
            <a:ext cx="2064774" cy="1169551"/>
          </a:xfrm>
          <a:prstGeom prst="rect">
            <a:avLst/>
          </a:prstGeom>
          <a:noFill/>
        </p:spPr>
        <p:txBody>
          <a:bodyPr wrap="square" rtlCol="0">
            <a:spAutoFit/>
          </a:bodyPr>
          <a:lstStyle/>
          <a:p>
            <a:pPr lvl="0"/>
            <a:r>
              <a:rPr lang="sv-SE" sz="1000" b="1" dirty="0"/>
              <a:t>Vi stärker barnets olika rättigheter genom att göra barnen delaktiga i besöken på familjecentralen genom att skicka med ett </a:t>
            </a:r>
            <a:r>
              <a:rPr lang="sv-SE" sz="1000" b="1" dirty="0" err="1"/>
              <a:t>bildstöd</a:t>
            </a:r>
            <a:r>
              <a:rPr lang="sv-SE" sz="1000" b="1" dirty="0"/>
              <a:t> med kallelsen till årskontrollerna. För att barnen skall förstå vad de skall göra på besöket. </a:t>
            </a:r>
          </a:p>
        </p:txBody>
      </p:sp>
      <p:sp>
        <p:nvSpPr>
          <p:cNvPr id="6" name="Pratbubbla: oval 5">
            <a:extLst>
              <a:ext uri="{FF2B5EF4-FFF2-40B4-BE49-F238E27FC236}">
                <a16:creationId xmlns:a16="http://schemas.microsoft.com/office/drawing/2014/main" id="{9C23857C-8C60-4D47-B1E0-14C65248F7F2}"/>
              </a:ext>
            </a:extLst>
          </p:cNvPr>
          <p:cNvSpPr/>
          <p:nvPr/>
        </p:nvSpPr>
        <p:spPr>
          <a:xfrm>
            <a:off x="3544531" y="1775852"/>
            <a:ext cx="2168013" cy="873400"/>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extruta 8">
            <a:extLst>
              <a:ext uri="{FF2B5EF4-FFF2-40B4-BE49-F238E27FC236}">
                <a16:creationId xmlns:a16="http://schemas.microsoft.com/office/drawing/2014/main" id="{B096564F-46C2-4D04-B661-A4677E5835F8}"/>
              </a:ext>
            </a:extLst>
          </p:cNvPr>
          <p:cNvSpPr txBox="1"/>
          <p:nvPr/>
        </p:nvSpPr>
        <p:spPr>
          <a:xfrm>
            <a:off x="3786843" y="1913387"/>
            <a:ext cx="1740311" cy="577979"/>
          </a:xfrm>
          <a:prstGeom prst="rect">
            <a:avLst/>
          </a:prstGeom>
          <a:noFill/>
        </p:spPr>
        <p:txBody>
          <a:bodyPr wrap="square" rtlCol="0">
            <a:spAutoFit/>
          </a:bodyPr>
          <a:lstStyle/>
          <a:p>
            <a:pPr lvl="0" algn="ctr">
              <a:lnSpc>
                <a:spcPct val="107000"/>
              </a:lnSpc>
            </a:pPr>
            <a:r>
              <a:rPr lang="sv-SE" sz="1000" b="1" dirty="0"/>
              <a:t>Vi erbjuder föräldrastöd utifrån ICDP som grundar sig på barnkonventionen</a:t>
            </a:r>
            <a:r>
              <a:rPr lang="sv-SE" sz="1000" dirty="0"/>
              <a:t>. </a:t>
            </a:r>
            <a:endParaRPr lang="sv-SE" sz="10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Pratbubbla: oval 9">
            <a:extLst>
              <a:ext uri="{FF2B5EF4-FFF2-40B4-BE49-F238E27FC236}">
                <a16:creationId xmlns:a16="http://schemas.microsoft.com/office/drawing/2014/main" id="{635123A4-9F31-43B1-8143-63485FCF6C90}"/>
              </a:ext>
            </a:extLst>
          </p:cNvPr>
          <p:cNvSpPr/>
          <p:nvPr/>
        </p:nvSpPr>
        <p:spPr>
          <a:xfrm>
            <a:off x="6631552" y="985336"/>
            <a:ext cx="2482647" cy="1002775"/>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textruta 11">
            <a:extLst>
              <a:ext uri="{FF2B5EF4-FFF2-40B4-BE49-F238E27FC236}">
                <a16:creationId xmlns:a16="http://schemas.microsoft.com/office/drawing/2014/main" id="{CACFA91B-75C9-4DAD-AD02-096C711FC204}"/>
              </a:ext>
            </a:extLst>
          </p:cNvPr>
          <p:cNvSpPr txBox="1"/>
          <p:nvPr/>
        </p:nvSpPr>
        <p:spPr>
          <a:xfrm>
            <a:off x="8811854" y="1743142"/>
            <a:ext cx="1047136" cy="369332"/>
          </a:xfrm>
          <a:prstGeom prst="rect">
            <a:avLst/>
          </a:prstGeom>
          <a:noFill/>
        </p:spPr>
        <p:txBody>
          <a:bodyPr wrap="square" rtlCol="0">
            <a:spAutoFit/>
          </a:bodyPr>
          <a:lstStyle/>
          <a:p>
            <a:endParaRPr lang="sv-SE" dirty="0"/>
          </a:p>
        </p:txBody>
      </p:sp>
      <p:sp>
        <p:nvSpPr>
          <p:cNvPr id="15" name="textruta 14">
            <a:extLst>
              <a:ext uri="{FF2B5EF4-FFF2-40B4-BE49-F238E27FC236}">
                <a16:creationId xmlns:a16="http://schemas.microsoft.com/office/drawing/2014/main" id="{8447BC3C-A7A7-412F-B882-6D1BF0665677}"/>
              </a:ext>
            </a:extLst>
          </p:cNvPr>
          <p:cNvSpPr txBox="1"/>
          <p:nvPr/>
        </p:nvSpPr>
        <p:spPr>
          <a:xfrm>
            <a:off x="7214829" y="1040266"/>
            <a:ext cx="1764894" cy="861774"/>
          </a:xfrm>
          <a:prstGeom prst="rect">
            <a:avLst/>
          </a:prstGeom>
          <a:noFill/>
        </p:spPr>
        <p:txBody>
          <a:bodyPr wrap="square" rtlCol="0">
            <a:spAutoFit/>
          </a:bodyPr>
          <a:lstStyle/>
          <a:p>
            <a:pPr lvl="0"/>
            <a:r>
              <a:rPr lang="sv-SE" sz="1000" b="1" dirty="0"/>
              <a:t>Vi publicerar filmer om barnkonventionen på vår gemensamma Facebook sida för att belysa barnens rättigheter</a:t>
            </a:r>
            <a:r>
              <a:rPr lang="sv-SE" sz="1000" dirty="0"/>
              <a:t>.</a:t>
            </a:r>
          </a:p>
        </p:txBody>
      </p:sp>
      <p:sp>
        <p:nvSpPr>
          <p:cNvPr id="17" name="Pratbubbla: oval 16">
            <a:extLst>
              <a:ext uri="{FF2B5EF4-FFF2-40B4-BE49-F238E27FC236}">
                <a16:creationId xmlns:a16="http://schemas.microsoft.com/office/drawing/2014/main" id="{A88249BE-07BD-42D2-8CB3-495E5656BC3C}"/>
              </a:ext>
            </a:extLst>
          </p:cNvPr>
          <p:cNvSpPr/>
          <p:nvPr/>
        </p:nvSpPr>
        <p:spPr>
          <a:xfrm>
            <a:off x="4885640" y="2738826"/>
            <a:ext cx="1683779" cy="1469923"/>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textruta 17">
            <a:extLst>
              <a:ext uri="{FF2B5EF4-FFF2-40B4-BE49-F238E27FC236}">
                <a16:creationId xmlns:a16="http://schemas.microsoft.com/office/drawing/2014/main" id="{B5579A73-9603-4687-8FFB-5B14185F8927}"/>
              </a:ext>
            </a:extLst>
          </p:cNvPr>
          <p:cNvSpPr txBox="1"/>
          <p:nvPr/>
        </p:nvSpPr>
        <p:spPr>
          <a:xfrm>
            <a:off x="5156525" y="2980900"/>
            <a:ext cx="1246239" cy="861774"/>
          </a:xfrm>
          <a:prstGeom prst="rect">
            <a:avLst/>
          </a:prstGeom>
          <a:noFill/>
        </p:spPr>
        <p:txBody>
          <a:bodyPr wrap="square" rtlCol="0">
            <a:spAutoFit/>
          </a:bodyPr>
          <a:lstStyle/>
          <a:p>
            <a:r>
              <a:rPr lang="sv-SE" sz="1000" b="1" dirty="0"/>
              <a:t>Vi pratar med föräldrar om barns rätt att bli lyssnade på och att få ha del i beslut kring dem</a:t>
            </a:r>
            <a:r>
              <a:rPr lang="sv-SE" sz="1000" dirty="0"/>
              <a:t>.</a:t>
            </a:r>
          </a:p>
        </p:txBody>
      </p:sp>
      <p:sp>
        <p:nvSpPr>
          <p:cNvPr id="19" name="Pratbubbla: oval 18">
            <a:extLst>
              <a:ext uri="{FF2B5EF4-FFF2-40B4-BE49-F238E27FC236}">
                <a16:creationId xmlns:a16="http://schemas.microsoft.com/office/drawing/2014/main" id="{F52E7A65-9A8F-4218-BA7D-C7FFBD16424B}"/>
              </a:ext>
            </a:extLst>
          </p:cNvPr>
          <p:cNvSpPr/>
          <p:nvPr/>
        </p:nvSpPr>
        <p:spPr>
          <a:xfrm>
            <a:off x="2080462" y="3042987"/>
            <a:ext cx="2241754" cy="1917291"/>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textruta 19">
            <a:extLst>
              <a:ext uri="{FF2B5EF4-FFF2-40B4-BE49-F238E27FC236}">
                <a16:creationId xmlns:a16="http://schemas.microsoft.com/office/drawing/2014/main" id="{B8F61327-04E1-4872-AA42-0E937C7A1338}"/>
              </a:ext>
            </a:extLst>
          </p:cNvPr>
          <p:cNvSpPr txBox="1"/>
          <p:nvPr/>
        </p:nvSpPr>
        <p:spPr>
          <a:xfrm>
            <a:off x="2360681" y="3307134"/>
            <a:ext cx="1681316" cy="1323439"/>
          </a:xfrm>
          <a:prstGeom prst="rect">
            <a:avLst/>
          </a:prstGeom>
          <a:noFill/>
        </p:spPr>
        <p:txBody>
          <a:bodyPr wrap="square" rtlCol="0">
            <a:spAutoFit/>
          </a:bodyPr>
          <a:lstStyle/>
          <a:p>
            <a:pPr lvl="0"/>
            <a:r>
              <a:rPr lang="sv-SE" sz="1000" b="1" dirty="0"/>
              <a:t>BMM pratar om det ofödda barnets rättigheter och hur livsstilsval är av betydelse för det ofödda barnet. BMM har också allmänna samtal med blivande föräldrar om att alltid göra val som gagnar barnet. </a:t>
            </a:r>
          </a:p>
        </p:txBody>
      </p:sp>
      <p:sp>
        <p:nvSpPr>
          <p:cNvPr id="21" name="Pratbubbla: oval 20">
            <a:extLst>
              <a:ext uri="{FF2B5EF4-FFF2-40B4-BE49-F238E27FC236}">
                <a16:creationId xmlns:a16="http://schemas.microsoft.com/office/drawing/2014/main" id="{8132C6E7-B05B-4F17-82E2-FB0C2F5B6083}"/>
              </a:ext>
            </a:extLst>
          </p:cNvPr>
          <p:cNvSpPr/>
          <p:nvPr/>
        </p:nvSpPr>
        <p:spPr>
          <a:xfrm>
            <a:off x="232905" y="4284172"/>
            <a:ext cx="1736620" cy="2038105"/>
          </a:xfrm>
          <a:prstGeom prst="wedgeEllipseCallout">
            <a:avLst>
              <a:gd name="adj1" fmla="val -42207"/>
              <a:gd name="adj2" fmla="val 5236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textruta 21">
            <a:extLst>
              <a:ext uri="{FF2B5EF4-FFF2-40B4-BE49-F238E27FC236}">
                <a16:creationId xmlns:a16="http://schemas.microsoft.com/office/drawing/2014/main" id="{4A49B5EA-9470-45DB-94A0-7842E645FA33}"/>
              </a:ext>
            </a:extLst>
          </p:cNvPr>
          <p:cNvSpPr txBox="1"/>
          <p:nvPr/>
        </p:nvSpPr>
        <p:spPr>
          <a:xfrm>
            <a:off x="504209" y="4579949"/>
            <a:ext cx="1401097" cy="1446550"/>
          </a:xfrm>
          <a:prstGeom prst="rect">
            <a:avLst/>
          </a:prstGeom>
          <a:noFill/>
        </p:spPr>
        <p:txBody>
          <a:bodyPr wrap="square" rtlCol="0">
            <a:spAutoFit/>
          </a:bodyPr>
          <a:lstStyle/>
          <a:p>
            <a:pPr lvl="0"/>
            <a:r>
              <a:rPr lang="sv-SE" sz="1000" b="1" dirty="0"/>
              <a:t>Socialrådgivare arbetar aktivt med barns rättigheter. Socialrådgivaren har föräldrastödjande samtal och föräldrautbildning Trygghetscirkeln</a:t>
            </a:r>
            <a:r>
              <a:rPr lang="sv-SE" b="1" dirty="0"/>
              <a:t>. </a:t>
            </a:r>
          </a:p>
        </p:txBody>
      </p:sp>
      <p:sp>
        <p:nvSpPr>
          <p:cNvPr id="23" name="Pratbubbla: oval 22">
            <a:extLst>
              <a:ext uri="{FF2B5EF4-FFF2-40B4-BE49-F238E27FC236}">
                <a16:creationId xmlns:a16="http://schemas.microsoft.com/office/drawing/2014/main" id="{17BDA6D2-20B9-4584-852E-321D1C6DF5D4}"/>
              </a:ext>
            </a:extLst>
          </p:cNvPr>
          <p:cNvSpPr/>
          <p:nvPr/>
        </p:nvSpPr>
        <p:spPr>
          <a:xfrm>
            <a:off x="7058165" y="2146848"/>
            <a:ext cx="2521972" cy="2340535"/>
          </a:xfrm>
          <a:prstGeom prst="wedgeEllipseCallout">
            <a:avLst>
              <a:gd name="adj1" fmla="val 33553"/>
              <a:gd name="adj2" fmla="val 4801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textruta 23">
            <a:extLst>
              <a:ext uri="{FF2B5EF4-FFF2-40B4-BE49-F238E27FC236}">
                <a16:creationId xmlns:a16="http://schemas.microsoft.com/office/drawing/2014/main" id="{132D0F7E-81A7-4210-989D-7A512B8E1BB7}"/>
              </a:ext>
            </a:extLst>
          </p:cNvPr>
          <p:cNvSpPr txBox="1"/>
          <p:nvPr/>
        </p:nvSpPr>
        <p:spPr>
          <a:xfrm>
            <a:off x="7320849" y="2596513"/>
            <a:ext cx="2145891" cy="1477328"/>
          </a:xfrm>
          <a:prstGeom prst="rect">
            <a:avLst/>
          </a:prstGeom>
          <a:noFill/>
        </p:spPr>
        <p:txBody>
          <a:bodyPr wrap="square" rtlCol="0">
            <a:spAutoFit/>
          </a:bodyPr>
          <a:lstStyle/>
          <a:p>
            <a:r>
              <a:rPr lang="sv-SE" sz="1000" b="1" dirty="0"/>
              <a:t>Alla professioner har samma artiklar uppsatta i sina rum i tre veckors tid. Reflektioner och dialoger kring artiklarna förs. På öppna förskolan har pedagogerna och socionomen bestämda tider då både barn och föräldrar tar del av informationen kring barnkonventionen och vad den står för.</a:t>
            </a:r>
          </a:p>
        </p:txBody>
      </p:sp>
      <p:sp>
        <p:nvSpPr>
          <p:cNvPr id="25" name="Pratbubbla: oval 24">
            <a:extLst>
              <a:ext uri="{FF2B5EF4-FFF2-40B4-BE49-F238E27FC236}">
                <a16:creationId xmlns:a16="http://schemas.microsoft.com/office/drawing/2014/main" id="{6656FB97-C7F4-4073-97FC-8A1AC2338CB5}"/>
              </a:ext>
            </a:extLst>
          </p:cNvPr>
          <p:cNvSpPr/>
          <p:nvPr/>
        </p:nvSpPr>
        <p:spPr>
          <a:xfrm>
            <a:off x="4045506" y="4540397"/>
            <a:ext cx="2373261" cy="1010472"/>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textruta 25">
            <a:extLst>
              <a:ext uri="{FF2B5EF4-FFF2-40B4-BE49-F238E27FC236}">
                <a16:creationId xmlns:a16="http://schemas.microsoft.com/office/drawing/2014/main" id="{05AB1688-786F-4A67-838E-99B643ECAAAA}"/>
              </a:ext>
            </a:extLst>
          </p:cNvPr>
          <p:cNvSpPr txBox="1"/>
          <p:nvPr/>
        </p:nvSpPr>
        <p:spPr>
          <a:xfrm>
            <a:off x="4515947" y="4768634"/>
            <a:ext cx="1838631" cy="553998"/>
          </a:xfrm>
          <a:prstGeom prst="rect">
            <a:avLst/>
          </a:prstGeom>
          <a:noFill/>
        </p:spPr>
        <p:txBody>
          <a:bodyPr wrap="square" rtlCol="0">
            <a:spAutoFit/>
          </a:bodyPr>
          <a:lstStyle/>
          <a:p>
            <a:r>
              <a:rPr lang="sv-SE" sz="1000" b="1" dirty="0"/>
              <a:t>Vi har material om Barnkonventionen tillgängligt på flera språk</a:t>
            </a:r>
          </a:p>
        </p:txBody>
      </p:sp>
      <p:sp>
        <p:nvSpPr>
          <p:cNvPr id="27" name="Pratbubbla: oval 26">
            <a:extLst>
              <a:ext uri="{FF2B5EF4-FFF2-40B4-BE49-F238E27FC236}">
                <a16:creationId xmlns:a16="http://schemas.microsoft.com/office/drawing/2014/main" id="{EC024017-0F07-4118-9816-EA382C1782BC}"/>
              </a:ext>
            </a:extLst>
          </p:cNvPr>
          <p:cNvSpPr/>
          <p:nvPr/>
        </p:nvSpPr>
        <p:spPr>
          <a:xfrm>
            <a:off x="2812366" y="5513493"/>
            <a:ext cx="1736620" cy="949706"/>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textruta 28">
            <a:extLst>
              <a:ext uri="{FF2B5EF4-FFF2-40B4-BE49-F238E27FC236}">
                <a16:creationId xmlns:a16="http://schemas.microsoft.com/office/drawing/2014/main" id="{79703C2D-9583-4C3B-B323-AC050C7F6D0C}"/>
              </a:ext>
            </a:extLst>
          </p:cNvPr>
          <p:cNvSpPr txBox="1"/>
          <p:nvPr/>
        </p:nvSpPr>
        <p:spPr>
          <a:xfrm>
            <a:off x="2877609" y="5725450"/>
            <a:ext cx="1714500" cy="553998"/>
          </a:xfrm>
          <a:prstGeom prst="rect">
            <a:avLst/>
          </a:prstGeom>
          <a:noFill/>
        </p:spPr>
        <p:txBody>
          <a:bodyPr wrap="square" rtlCol="0">
            <a:spAutoFit/>
          </a:bodyPr>
          <a:lstStyle/>
          <a:p>
            <a:r>
              <a:rPr lang="sv-SE" sz="1000" b="1" dirty="0"/>
              <a:t>Active </a:t>
            </a:r>
            <a:r>
              <a:rPr lang="sv-SE" sz="1000" b="1" dirty="0" err="1"/>
              <a:t>Parenting</a:t>
            </a:r>
            <a:r>
              <a:rPr lang="sv-SE" sz="1000" b="1" dirty="0"/>
              <a:t> kurser som grundar sig på barnkonventionen</a:t>
            </a:r>
          </a:p>
        </p:txBody>
      </p:sp>
      <p:sp>
        <p:nvSpPr>
          <p:cNvPr id="7" name="Pratbubbla: oval 6">
            <a:extLst>
              <a:ext uri="{FF2B5EF4-FFF2-40B4-BE49-F238E27FC236}">
                <a16:creationId xmlns:a16="http://schemas.microsoft.com/office/drawing/2014/main" id="{D1B7506E-C9DC-40EB-AD3F-D5C02E295F97}"/>
              </a:ext>
            </a:extLst>
          </p:cNvPr>
          <p:cNvSpPr/>
          <p:nvPr/>
        </p:nvSpPr>
        <p:spPr>
          <a:xfrm>
            <a:off x="6190331" y="5282700"/>
            <a:ext cx="3365088" cy="1010472"/>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textruta 10">
            <a:extLst>
              <a:ext uri="{FF2B5EF4-FFF2-40B4-BE49-F238E27FC236}">
                <a16:creationId xmlns:a16="http://schemas.microsoft.com/office/drawing/2014/main" id="{8104340F-E4AA-465E-BBAE-78A76444B457}"/>
              </a:ext>
            </a:extLst>
          </p:cNvPr>
          <p:cNvSpPr txBox="1"/>
          <p:nvPr/>
        </p:nvSpPr>
        <p:spPr>
          <a:xfrm>
            <a:off x="6775665" y="5386847"/>
            <a:ext cx="2482647" cy="861774"/>
          </a:xfrm>
          <a:prstGeom prst="rect">
            <a:avLst/>
          </a:prstGeom>
          <a:noFill/>
        </p:spPr>
        <p:txBody>
          <a:bodyPr wrap="square" rtlCol="0">
            <a:spAutoFit/>
          </a:bodyPr>
          <a:lstStyle/>
          <a:p>
            <a:pPr lvl="0"/>
            <a:r>
              <a:rPr lang="sv-SE" sz="1000" b="1" dirty="0"/>
              <a:t>Att barnets rättigheter, t.ex. barnets bästa, barnets rätt till utveckling, rätt att få uttrycka sin mening och få den respekterad lyfts fram i möten med barn och deras vuxna. </a:t>
            </a:r>
          </a:p>
        </p:txBody>
      </p:sp>
    </p:spTree>
    <p:extLst>
      <p:ext uri="{BB962C8B-B14F-4D97-AF65-F5344CB8AC3E}">
        <p14:creationId xmlns:p14="http://schemas.microsoft.com/office/powerpoint/2010/main" val="15029528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981F6A-1748-43B9-916D-D0872B7F953C}"/>
              </a:ext>
            </a:extLst>
          </p:cNvPr>
          <p:cNvSpPr>
            <a:spLocks noGrp="1"/>
          </p:cNvSpPr>
          <p:nvPr>
            <p:ph type="title"/>
          </p:nvPr>
        </p:nvSpPr>
        <p:spPr>
          <a:xfrm>
            <a:off x="621876" y="5720"/>
            <a:ext cx="8229600" cy="654510"/>
          </a:xfrm>
        </p:spPr>
        <p:txBody>
          <a:bodyPr>
            <a:normAutofit/>
          </a:bodyPr>
          <a:lstStyle/>
          <a:p>
            <a:r>
              <a:rPr lang="sv-SE" sz="1600" b="1" dirty="0">
                <a:latin typeface="+mn-lt"/>
                <a:cs typeface="Arial" panose="020B0604020202020204" pitchFamily="34" charset="0"/>
              </a:rPr>
              <a:t>Hur arbetar ni med barnets rättigheter tillsammans med medarbetarna?</a:t>
            </a:r>
          </a:p>
        </p:txBody>
      </p:sp>
      <p:sp>
        <p:nvSpPr>
          <p:cNvPr id="4" name="Rektangel 3">
            <a:extLst>
              <a:ext uri="{FF2B5EF4-FFF2-40B4-BE49-F238E27FC236}">
                <a16:creationId xmlns:a16="http://schemas.microsoft.com/office/drawing/2014/main" id="{697F3C82-6986-48CC-BD94-9A6F7F122C2D}"/>
              </a:ext>
            </a:extLst>
          </p:cNvPr>
          <p:cNvSpPr/>
          <p:nvPr/>
        </p:nvSpPr>
        <p:spPr>
          <a:xfrm>
            <a:off x="6335420" y="6360372"/>
            <a:ext cx="3129575" cy="369332"/>
          </a:xfrm>
          <a:prstGeom prst="rect">
            <a:avLst/>
          </a:prstGeom>
        </p:spPr>
        <p:txBody>
          <a:bodyPr wrap="none">
            <a:spAutoFit/>
          </a:bodyPr>
          <a:lstStyle/>
          <a:p>
            <a:r>
              <a:rPr lang="sv-SE" dirty="0"/>
              <a:t>anna-maria.troedsson@kfsk.se</a:t>
            </a:r>
          </a:p>
        </p:txBody>
      </p:sp>
      <p:sp>
        <p:nvSpPr>
          <p:cNvPr id="7" name="Rektangel 6">
            <a:extLst>
              <a:ext uri="{FF2B5EF4-FFF2-40B4-BE49-F238E27FC236}">
                <a16:creationId xmlns:a16="http://schemas.microsoft.com/office/drawing/2014/main" id="{EA74BC3C-55B9-461E-86C3-095532ED54CA}"/>
              </a:ext>
            </a:extLst>
          </p:cNvPr>
          <p:cNvSpPr/>
          <p:nvPr/>
        </p:nvSpPr>
        <p:spPr>
          <a:xfrm>
            <a:off x="270386" y="783110"/>
            <a:ext cx="3170903" cy="110955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ruta 7">
            <a:extLst>
              <a:ext uri="{FF2B5EF4-FFF2-40B4-BE49-F238E27FC236}">
                <a16:creationId xmlns:a16="http://schemas.microsoft.com/office/drawing/2014/main" id="{F1B24531-1D22-4089-9036-5218A3D2702C}"/>
              </a:ext>
            </a:extLst>
          </p:cNvPr>
          <p:cNvSpPr txBox="1"/>
          <p:nvPr/>
        </p:nvSpPr>
        <p:spPr>
          <a:xfrm>
            <a:off x="1981201" y="1397675"/>
            <a:ext cx="2875935" cy="369332"/>
          </a:xfrm>
          <a:prstGeom prst="rect">
            <a:avLst/>
          </a:prstGeom>
          <a:noFill/>
        </p:spPr>
        <p:txBody>
          <a:bodyPr wrap="square" rtlCol="0">
            <a:spAutoFit/>
          </a:bodyPr>
          <a:lstStyle/>
          <a:p>
            <a:endParaRPr lang="sv-SE" dirty="0"/>
          </a:p>
        </p:txBody>
      </p:sp>
      <p:sp>
        <p:nvSpPr>
          <p:cNvPr id="10" name="textruta 9">
            <a:extLst>
              <a:ext uri="{FF2B5EF4-FFF2-40B4-BE49-F238E27FC236}">
                <a16:creationId xmlns:a16="http://schemas.microsoft.com/office/drawing/2014/main" id="{49A28211-ECE4-4816-BDBD-D8D42ECDBC90}"/>
              </a:ext>
            </a:extLst>
          </p:cNvPr>
          <p:cNvSpPr txBox="1"/>
          <p:nvPr/>
        </p:nvSpPr>
        <p:spPr>
          <a:xfrm>
            <a:off x="410498" y="823090"/>
            <a:ext cx="3008670" cy="1015663"/>
          </a:xfrm>
          <a:prstGeom prst="rect">
            <a:avLst/>
          </a:prstGeom>
          <a:noFill/>
        </p:spPr>
        <p:txBody>
          <a:bodyPr wrap="square" rtlCol="0">
            <a:spAutoFit/>
          </a:bodyPr>
          <a:lstStyle/>
          <a:p>
            <a:r>
              <a:rPr lang="sv-SE" sz="1000" b="1" dirty="0"/>
              <a:t>Vi har på husmötena genomfört en genomgång av alla artiklar i konventionen och därefter valt ut de sju mest centrala artiklarna för vår verksamhet och fördjupat oss i dessa genom att titta på de filmer som finns kring respektive artikel samt gruppdiskussioner kring temat.</a:t>
            </a:r>
          </a:p>
        </p:txBody>
      </p:sp>
      <p:sp>
        <p:nvSpPr>
          <p:cNvPr id="11" name="Rektangel 10">
            <a:extLst>
              <a:ext uri="{FF2B5EF4-FFF2-40B4-BE49-F238E27FC236}">
                <a16:creationId xmlns:a16="http://schemas.microsoft.com/office/drawing/2014/main" id="{6202876A-BBE6-4F80-A794-8185777BFCCE}"/>
              </a:ext>
            </a:extLst>
          </p:cNvPr>
          <p:cNvSpPr/>
          <p:nvPr/>
        </p:nvSpPr>
        <p:spPr>
          <a:xfrm>
            <a:off x="6032084" y="497628"/>
            <a:ext cx="2846439" cy="89410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textruta 11">
            <a:extLst>
              <a:ext uri="{FF2B5EF4-FFF2-40B4-BE49-F238E27FC236}">
                <a16:creationId xmlns:a16="http://schemas.microsoft.com/office/drawing/2014/main" id="{4589CC16-07B4-488D-BA5F-3CB4BB57FA71}"/>
              </a:ext>
            </a:extLst>
          </p:cNvPr>
          <p:cNvSpPr txBox="1"/>
          <p:nvPr/>
        </p:nvSpPr>
        <p:spPr>
          <a:xfrm>
            <a:off x="6222579" y="530931"/>
            <a:ext cx="2816939" cy="861774"/>
          </a:xfrm>
          <a:prstGeom prst="rect">
            <a:avLst/>
          </a:prstGeom>
          <a:noFill/>
        </p:spPr>
        <p:txBody>
          <a:bodyPr wrap="square" rtlCol="0">
            <a:spAutoFit/>
          </a:bodyPr>
          <a:lstStyle/>
          <a:p>
            <a:r>
              <a:rPr lang="sv-SE" sz="1000" b="1" dirty="0"/>
              <a:t>Vi samverkar för barnets bästa både hälsofrämjande, pedagogiskt och socialt. Vi stärker föräldrar för att de ska bli trygga i sitt föräldraskap genom olika former av föräldraskapsstöd.</a:t>
            </a:r>
          </a:p>
        </p:txBody>
      </p:sp>
      <p:sp>
        <p:nvSpPr>
          <p:cNvPr id="13" name="Flödesschema: Process 12">
            <a:extLst>
              <a:ext uri="{FF2B5EF4-FFF2-40B4-BE49-F238E27FC236}">
                <a16:creationId xmlns:a16="http://schemas.microsoft.com/office/drawing/2014/main" id="{49C5C987-86C5-4283-910E-E093AA34FC73}"/>
              </a:ext>
            </a:extLst>
          </p:cNvPr>
          <p:cNvSpPr/>
          <p:nvPr/>
        </p:nvSpPr>
        <p:spPr>
          <a:xfrm>
            <a:off x="3743634" y="1256451"/>
            <a:ext cx="1843548" cy="1109552"/>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textruta 13">
            <a:extLst>
              <a:ext uri="{FF2B5EF4-FFF2-40B4-BE49-F238E27FC236}">
                <a16:creationId xmlns:a16="http://schemas.microsoft.com/office/drawing/2014/main" id="{B44D542D-F48E-46FF-8944-321C39B6A3AB}"/>
              </a:ext>
            </a:extLst>
          </p:cNvPr>
          <p:cNvSpPr txBox="1"/>
          <p:nvPr/>
        </p:nvSpPr>
        <p:spPr>
          <a:xfrm>
            <a:off x="3931676" y="1318788"/>
            <a:ext cx="1681315" cy="984885"/>
          </a:xfrm>
          <a:prstGeom prst="rect">
            <a:avLst/>
          </a:prstGeom>
          <a:noFill/>
        </p:spPr>
        <p:txBody>
          <a:bodyPr wrap="square" rtlCol="0">
            <a:spAutoFit/>
          </a:bodyPr>
          <a:lstStyle/>
          <a:p>
            <a:r>
              <a:rPr lang="sv-SE" sz="1000" b="1" dirty="0"/>
              <a:t>I den gemensamma handledningen har vi ambitionen att alltid utgå från barns behov och rättigheter</a:t>
            </a:r>
            <a:r>
              <a:rPr lang="sv-SE" b="1" dirty="0"/>
              <a:t>.</a:t>
            </a:r>
          </a:p>
        </p:txBody>
      </p:sp>
      <p:sp>
        <p:nvSpPr>
          <p:cNvPr id="15" name="Rektangel 14">
            <a:extLst>
              <a:ext uri="{FF2B5EF4-FFF2-40B4-BE49-F238E27FC236}">
                <a16:creationId xmlns:a16="http://schemas.microsoft.com/office/drawing/2014/main" id="{A55471A0-62F9-4B0A-94C1-5E30866A125A}"/>
              </a:ext>
            </a:extLst>
          </p:cNvPr>
          <p:cNvSpPr/>
          <p:nvPr/>
        </p:nvSpPr>
        <p:spPr>
          <a:xfrm>
            <a:off x="2674377" y="2506539"/>
            <a:ext cx="3170903" cy="10156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textruta 15">
            <a:extLst>
              <a:ext uri="{FF2B5EF4-FFF2-40B4-BE49-F238E27FC236}">
                <a16:creationId xmlns:a16="http://schemas.microsoft.com/office/drawing/2014/main" id="{2291F41B-84F9-498E-B4CE-F4886BACBCF1}"/>
              </a:ext>
            </a:extLst>
          </p:cNvPr>
          <p:cNvSpPr txBox="1"/>
          <p:nvPr/>
        </p:nvSpPr>
        <p:spPr>
          <a:xfrm>
            <a:off x="2825544" y="2593674"/>
            <a:ext cx="2964426" cy="861774"/>
          </a:xfrm>
          <a:prstGeom prst="rect">
            <a:avLst/>
          </a:prstGeom>
          <a:noFill/>
        </p:spPr>
        <p:txBody>
          <a:bodyPr wrap="square" rtlCol="0">
            <a:spAutoFit/>
          </a:bodyPr>
          <a:lstStyle/>
          <a:p>
            <a:r>
              <a:rPr lang="sv-SE" sz="1000" b="1" dirty="0"/>
              <a:t>Genom vårt gemensamma förhållningssätt med barnkonventionen som grund, vårt bemötande där vi ser varje barn och hjälper föräldrarna att se sina barn och deras behov. Här har vi också hjälp genom vår gemensamma handledning.</a:t>
            </a:r>
          </a:p>
        </p:txBody>
      </p:sp>
      <p:sp>
        <p:nvSpPr>
          <p:cNvPr id="17" name="Rektangel 16">
            <a:extLst>
              <a:ext uri="{FF2B5EF4-FFF2-40B4-BE49-F238E27FC236}">
                <a16:creationId xmlns:a16="http://schemas.microsoft.com/office/drawing/2014/main" id="{2205EC9E-7D5F-43F9-9B1E-A6D5312E6A55}"/>
              </a:ext>
            </a:extLst>
          </p:cNvPr>
          <p:cNvSpPr/>
          <p:nvPr/>
        </p:nvSpPr>
        <p:spPr>
          <a:xfrm>
            <a:off x="462117" y="2244213"/>
            <a:ext cx="1519083" cy="110955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textruta 17">
            <a:extLst>
              <a:ext uri="{FF2B5EF4-FFF2-40B4-BE49-F238E27FC236}">
                <a16:creationId xmlns:a16="http://schemas.microsoft.com/office/drawing/2014/main" id="{7C46D3A8-A904-4E74-A11E-E6672CF33340}"/>
              </a:ext>
            </a:extLst>
          </p:cNvPr>
          <p:cNvSpPr txBox="1"/>
          <p:nvPr/>
        </p:nvSpPr>
        <p:spPr>
          <a:xfrm>
            <a:off x="639100" y="2358847"/>
            <a:ext cx="1519083" cy="861774"/>
          </a:xfrm>
          <a:prstGeom prst="rect">
            <a:avLst/>
          </a:prstGeom>
          <a:noFill/>
        </p:spPr>
        <p:txBody>
          <a:bodyPr wrap="square" rtlCol="0">
            <a:spAutoFit/>
          </a:bodyPr>
          <a:lstStyle/>
          <a:p>
            <a:pPr lvl="0"/>
            <a:r>
              <a:rPr lang="sv-SE" sz="1000" b="1" dirty="0"/>
              <a:t>Diskussioner mellan medarbetarna om barnets rättigheter utifrån moral, lag och Barnkonvention</a:t>
            </a:r>
          </a:p>
        </p:txBody>
      </p:sp>
      <p:sp>
        <p:nvSpPr>
          <p:cNvPr id="19" name="Flödesschema: Process 18">
            <a:extLst>
              <a:ext uri="{FF2B5EF4-FFF2-40B4-BE49-F238E27FC236}">
                <a16:creationId xmlns:a16="http://schemas.microsoft.com/office/drawing/2014/main" id="{84C0BD17-6F24-4480-B056-22F7CE2001A0}"/>
              </a:ext>
            </a:extLst>
          </p:cNvPr>
          <p:cNvSpPr/>
          <p:nvPr/>
        </p:nvSpPr>
        <p:spPr>
          <a:xfrm>
            <a:off x="6420465" y="1668903"/>
            <a:ext cx="1843549" cy="537185"/>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textruta 19">
            <a:extLst>
              <a:ext uri="{FF2B5EF4-FFF2-40B4-BE49-F238E27FC236}">
                <a16:creationId xmlns:a16="http://schemas.microsoft.com/office/drawing/2014/main" id="{A8FFD9C9-99E5-4D30-951B-F6F113462613}"/>
              </a:ext>
            </a:extLst>
          </p:cNvPr>
          <p:cNvSpPr txBox="1"/>
          <p:nvPr/>
        </p:nvSpPr>
        <p:spPr>
          <a:xfrm>
            <a:off x="6445060" y="1791501"/>
            <a:ext cx="2664512" cy="246221"/>
          </a:xfrm>
          <a:prstGeom prst="rect">
            <a:avLst/>
          </a:prstGeom>
          <a:noFill/>
        </p:spPr>
        <p:txBody>
          <a:bodyPr wrap="square" rtlCol="0">
            <a:spAutoFit/>
          </a:bodyPr>
          <a:lstStyle/>
          <a:p>
            <a:r>
              <a:rPr lang="sv-SE" sz="1000" b="1" dirty="0"/>
              <a:t>SKL:s kortlek, en artikel /möte</a:t>
            </a:r>
          </a:p>
        </p:txBody>
      </p:sp>
      <p:sp>
        <p:nvSpPr>
          <p:cNvPr id="21" name="Flödesschema: Process 20">
            <a:extLst>
              <a:ext uri="{FF2B5EF4-FFF2-40B4-BE49-F238E27FC236}">
                <a16:creationId xmlns:a16="http://schemas.microsoft.com/office/drawing/2014/main" id="{0FC2CF1E-C335-4E6B-833A-EC1FBF6BF445}"/>
              </a:ext>
            </a:extLst>
          </p:cNvPr>
          <p:cNvSpPr/>
          <p:nvPr/>
        </p:nvSpPr>
        <p:spPr>
          <a:xfrm>
            <a:off x="6376905" y="2801155"/>
            <a:ext cx="2433484" cy="1036103"/>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textruta 21">
            <a:extLst>
              <a:ext uri="{FF2B5EF4-FFF2-40B4-BE49-F238E27FC236}">
                <a16:creationId xmlns:a16="http://schemas.microsoft.com/office/drawing/2014/main" id="{1E77F5A5-1A7E-4E96-B01A-B03589C173C5}"/>
              </a:ext>
            </a:extLst>
          </p:cNvPr>
          <p:cNvSpPr txBox="1"/>
          <p:nvPr/>
        </p:nvSpPr>
        <p:spPr>
          <a:xfrm>
            <a:off x="6361474" y="2888319"/>
            <a:ext cx="2433484" cy="861774"/>
          </a:xfrm>
          <a:prstGeom prst="rect">
            <a:avLst/>
          </a:prstGeom>
          <a:noFill/>
        </p:spPr>
        <p:txBody>
          <a:bodyPr wrap="square" rtlCol="0">
            <a:spAutoFit/>
          </a:bodyPr>
          <a:lstStyle/>
          <a:p>
            <a:r>
              <a:rPr lang="sv-SE" sz="1000" b="1" dirty="0"/>
              <a:t>Vi strävar efter att i diskussion på husmöten ha ett gemensamt förhållningssätt och alltid ställa oss frågan om vi har barnet i fokus oavsett diskussion.</a:t>
            </a:r>
          </a:p>
        </p:txBody>
      </p:sp>
      <p:sp>
        <p:nvSpPr>
          <p:cNvPr id="23" name="Rektangel 22">
            <a:extLst>
              <a:ext uri="{FF2B5EF4-FFF2-40B4-BE49-F238E27FC236}">
                <a16:creationId xmlns:a16="http://schemas.microsoft.com/office/drawing/2014/main" id="{A656EEC2-74BA-4B84-B0AA-815C35B26B8E}"/>
              </a:ext>
            </a:extLst>
          </p:cNvPr>
          <p:cNvSpPr/>
          <p:nvPr/>
        </p:nvSpPr>
        <p:spPr>
          <a:xfrm>
            <a:off x="650540" y="3821488"/>
            <a:ext cx="3001296" cy="64754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textruta 23">
            <a:extLst>
              <a:ext uri="{FF2B5EF4-FFF2-40B4-BE49-F238E27FC236}">
                <a16:creationId xmlns:a16="http://schemas.microsoft.com/office/drawing/2014/main" id="{036E72CB-D86C-42A2-A8F2-A691AD505E8B}"/>
              </a:ext>
            </a:extLst>
          </p:cNvPr>
          <p:cNvSpPr txBox="1"/>
          <p:nvPr/>
        </p:nvSpPr>
        <p:spPr>
          <a:xfrm>
            <a:off x="609442" y="3931988"/>
            <a:ext cx="3141406" cy="400110"/>
          </a:xfrm>
          <a:prstGeom prst="rect">
            <a:avLst/>
          </a:prstGeom>
          <a:noFill/>
        </p:spPr>
        <p:txBody>
          <a:bodyPr wrap="square" rtlCol="0">
            <a:spAutoFit/>
          </a:bodyPr>
          <a:lstStyle/>
          <a:p>
            <a:r>
              <a:rPr lang="sv-SE" sz="1000" b="1" dirty="0"/>
              <a:t>Personalen har utbildats i både barnkonventionens innehåll samt i anknytningsprocess och förhållningssätt</a:t>
            </a:r>
            <a:r>
              <a:rPr lang="sv-SE" sz="1000" dirty="0"/>
              <a:t>. </a:t>
            </a:r>
          </a:p>
        </p:txBody>
      </p:sp>
      <p:sp>
        <p:nvSpPr>
          <p:cNvPr id="25" name="Rektangel 24">
            <a:extLst>
              <a:ext uri="{FF2B5EF4-FFF2-40B4-BE49-F238E27FC236}">
                <a16:creationId xmlns:a16="http://schemas.microsoft.com/office/drawing/2014/main" id="{4CC4DED4-5EA1-4AAA-852B-083E2ED6C99F}"/>
              </a:ext>
            </a:extLst>
          </p:cNvPr>
          <p:cNvSpPr/>
          <p:nvPr/>
        </p:nvSpPr>
        <p:spPr>
          <a:xfrm>
            <a:off x="4278263" y="4042804"/>
            <a:ext cx="1519083" cy="55399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textruta 25">
            <a:extLst>
              <a:ext uri="{FF2B5EF4-FFF2-40B4-BE49-F238E27FC236}">
                <a16:creationId xmlns:a16="http://schemas.microsoft.com/office/drawing/2014/main" id="{471A8041-625F-42AC-A5A8-E1E5C414D1AF}"/>
              </a:ext>
            </a:extLst>
          </p:cNvPr>
          <p:cNvSpPr txBox="1"/>
          <p:nvPr/>
        </p:nvSpPr>
        <p:spPr>
          <a:xfrm>
            <a:off x="4414685" y="4068345"/>
            <a:ext cx="1519083" cy="523220"/>
          </a:xfrm>
          <a:prstGeom prst="rect">
            <a:avLst/>
          </a:prstGeom>
          <a:noFill/>
        </p:spPr>
        <p:txBody>
          <a:bodyPr wrap="square" rtlCol="0">
            <a:spAutoFit/>
          </a:bodyPr>
          <a:lstStyle/>
          <a:p>
            <a:r>
              <a:rPr lang="sv-SE" sz="1000" b="1" dirty="0"/>
              <a:t>Vi använder ICDP gentemot varandra</a:t>
            </a:r>
            <a:r>
              <a:rPr lang="sv-SE" b="1" dirty="0"/>
              <a:t>.</a:t>
            </a:r>
          </a:p>
        </p:txBody>
      </p:sp>
      <p:sp>
        <p:nvSpPr>
          <p:cNvPr id="27" name="Rektangel 26">
            <a:extLst>
              <a:ext uri="{FF2B5EF4-FFF2-40B4-BE49-F238E27FC236}">
                <a16:creationId xmlns:a16="http://schemas.microsoft.com/office/drawing/2014/main" id="{CD0FE7D5-7E56-44E6-A92F-CDEB64448D91}"/>
              </a:ext>
            </a:extLst>
          </p:cNvPr>
          <p:cNvSpPr/>
          <p:nvPr/>
        </p:nvSpPr>
        <p:spPr>
          <a:xfrm>
            <a:off x="6689626" y="4252648"/>
            <a:ext cx="2148320" cy="85540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textruta 27">
            <a:extLst>
              <a:ext uri="{FF2B5EF4-FFF2-40B4-BE49-F238E27FC236}">
                <a16:creationId xmlns:a16="http://schemas.microsoft.com/office/drawing/2014/main" id="{E104944F-DCA7-4789-B532-E6D615C6E64E}"/>
              </a:ext>
            </a:extLst>
          </p:cNvPr>
          <p:cNvSpPr txBox="1"/>
          <p:nvPr/>
        </p:nvSpPr>
        <p:spPr>
          <a:xfrm>
            <a:off x="6826048" y="4312075"/>
            <a:ext cx="1956631" cy="707886"/>
          </a:xfrm>
          <a:prstGeom prst="rect">
            <a:avLst/>
          </a:prstGeom>
          <a:noFill/>
        </p:spPr>
        <p:txBody>
          <a:bodyPr wrap="square" rtlCol="0">
            <a:spAutoFit/>
          </a:bodyPr>
          <a:lstStyle/>
          <a:p>
            <a:r>
              <a:rPr lang="sv-SE" sz="1000" b="1" dirty="0"/>
              <a:t>Ämnet är ständigt närvarande och vi diskuterar och reflekterar kring bankonventionen och hur man kan omsätta teori i praktik</a:t>
            </a:r>
            <a:r>
              <a:rPr lang="sv-SE" sz="1000" dirty="0"/>
              <a:t>.</a:t>
            </a:r>
          </a:p>
        </p:txBody>
      </p:sp>
      <p:sp>
        <p:nvSpPr>
          <p:cNvPr id="29" name="Rektangel 28">
            <a:extLst>
              <a:ext uri="{FF2B5EF4-FFF2-40B4-BE49-F238E27FC236}">
                <a16:creationId xmlns:a16="http://schemas.microsoft.com/office/drawing/2014/main" id="{F46914BE-0ADF-4708-B69C-D19CC8891600}"/>
              </a:ext>
            </a:extLst>
          </p:cNvPr>
          <p:cNvSpPr/>
          <p:nvPr/>
        </p:nvSpPr>
        <p:spPr>
          <a:xfrm>
            <a:off x="954828" y="5652405"/>
            <a:ext cx="3650226" cy="74408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textruta 29">
            <a:extLst>
              <a:ext uri="{FF2B5EF4-FFF2-40B4-BE49-F238E27FC236}">
                <a16:creationId xmlns:a16="http://schemas.microsoft.com/office/drawing/2014/main" id="{2C486067-CBAA-46D7-B59F-9D537F5DAEDB}"/>
              </a:ext>
            </a:extLst>
          </p:cNvPr>
          <p:cNvSpPr txBox="1"/>
          <p:nvPr/>
        </p:nvSpPr>
        <p:spPr>
          <a:xfrm>
            <a:off x="893991" y="5657642"/>
            <a:ext cx="3771901" cy="707886"/>
          </a:xfrm>
          <a:prstGeom prst="rect">
            <a:avLst/>
          </a:prstGeom>
          <a:noFill/>
        </p:spPr>
        <p:txBody>
          <a:bodyPr wrap="square" rtlCol="0">
            <a:spAutoFit/>
          </a:bodyPr>
          <a:lstStyle/>
          <a:p>
            <a:r>
              <a:rPr lang="sv-SE" sz="1000" b="1" dirty="0"/>
              <a:t>Allt stöd som ges föräldrarna har utgått utifrån barnets bästa. Detta har vi gjort genom att prata om barnets signaler och behov men även genom att ge föräldrar praktiska råd och teoretiska kunskaper om barns utveckling. </a:t>
            </a:r>
          </a:p>
        </p:txBody>
      </p:sp>
      <p:sp>
        <p:nvSpPr>
          <p:cNvPr id="31" name="Rektangel 30">
            <a:extLst>
              <a:ext uri="{FF2B5EF4-FFF2-40B4-BE49-F238E27FC236}">
                <a16:creationId xmlns:a16="http://schemas.microsoft.com/office/drawing/2014/main" id="{B92984D3-2642-4E45-9862-4A771CE57403}"/>
              </a:ext>
            </a:extLst>
          </p:cNvPr>
          <p:cNvSpPr/>
          <p:nvPr/>
        </p:nvSpPr>
        <p:spPr>
          <a:xfrm>
            <a:off x="2066004" y="4775231"/>
            <a:ext cx="1592827" cy="34214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textruta 31">
            <a:extLst>
              <a:ext uri="{FF2B5EF4-FFF2-40B4-BE49-F238E27FC236}">
                <a16:creationId xmlns:a16="http://schemas.microsoft.com/office/drawing/2014/main" id="{FF157DB0-26E4-49E0-9A64-66BFAA6283E7}"/>
              </a:ext>
            </a:extLst>
          </p:cNvPr>
          <p:cNvSpPr txBox="1"/>
          <p:nvPr/>
        </p:nvSpPr>
        <p:spPr>
          <a:xfrm>
            <a:off x="2147119" y="4807188"/>
            <a:ext cx="1430595" cy="246221"/>
          </a:xfrm>
          <a:prstGeom prst="rect">
            <a:avLst/>
          </a:prstGeom>
          <a:noFill/>
        </p:spPr>
        <p:txBody>
          <a:bodyPr wrap="square" rtlCol="0">
            <a:spAutoFit/>
          </a:bodyPr>
          <a:lstStyle/>
          <a:p>
            <a:pPr lvl="0"/>
            <a:r>
              <a:rPr lang="sv-SE" sz="1000" b="1" dirty="0"/>
              <a:t>Genom SAM-verkstad</a:t>
            </a:r>
          </a:p>
        </p:txBody>
      </p:sp>
      <p:sp>
        <p:nvSpPr>
          <p:cNvPr id="33" name="Rektangel 32">
            <a:extLst>
              <a:ext uri="{FF2B5EF4-FFF2-40B4-BE49-F238E27FC236}">
                <a16:creationId xmlns:a16="http://schemas.microsoft.com/office/drawing/2014/main" id="{18AC310B-9BBE-4194-95D3-DEF1EA698407}"/>
              </a:ext>
            </a:extLst>
          </p:cNvPr>
          <p:cNvSpPr/>
          <p:nvPr/>
        </p:nvSpPr>
        <p:spPr>
          <a:xfrm>
            <a:off x="5616291" y="5303231"/>
            <a:ext cx="2787446" cy="55920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textruta 33">
            <a:extLst>
              <a:ext uri="{FF2B5EF4-FFF2-40B4-BE49-F238E27FC236}">
                <a16:creationId xmlns:a16="http://schemas.microsoft.com/office/drawing/2014/main" id="{96E97ACE-601B-4F96-A435-9BDED51A1F98}"/>
              </a:ext>
            </a:extLst>
          </p:cNvPr>
          <p:cNvSpPr txBox="1"/>
          <p:nvPr/>
        </p:nvSpPr>
        <p:spPr>
          <a:xfrm>
            <a:off x="5677129" y="5352593"/>
            <a:ext cx="2988978" cy="523220"/>
          </a:xfrm>
          <a:prstGeom prst="rect">
            <a:avLst/>
          </a:prstGeom>
          <a:noFill/>
        </p:spPr>
        <p:txBody>
          <a:bodyPr wrap="square" rtlCol="0">
            <a:spAutoFit/>
          </a:bodyPr>
          <a:lstStyle/>
          <a:p>
            <a:pPr lvl="0"/>
            <a:r>
              <a:rPr lang="sv-SE" sz="1000" b="1" dirty="0"/>
              <a:t>Diskuterar återkommande bemötande och hur Barnkonventionen märks i vårt dagliga arbete</a:t>
            </a:r>
            <a:r>
              <a:rPr lang="sv-SE" b="1" dirty="0"/>
              <a:t>. </a:t>
            </a:r>
          </a:p>
        </p:txBody>
      </p:sp>
    </p:spTree>
    <p:extLst>
      <p:ext uri="{BB962C8B-B14F-4D97-AF65-F5344CB8AC3E}">
        <p14:creationId xmlns:p14="http://schemas.microsoft.com/office/powerpoint/2010/main" val="205733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4" descr="skane_ingela 18+5 kommuner.bmp"/>
          <p:cNvPicPr>
            <a:picLocks noChangeAspect="1"/>
          </p:cNvPicPr>
          <p:nvPr/>
        </p:nvPicPr>
        <p:blipFill>
          <a:blip r:embed="rId2" cstate="print">
            <a:extLst>
              <a:ext uri="{28A0092B-C50C-407E-A947-70E740481C1C}">
                <a14:useLocalDpi xmlns:a14="http://schemas.microsoft.com/office/drawing/2010/main" val="0"/>
              </a:ext>
            </a:extLst>
          </a:blip>
          <a:srcRect t="1575" b="4379"/>
          <a:stretch>
            <a:fillRect/>
          </a:stretch>
        </p:blipFill>
        <p:spPr bwMode="auto">
          <a:xfrm>
            <a:off x="2207366" y="1622121"/>
            <a:ext cx="5634765" cy="51238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ubrik 7"/>
          <p:cNvSpPr txBox="1">
            <a:spLocks/>
          </p:cNvSpPr>
          <p:nvPr/>
        </p:nvSpPr>
        <p:spPr>
          <a:xfrm>
            <a:off x="929027" y="170751"/>
            <a:ext cx="8200651" cy="1325563"/>
          </a:xfrm>
          <a:prstGeom prst="rect">
            <a:avLst/>
          </a:prstGeom>
        </p:spPr>
        <p:txBody>
          <a:bodyPr/>
          <a:lstStyle>
            <a:lvl1pPr algn="ctr" defTabSz="914400" rtl="0" eaLnBrk="1" latinLnBrk="0" hangingPunct="1">
              <a:lnSpc>
                <a:spcPct val="90000"/>
              </a:lnSpc>
              <a:spcBef>
                <a:spcPct val="0"/>
              </a:spcBef>
              <a:buNone/>
              <a:defRPr sz="4400" kern="1200">
                <a:solidFill>
                  <a:schemeClr val="tx1"/>
                </a:solidFill>
                <a:latin typeface="Segoe UI Light" panose="020B0502040204020203" pitchFamily="34" charset="0"/>
                <a:ea typeface="+mj-ea"/>
                <a:cs typeface="Segoe UI Light" panose="020B0502040204020203" pitchFamily="34" charset="0"/>
              </a:defRPr>
            </a:lvl1pPr>
          </a:lstStyle>
          <a:p>
            <a:r>
              <a:rPr lang="sv-SE" dirty="0"/>
              <a:t>72 utbildade barnrättsstrateger i Skåne 2012/ 2013</a:t>
            </a:r>
          </a:p>
        </p:txBody>
      </p:sp>
      <p:sp>
        <p:nvSpPr>
          <p:cNvPr id="5" name="Rubrik 7"/>
          <p:cNvSpPr txBox="1">
            <a:spLocks/>
          </p:cNvSpPr>
          <p:nvPr/>
        </p:nvSpPr>
        <p:spPr>
          <a:xfrm>
            <a:off x="110229" y="4773316"/>
            <a:ext cx="3475731" cy="690674"/>
          </a:xfrm>
          <a:prstGeom prst="rect">
            <a:avLst/>
          </a:prstGeom>
        </p:spPr>
        <p:txBody>
          <a:bodyPr/>
          <a:lstStyle>
            <a:lvl1pPr algn="ctr" defTabSz="914400" rtl="0" eaLnBrk="1" latinLnBrk="0" hangingPunct="1">
              <a:lnSpc>
                <a:spcPct val="90000"/>
              </a:lnSpc>
              <a:spcBef>
                <a:spcPct val="0"/>
              </a:spcBef>
              <a:buNone/>
              <a:defRPr sz="4400" kern="1200">
                <a:solidFill>
                  <a:schemeClr val="tx1"/>
                </a:solidFill>
                <a:latin typeface="Segoe UI Light" panose="020B0502040204020203" pitchFamily="34" charset="0"/>
                <a:ea typeface="+mj-ea"/>
                <a:cs typeface="Segoe UI Light" panose="020B0502040204020203" pitchFamily="34" charset="0"/>
              </a:defRPr>
            </a:lvl1pPr>
          </a:lstStyle>
          <a:p>
            <a:r>
              <a:rPr lang="sv-SE" sz="3200" dirty="0"/>
              <a:t>23 kommuner</a:t>
            </a:r>
          </a:p>
        </p:txBody>
      </p:sp>
    </p:spTree>
    <p:extLst>
      <p:ext uri="{BB962C8B-B14F-4D97-AF65-F5344CB8AC3E}">
        <p14:creationId xmlns:p14="http://schemas.microsoft.com/office/powerpoint/2010/main" val="1371930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1"/>
          <p:cNvPicPr>
            <a:picLocks noChangeAspect="1"/>
          </p:cNvPicPr>
          <p:nvPr/>
        </p:nvPicPr>
        <p:blipFill>
          <a:blip r:embed="rId2" cstate="print">
            <a:extLst>
              <a:ext uri="{28A0092B-C50C-407E-A947-70E740481C1C}">
                <a14:useLocalDpi xmlns:a14="http://schemas.microsoft.com/office/drawing/2010/main" val="0"/>
              </a:ext>
            </a:extLst>
          </a:blip>
          <a:srcRect t="1295" b="4105"/>
          <a:stretch>
            <a:fillRect/>
          </a:stretch>
        </p:blipFill>
        <p:spPr bwMode="auto">
          <a:xfrm>
            <a:off x="2615579" y="1608538"/>
            <a:ext cx="5550622" cy="5076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ubrik 7"/>
          <p:cNvSpPr txBox="1">
            <a:spLocks/>
          </p:cNvSpPr>
          <p:nvPr/>
        </p:nvSpPr>
        <p:spPr>
          <a:xfrm>
            <a:off x="926882" y="191175"/>
            <a:ext cx="8200651" cy="1325563"/>
          </a:xfrm>
          <a:prstGeom prst="rect">
            <a:avLst/>
          </a:prstGeom>
        </p:spPr>
        <p:txBody>
          <a:bodyPr/>
          <a:lstStyle>
            <a:lvl1pPr algn="ctr" defTabSz="914400" rtl="0" eaLnBrk="1" latinLnBrk="0" hangingPunct="1">
              <a:lnSpc>
                <a:spcPct val="90000"/>
              </a:lnSpc>
              <a:spcBef>
                <a:spcPct val="0"/>
              </a:spcBef>
              <a:buNone/>
              <a:defRPr sz="4400" kern="1200">
                <a:solidFill>
                  <a:schemeClr val="tx1"/>
                </a:solidFill>
                <a:latin typeface="Segoe UI Light" panose="020B0502040204020203" pitchFamily="34" charset="0"/>
                <a:ea typeface="+mj-ea"/>
                <a:cs typeface="Segoe UI Light" panose="020B0502040204020203" pitchFamily="34" charset="0"/>
              </a:defRPr>
            </a:lvl1pPr>
          </a:lstStyle>
          <a:p>
            <a:r>
              <a:rPr lang="sv-SE" dirty="0"/>
              <a:t>117 utbildade barnrättsstrateger </a:t>
            </a:r>
          </a:p>
          <a:p>
            <a:r>
              <a:rPr lang="sv-SE" dirty="0"/>
              <a:t>i Skåne 2014</a:t>
            </a:r>
          </a:p>
        </p:txBody>
      </p:sp>
      <p:sp>
        <p:nvSpPr>
          <p:cNvPr id="5" name="Rubrik 7"/>
          <p:cNvSpPr txBox="1">
            <a:spLocks/>
          </p:cNvSpPr>
          <p:nvPr/>
        </p:nvSpPr>
        <p:spPr>
          <a:xfrm>
            <a:off x="-486079" y="4731753"/>
            <a:ext cx="3475731" cy="690674"/>
          </a:xfrm>
          <a:prstGeom prst="rect">
            <a:avLst/>
          </a:prstGeom>
        </p:spPr>
        <p:txBody>
          <a:bodyPr/>
          <a:lstStyle>
            <a:lvl1pPr algn="ctr" defTabSz="914400" rtl="0" eaLnBrk="1" latinLnBrk="0" hangingPunct="1">
              <a:lnSpc>
                <a:spcPct val="90000"/>
              </a:lnSpc>
              <a:spcBef>
                <a:spcPct val="0"/>
              </a:spcBef>
              <a:buNone/>
              <a:defRPr sz="4400" kern="1200">
                <a:solidFill>
                  <a:schemeClr val="tx1"/>
                </a:solidFill>
                <a:latin typeface="Segoe UI Light" panose="020B0502040204020203" pitchFamily="34" charset="0"/>
                <a:ea typeface="+mj-ea"/>
                <a:cs typeface="Segoe UI Light" panose="020B0502040204020203" pitchFamily="34" charset="0"/>
              </a:defRPr>
            </a:lvl1pPr>
          </a:lstStyle>
          <a:p>
            <a:r>
              <a:rPr lang="sv-SE" sz="3200" b="1" dirty="0">
                <a:solidFill>
                  <a:srgbClr val="C00000"/>
                </a:solidFill>
              </a:rPr>
              <a:t> Samtliga 33</a:t>
            </a:r>
          </a:p>
          <a:p>
            <a:r>
              <a:rPr lang="sv-SE" sz="3200" b="1" dirty="0">
                <a:solidFill>
                  <a:srgbClr val="C00000"/>
                </a:solidFill>
              </a:rPr>
              <a:t>kommuner</a:t>
            </a:r>
          </a:p>
        </p:txBody>
      </p:sp>
      <p:sp>
        <p:nvSpPr>
          <p:cNvPr id="2" name="Rektangel 1"/>
          <p:cNvSpPr/>
          <p:nvPr/>
        </p:nvSpPr>
        <p:spPr>
          <a:xfrm rot="20574622">
            <a:off x="-105281" y="2059056"/>
            <a:ext cx="3232416" cy="646331"/>
          </a:xfrm>
          <a:prstGeom prst="rect">
            <a:avLst/>
          </a:prstGeom>
        </p:spPr>
        <p:txBody>
          <a:bodyPr wrap="square">
            <a:spAutoFit/>
          </a:bodyPr>
          <a:lstStyle/>
          <a:p>
            <a:pPr algn="ctr"/>
            <a:r>
              <a:rPr lang="sv-SE" sz="3600" b="1" dirty="0">
                <a:solidFill>
                  <a:srgbClr val="C00000"/>
                </a:solidFill>
                <a:latin typeface="Segoe UI Light" panose="020B0502040204020203" pitchFamily="34" charset="0"/>
              </a:rPr>
              <a:t>Skåne först ut!</a:t>
            </a:r>
          </a:p>
        </p:txBody>
      </p:sp>
    </p:spTree>
    <p:extLst>
      <p:ext uri="{BB962C8B-B14F-4D97-AF65-F5344CB8AC3E}">
        <p14:creationId xmlns:p14="http://schemas.microsoft.com/office/powerpoint/2010/main" val="46329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style.rotation</p:attrName>
                                        </p:attrNameLst>
                                      </p:cBhvr>
                                      <p:tavLst>
                                        <p:tav tm="0">
                                          <p:val>
                                            <p:fltVal val="720"/>
                                          </p:val>
                                        </p:tav>
                                        <p:tav tm="100000">
                                          <p:val>
                                            <p:fltVal val="0"/>
                                          </p:val>
                                        </p:tav>
                                      </p:tavLst>
                                    </p:anim>
                                    <p:anim calcmode="lin" valueType="num">
                                      <p:cBhvr>
                                        <p:cTn id="9" dur="2000" fill="hold"/>
                                        <p:tgtEl>
                                          <p:spTgt spid="7"/>
                                        </p:tgtEl>
                                        <p:attrNameLst>
                                          <p:attrName>ppt_h</p:attrName>
                                        </p:attrNameLst>
                                      </p:cBhvr>
                                      <p:tavLst>
                                        <p:tav tm="0">
                                          <p:val>
                                            <p:fltVal val="0"/>
                                          </p:val>
                                        </p:tav>
                                        <p:tav tm="100000">
                                          <p:val>
                                            <p:strVal val="#ppt_h"/>
                                          </p:val>
                                        </p:tav>
                                      </p:tavLst>
                                    </p:anim>
                                    <p:anim calcmode="lin" valueType="num">
                                      <p:cBhvr>
                                        <p:cTn id="10" dur="20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7"/>
          <p:cNvSpPr txBox="1">
            <a:spLocks/>
          </p:cNvSpPr>
          <p:nvPr/>
        </p:nvSpPr>
        <p:spPr>
          <a:xfrm>
            <a:off x="814727" y="2180456"/>
            <a:ext cx="8200651" cy="1325563"/>
          </a:xfrm>
          <a:prstGeom prst="rect">
            <a:avLst/>
          </a:prstGeom>
        </p:spPr>
        <p:txBody>
          <a:bodyPr/>
          <a:lstStyle>
            <a:lvl1pPr algn="ctr" defTabSz="914400" rtl="0" eaLnBrk="1" latinLnBrk="0" hangingPunct="1">
              <a:lnSpc>
                <a:spcPct val="90000"/>
              </a:lnSpc>
              <a:spcBef>
                <a:spcPct val="0"/>
              </a:spcBef>
              <a:buNone/>
              <a:defRPr sz="4400" kern="1200">
                <a:solidFill>
                  <a:schemeClr val="tx1"/>
                </a:solidFill>
                <a:latin typeface="Segoe UI Light" panose="020B0502040204020203" pitchFamily="34" charset="0"/>
                <a:ea typeface="+mj-ea"/>
                <a:cs typeface="Segoe UI Light" panose="020B0502040204020203" pitchFamily="34" charset="0"/>
              </a:defRPr>
            </a:lvl1pPr>
          </a:lstStyle>
          <a:p>
            <a:r>
              <a:rPr lang="sv-SE" sz="6000" dirty="0"/>
              <a:t>300 utbildade barnrättsstrateger</a:t>
            </a:r>
            <a:br>
              <a:rPr lang="sv-SE" sz="6000" dirty="0"/>
            </a:br>
            <a:r>
              <a:rPr lang="sv-SE" sz="6000" dirty="0"/>
              <a:t> i Skåne 2019</a:t>
            </a:r>
          </a:p>
        </p:txBody>
      </p:sp>
    </p:spTree>
    <p:extLst>
      <p:ext uri="{BB962C8B-B14F-4D97-AF65-F5344CB8AC3E}">
        <p14:creationId xmlns:p14="http://schemas.microsoft.com/office/powerpoint/2010/main" val="194573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774357" y="238897"/>
            <a:ext cx="8633253" cy="8956298"/>
          </a:xfrm>
          <a:prstGeom prst="rect">
            <a:avLst/>
          </a:prstGeom>
          <a:noFill/>
        </p:spPr>
        <p:txBody>
          <a:bodyPr wrap="square" rtlCol="0">
            <a:spAutoFit/>
          </a:bodyPr>
          <a:lstStyle/>
          <a:p>
            <a:pPr algn="ctr"/>
            <a:endParaRPr lang="sv-SE" sz="3200" b="1" dirty="0">
              <a:latin typeface="Segoe UI Light" panose="020B0502040204020203" pitchFamily="34" charset="0"/>
            </a:endParaRPr>
          </a:p>
          <a:p>
            <a:r>
              <a:rPr lang="sv-SE" sz="3200" b="1" u="sng" dirty="0">
                <a:latin typeface="Segoe UI Light" panose="020B0502040204020203" pitchFamily="34" charset="0"/>
              </a:rPr>
              <a:t>Mötesplats Skåne – augusti 2014</a:t>
            </a:r>
          </a:p>
          <a:p>
            <a:r>
              <a:rPr lang="sv-SE" sz="3200" dirty="0">
                <a:latin typeface="Segoe UI Light" panose="020B0502040204020203" pitchFamily="34" charset="0"/>
              </a:rPr>
              <a:t>Skåne först ut i Sverige - och kanske i Europa?</a:t>
            </a:r>
            <a:endParaRPr lang="sv-SE" sz="3200" b="1" dirty="0">
              <a:latin typeface="Segoe UI Light" panose="020B0502040204020203" pitchFamily="34" charset="0"/>
            </a:endParaRPr>
          </a:p>
          <a:p>
            <a:endParaRPr lang="sv-SE" sz="3200" b="1" dirty="0">
              <a:latin typeface="Segoe UI Light" panose="020B0502040204020203" pitchFamily="34" charset="0"/>
            </a:endParaRPr>
          </a:p>
          <a:p>
            <a:r>
              <a:rPr lang="sv-SE" sz="3200" b="1" u="sng" dirty="0">
                <a:latin typeface="Segoe UI Light" panose="020B0502040204020203" pitchFamily="34" charset="0"/>
              </a:rPr>
              <a:t>Almedalen - juni 2015</a:t>
            </a:r>
          </a:p>
          <a:p>
            <a:r>
              <a:rPr lang="sv-SE" sz="3200" dirty="0">
                <a:latin typeface="Segoe UI Light" panose="020B0502040204020203" pitchFamily="34" charset="0"/>
                <a:ea typeface="Segoe UI" panose="020B0502040204020203" pitchFamily="34" charset="0"/>
                <a:cs typeface="Segoe UI" panose="020B0502040204020203" pitchFamily="34" charset="0"/>
              </a:rPr>
              <a:t>Hur kan arbetet med barnrättsstrateger främja barns rättigheter? </a:t>
            </a:r>
          </a:p>
          <a:p>
            <a:r>
              <a:rPr lang="sv-SE" sz="3200" dirty="0">
                <a:latin typeface="Segoe UI Light" panose="020B0502040204020203" pitchFamily="34" charset="0"/>
                <a:ea typeface="Segoe UI" panose="020B0502040204020203" pitchFamily="34" charset="0"/>
                <a:cs typeface="Segoe UI" panose="020B0502040204020203" pitchFamily="34" charset="0"/>
              </a:rPr>
              <a:t>Skåne visar vägen!</a:t>
            </a:r>
          </a:p>
          <a:p>
            <a:endParaRPr lang="sv-SE" sz="3200" b="1" dirty="0">
              <a:latin typeface="Segoe UI Light" panose="020B0502040204020203" pitchFamily="34" charset="0"/>
              <a:ea typeface="Segoe UI" panose="020B0502040204020203" pitchFamily="34" charset="0"/>
              <a:cs typeface="Segoe UI" panose="020B0502040204020203" pitchFamily="34" charset="0"/>
            </a:endParaRPr>
          </a:p>
          <a:p>
            <a:r>
              <a:rPr lang="sv-SE" sz="3200" b="1" u="sng" dirty="0">
                <a:latin typeface="Segoe UI Light" panose="020B0502040204020203" pitchFamily="34" charset="0"/>
                <a:ea typeface="Segoe UI" panose="020B0502040204020203" pitchFamily="34" charset="0"/>
                <a:cs typeface="Segoe UI" panose="020B0502040204020203" pitchFamily="34" charset="0"/>
              </a:rPr>
              <a:t>Bryssel - oktober 2015</a:t>
            </a:r>
          </a:p>
          <a:p>
            <a:r>
              <a:rPr lang="sv-SE" sz="3200" dirty="0">
                <a:latin typeface="Segoe UI Light" panose="020B0502040204020203" pitchFamily="34" charset="0"/>
                <a:ea typeface="Segoe UI" panose="020B0502040204020203" pitchFamily="34" charset="0"/>
                <a:cs typeface="Segoe UI" panose="020B0502040204020203" pitchFamily="34" charset="0"/>
              </a:rPr>
              <a:t>How to implement the rights of the child </a:t>
            </a:r>
          </a:p>
          <a:p>
            <a:r>
              <a:rPr lang="sv-SE" sz="3200" dirty="0">
                <a:latin typeface="Segoe UI Light" panose="020B0502040204020203" pitchFamily="34" charset="0"/>
                <a:ea typeface="Segoe UI" panose="020B0502040204020203" pitchFamily="34" charset="0"/>
                <a:cs typeface="Segoe UI" panose="020B0502040204020203" pitchFamily="34" charset="0"/>
              </a:rPr>
              <a:t>at a local level in Skåne!</a:t>
            </a:r>
          </a:p>
          <a:p>
            <a:endParaRPr lang="sv-SE" sz="3200" dirty="0">
              <a:latin typeface="Segoe UI Light" panose="020B0502040204020203" pitchFamily="34" charset="0"/>
              <a:ea typeface="Segoe UI" panose="020B0502040204020203" pitchFamily="34" charset="0"/>
              <a:cs typeface="Segoe UI" panose="020B0502040204020203" pitchFamily="34" charset="0"/>
            </a:endParaRPr>
          </a:p>
          <a:p>
            <a:endParaRPr lang="sv-SE" sz="3200" b="1" dirty="0">
              <a:latin typeface="Segoe UI Light" panose="020B0502040204020203" pitchFamily="34" charset="0"/>
              <a:ea typeface="Segoe UI" panose="020B0502040204020203" pitchFamily="34" charset="0"/>
              <a:cs typeface="Segoe UI" panose="020B0502040204020203" pitchFamily="34" charset="0"/>
            </a:endParaRPr>
          </a:p>
          <a:p>
            <a:endParaRPr lang="sv-SE" sz="3200" dirty="0">
              <a:latin typeface="Segoe UI Light" panose="020B0502040204020203" pitchFamily="34" charset="0"/>
              <a:ea typeface="Segoe UI" panose="020B0502040204020203" pitchFamily="34" charset="0"/>
              <a:cs typeface="Segoe UI" panose="020B0502040204020203" pitchFamily="34" charset="0"/>
            </a:endParaRPr>
          </a:p>
          <a:p>
            <a:endParaRPr lang="sv-SE" sz="3200" dirty="0"/>
          </a:p>
          <a:p>
            <a:endParaRPr lang="sv-SE" sz="3200" dirty="0"/>
          </a:p>
          <a:p>
            <a:endParaRPr lang="sv-SE" sz="3200" dirty="0"/>
          </a:p>
        </p:txBody>
      </p:sp>
    </p:spTree>
    <p:extLst>
      <p:ext uri="{BB962C8B-B14F-4D97-AF65-F5344CB8AC3E}">
        <p14:creationId xmlns:p14="http://schemas.microsoft.com/office/powerpoint/2010/main" val="3370728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455802" y="671691"/>
            <a:ext cx="8772088" cy="6186309"/>
          </a:xfrm>
          <a:prstGeom prst="rect">
            <a:avLst/>
          </a:prstGeom>
        </p:spPr>
        <p:txBody>
          <a:bodyPr wrap="square">
            <a:spAutoFit/>
          </a:bodyPr>
          <a:lstStyle/>
          <a:p>
            <a:r>
              <a:rPr lang="sv-SE" sz="3200" b="1" u="sng" dirty="0">
                <a:latin typeface="Segoe UI Light" panose="020B0502040204020203" pitchFamily="34" charset="0"/>
                <a:cs typeface="Segoe UI Light" panose="020B0502040204020203" pitchFamily="34" charset="0"/>
              </a:rPr>
              <a:t>M</a:t>
            </a:r>
            <a:r>
              <a:rPr lang="sv-SE" sz="3200" u="sng" dirty="0">
                <a:latin typeface="Segoe UI Light" panose="020B0502040204020203" pitchFamily="34" charset="0"/>
                <a:cs typeface="Segoe UI Light" panose="020B0502040204020203" pitchFamily="34" charset="0"/>
              </a:rPr>
              <a:t>änskliga </a:t>
            </a:r>
            <a:r>
              <a:rPr lang="sv-SE" sz="3200" b="1" u="sng" dirty="0">
                <a:latin typeface="Segoe UI Light" panose="020B0502040204020203" pitchFamily="34" charset="0"/>
                <a:cs typeface="Segoe UI Light" panose="020B0502040204020203" pitchFamily="34" charset="0"/>
              </a:rPr>
              <a:t>R</a:t>
            </a:r>
            <a:r>
              <a:rPr lang="sv-SE" sz="3200" u="sng" dirty="0">
                <a:latin typeface="Segoe UI Light" panose="020B0502040204020203" pitchFamily="34" charset="0"/>
                <a:cs typeface="Segoe UI Light" panose="020B0502040204020203" pitchFamily="34" charset="0"/>
              </a:rPr>
              <a:t>ättighets-dagarna</a:t>
            </a:r>
            <a:r>
              <a:rPr lang="sv-SE" sz="3200" b="1" u="sng" dirty="0">
                <a:latin typeface="Segoe UI Light" panose="020B0502040204020203" pitchFamily="34" charset="0"/>
                <a:cs typeface="Segoe UI Light" panose="020B0502040204020203" pitchFamily="34" charset="0"/>
              </a:rPr>
              <a:t> </a:t>
            </a:r>
          </a:p>
          <a:p>
            <a:br>
              <a:rPr lang="sv-SE" sz="3200" b="1" dirty="0">
                <a:latin typeface="Segoe UI Light" panose="020B0502040204020203" pitchFamily="34" charset="0"/>
                <a:cs typeface="Segoe UI Light" panose="020B0502040204020203" pitchFamily="34" charset="0"/>
              </a:rPr>
            </a:br>
            <a:r>
              <a:rPr lang="sv-SE" sz="2800" b="1" dirty="0">
                <a:latin typeface="Segoe UI Light" panose="020B0502040204020203" pitchFamily="34" charset="0"/>
                <a:cs typeface="Segoe UI Light" panose="020B0502040204020203" pitchFamily="34" charset="0"/>
              </a:rPr>
              <a:t>2013 i Stockholm</a:t>
            </a:r>
            <a:br>
              <a:rPr lang="sv-SE" sz="3200" b="1" dirty="0">
                <a:latin typeface="Segoe UI Light" panose="020B0502040204020203" pitchFamily="34" charset="0"/>
                <a:cs typeface="Segoe UI Light" panose="020B0502040204020203" pitchFamily="34" charset="0"/>
              </a:rPr>
            </a:br>
            <a:r>
              <a:rPr lang="sv-SE" sz="2400" b="1" i="1" dirty="0">
                <a:latin typeface="Segoe UI Light" panose="020B0502040204020203" pitchFamily="34" charset="0"/>
                <a:cs typeface="Segoe UI Light" panose="020B0502040204020203" pitchFamily="34" charset="0"/>
              </a:rPr>
              <a:t>Folkrätt för barn – vilja väl och göra rätt!</a:t>
            </a:r>
            <a:br>
              <a:rPr lang="sv-SE" sz="2400" dirty="0">
                <a:latin typeface="Segoe UI Light" panose="020B0502040204020203" pitchFamily="34" charset="0"/>
                <a:cs typeface="Segoe UI Light" panose="020B0502040204020203" pitchFamily="34" charset="0"/>
              </a:rPr>
            </a:br>
            <a:r>
              <a:rPr lang="sv-SE" sz="2400" dirty="0">
                <a:latin typeface="Segoe UI Light" panose="020B0502040204020203" pitchFamily="34" charset="0"/>
                <a:cs typeface="Segoe UI Light" panose="020B0502040204020203" pitchFamily="34" charset="0"/>
              </a:rPr>
              <a:t>SKL, Landstinget Sörmland och Kommunförbundet Skåne</a:t>
            </a:r>
            <a:endParaRPr lang="sv-SE" sz="2400" b="1" dirty="0">
              <a:latin typeface="Segoe UI Light" panose="020B0502040204020203" pitchFamily="34" charset="0"/>
              <a:cs typeface="Segoe UI Light" panose="020B0502040204020203" pitchFamily="34" charset="0"/>
            </a:endParaRPr>
          </a:p>
          <a:p>
            <a:br>
              <a:rPr lang="sv-SE" sz="3200" b="1" dirty="0">
                <a:latin typeface="Segoe UI Light" panose="020B0502040204020203" pitchFamily="34" charset="0"/>
                <a:cs typeface="Segoe UI Light" panose="020B0502040204020203" pitchFamily="34" charset="0"/>
              </a:rPr>
            </a:br>
            <a:r>
              <a:rPr lang="sv-SE" sz="2800" b="1" dirty="0">
                <a:latin typeface="Segoe UI Light" panose="020B0502040204020203" pitchFamily="34" charset="0"/>
                <a:cs typeface="Segoe UI Light" panose="020B0502040204020203" pitchFamily="34" charset="0"/>
              </a:rPr>
              <a:t>2015 i Göteborg</a:t>
            </a:r>
            <a:br>
              <a:rPr lang="sv-SE" sz="3200" b="1" dirty="0">
                <a:latin typeface="Segoe UI Light" panose="020B0502040204020203" pitchFamily="34" charset="0"/>
                <a:cs typeface="Segoe UI Light" panose="020B0502040204020203" pitchFamily="34" charset="0"/>
              </a:rPr>
            </a:br>
            <a:r>
              <a:rPr lang="sv-SE" sz="2400" b="1" i="1" dirty="0">
                <a:latin typeface="Segoe UI Light" panose="020B0502040204020203" pitchFamily="34" charset="0"/>
                <a:cs typeface="Segoe UI Light" panose="020B0502040204020203" pitchFamily="34" charset="0"/>
              </a:rPr>
              <a:t>Lokal tillämpning av barnets rättigheter</a:t>
            </a:r>
            <a:br>
              <a:rPr lang="sv-SE" sz="2400" dirty="0">
                <a:latin typeface="Segoe UI Light" panose="020B0502040204020203" pitchFamily="34" charset="0"/>
                <a:cs typeface="Segoe UI Light" panose="020B0502040204020203" pitchFamily="34" charset="0"/>
              </a:rPr>
            </a:br>
            <a:r>
              <a:rPr lang="sv-SE" sz="2400" dirty="0">
                <a:latin typeface="Segoe UI Light" panose="020B0502040204020203" pitchFamily="34" charset="0"/>
                <a:cs typeface="Segoe UI Light" panose="020B0502040204020203" pitchFamily="34" charset="0"/>
              </a:rPr>
              <a:t>SKL, Västra Götalandsregionen och Kommunförbundet Skåne</a:t>
            </a:r>
            <a:br>
              <a:rPr lang="sv-SE" sz="2400" b="1" i="1" dirty="0">
                <a:latin typeface="Segoe UI Light" panose="020B0502040204020203" pitchFamily="34" charset="0"/>
                <a:cs typeface="Segoe UI Light" panose="020B0502040204020203" pitchFamily="34" charset="0"/>
              </a:rPr>
            </a:br>
            <a:endParaRPr lang="sv-SE" sz="2400" b="1" i="1" dirty="0">
              <a:latin typeface="Segoe UI Light" panose="020B0502040204020203" pitchFamily="34" charset="0"/>
              <a:cs typeface="Segoe UI Light" panose="020B0502040204020203" pitchFamily="34" charset="0"/>
            </a:endParaRPr>
          </a:p>
          <a:p>
            <a:r>
              <a:rPr lang="sv-SE" sz="2800" b="1" dirty="0">
                <a:latin typeface="Segoe UI Light" panose="020B0502040204020203" pitchFamily="34" charset="0"/>
                <a:cs typeface="Segoe UI Light" panose="020B0502040204020203" pitchFamily="34" charset="0"/>
              </a:rPr>
              <a:t>2016 i Malmö</a:t>
            </a:r>
            <a:br>
              <a:rPr lang="sv-SE" sz="3200" b="1" dirty="0">
                <a:latin typeface="Segoe UI Light" panose="020B0502040204020203" pitchFamily="34" charset="0"/>
                <a:cs typeface="Segoe UI Light" panose="020B0502040204020203" pitchFamily="34" charset="0"/>
              </a:rPr>
            </a:br>
            <a:r>
              <a:rPr lang="sv-SE" sz="2400" b="1" i="1" dirty="0">
                <a:latin typeface="Segoe UI Light" panose="020B0502040204020203" pitchFamily="34" charset="0"/>
                <a:cs typeface="Segoe UI Light" panose="020B0502040204020203" pitchFamily="34" charset="0"/>
              </a:rPr>
              <a:t>Samverkan – en viktig nyckel i barnrättsarbetet!</a:t>
            </a:r>
            <a:br>
              <a:rPr lang="sv-SE" sz="2400" dirty="0">
                <a:latin typeface="Segoe UI Light" panose="020B0502040204020203" pitchFamily="34" charset="0"/>
                <a:cs typeface="Segoe UI Light" panose="020B0502040204020203" pitchFamily="34" charset="0"/>
              </a:rPr>
            </a:br>
            <a:r>
              <a:rPr lang="sv-SE" sz="2400" dirty="0">
                <a:latin typeface="Segoe UI Light" panose="020B0502040204020203" pitchFamily="34" charset="0"/>
                <a:cs typeface="Segoe UI Light" panose="020B0502040204020203" pitchFamily="34" charset="0"/>
              </a:rPr>
              <a:t>SKL, Kommunförbundet Skåne och Skåneidrotten</a:t>
            </a:r>
            <a:br>
              <a:rPr lang="sv-SE" sz="2400" dirty="0">
                <a:latin typeface="Segoe UI Light" panose="020B0502040204020203" pitchFamily="34" charset="0"/>
                <a:cs typeface="Segoe UI Light" panose="020B0502040204020203" pitchFamily="34" charset="0"/>
              </a:rPr>
            </a:br>
            <a:br>
              <a:rPr lang="sv-SE" sz="2400" b="1" dirty="0">
                <a:latin typeface="Segoe UI Light" panose="020B0502040204020203" pitchFamily="34" charset="0"/>
                <a:cs typeface="Segoe UI Light" panose="020B0502040204020203" pitchFamily="34" charset="0"/>
              </a:rPr>
            </a:br>
            <a:endParaRPr lang="sv-SE" sz="24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420206173"/>
      </p:ext>
    </p:extLst>
  </p:cSld>
  <p:clrMapOvr>
    <a:masterClrMapping/>
  </p:clrMapOvr>
</p:sld>
</file>

<file path=ppt/theme/theme1.xml><?xml version="1.0" encoding="utf-8"?>
<a:theme xmlns:a="http://schemas.openxmlformats.org/drawingml/2006/main" name="KFSK-mall">
  <a:themeElements>
    <a:clrScheme name="KFSK">
      <a:dk1>
        <a:sysClr val="windowText" lastClr="000000"/>
      </a:dk1>
      <a:lt1>
        <a:sysClr val="window" lastClr="FFFFFF"/>
      </a:lt1>
      <a:dk2>
        <a:srgbClr val="404040"/>
      </a:dk2>
      <a:lt2>
        <a:srgbClr val="E6E6E6"/>
      </a:lt2>
      <a:accent1>
        <a:srgbClr val="DC001A"/>
      </a:accent1>
      <a:accent2>
        <a:srgbClr val="FABA00"/>
      </a:accent2>
      <a:accent3>
        <a:srgbClr val="A0A5A9"/>
      </a:accent3>
      <a:accent4>
        <a:srgbClr val="9EBF5C"/>
      </a:accent4>
      <a:accent5>
        <a:srgbClr val="45A8DA"/>
      </a:accent5>
      <a:accent6>
        <a:srgbClr val="7672AC"/>
      </a:accent6>
      <a:hlink>
        <a:srgbClr val="44546A"/>
      </a:hlink>
      <a:folHlink>
        <a:srgbClr val="8496B0"/>
      </a:folHlink>
    </a:clrScheme>
    <a:fontScheme name="Kommunförbundet Skåne">
      <a:majorFont>
        <a:latin typeface="Segoe UI Semiligh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Point-mall" id="{5AB29514-6C3C-4A9E-A087-F837135F8BB9}" vid="{13D95BF8-D93C-4EB2-92EB-B71037362B9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Grundmall</Template>
  <TotalTime>1754</TotalTime>
  <Words>1941</Words>
  <Application>Microsoft Office PowerPoint</Application>
  <PresentationFormat>Bredbild</PresentationFormat>
  <Paragraphs>480</Paragraphs>
  <Slides>45</Slides>
  <Notes>12</Notes>
  <HiddenSlides>0</HiddenSlides>
  <MMClips>0</MMClips>
  <ScaleCrop>false</ScaleCrop>
  <HeadingPairs>
    <vt:vector size="8" baseType="variant">
      <vt:variant>
        <vt:lpstr>Använt teckensnitt</vt:lpstr>
      </vt:variant>
      <vt:variant>
        <vt:i4>13</vt:i4>
      </vt:variant>
      <vt:variant>
        <vt:lpstr>Tema</vt:lpstr>
      </vt:variant>
      <vt:variant>
        <vt:i4>1</vt:i4>
      </vt:variant>
      <vt:variant>
        <vt:lpstr>Serverprogram för OLE-inbäddning</vt:lpstr>
      </vt:variant>
      <vt:variant>
        <vt:i4>1</vt:i4>
      </vt:variant>
      <vt:variant>
        <vt:lpstr>Bildrubriker</vt:lpstr>
      </vt:variant>
      <vt:variant>
        <vt:i4>45</vt:i4>
      </vt:variant>
    </vt:vector>
  </HeadingPairs>
  <TitlesOfParts>
    <vt:vector size="60" baseType="lpstr">
      <vt:lpstr>Arial</vt:lpstr>
      <vt:lpstr>Arial Black</vt:lpstr>
      <vt:lpstr>Calibri</vt:lpstr>
      <vt:lpstr>Comic Sans MS</vt:lpstr>
      <vt:lpstr>Cooper Black</vt:lpstr>
      <vt:lpstr>Garamond</vt:lpstr>
      <vt:lpstr>Impact</vt:lpstr>
      <vt:lpstr>Segoe UI</vt:lpstr>
      <vt:lpstr>Segoe UI Light</vt:lpstr>
      <vt:lpstr>Segoe UI Semilight</vt:lpstr>
      <vt:lpstr>Times New Roman</vt:lpstr>
      <vt:lpstr>Verdana</vt:lpstr>
      <vt:lpstr>Wingdings</vt:lpstr>
      <vt:lpstr>KFSK-mall</vt:lpstr>
      <vt:lpstr>Acrobat Document</vt:lpstr>
      <vt:lpstr>Stärkt barnrättsarbete i Skåne - vad har hänt sedan 2011?</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Centrala utgångspunkter som tillsammans bidragit till framgång</vt:lpstr>
      <vt:lpstr>PowerPoint-presentation</vt:lpstr>
      <vt:lpstr>Rättighetsbasera alla processer</vt:lpstr>
      <vt:lpstr>PowerPoint-presentation</vt:lpstr>
      <vt:lpstr>En god jordmån       </vt:lpstr>
      <vt:lpstr>Barnets rättigheter på SKL  Stödstrukturer, modeller  Barnrättsforum Skåne  https://skl.se/demokratiledningstyrning/manskligarattigheterjamstalldhet/barnetsrattigheter/stodstrukturermodeller/barnrattsforumskane.5061.html   </vt:lpstr>
      <vt:lpstr>Film: Vuxenperspektivet  https://vimeo.com/320224238  </vt:lpstr>
      <vt:lpstr> </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Implementeringsartiklar</vt:lpstr>
      <vt:lpstr>PowerPoint-presentation</vt:lpstr>
      <vt:lpstr>PowerPoint-presentation</vt:lpstr>
      <vt:lpstr>Vems perspektiv?</vt:lpstr>
      <vt:lpstr>BARNPERSPEKTIV? DET HAR VÄL ALLA?</vt:lpstr>
      <vt:lpstr>Barnrättsbaserat synsätt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Hur arbetar ni med barnets rättigheter tillsammans med medarbetarna?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subject/>
  <dc:creator>Ingela Sjöberg</dc:creator>
  <cp:keywords>Mall</cp:keywords>
  <dc:description/>
  <cp:lastModifiedBy>Ingela Sjöberg</cp:lastModifiedBy>
  <cp:revision>123</cp:revision>
  <cp:lastPrinted>2017-09-04T14:04:18Z</cp:lastPrinted>
  <dcterms:created xsi:type="dcterms:W3CDTF">2017-04-07T07:41:32Z</dcterms:created>
  <dcterms:modified xsi:type="dcterms:W3CDTF">2019-09-19T09:50:14Z</dcterms:modified>
  <cp:category/>
</cp:coreProperties>
</file>