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  <p:sldMasterId id="2147483670" r:id="rId3"/>
    <p:sldMasterId id="2147483729" r:id="rId4"/>
    <p:sldMasterId id="2147483741" r:id="rId5"/>
  </p:sldMasterIdLst>
  <p:notesMasterIdLst>
    <p:notesMasterId r:id="rId11"/>
  </p:notesMasterIdLst>
  <p:sldIdLst>
    <p:sldId id="378" r:id="rId6"/>
    <p:sldId id="373" r:id="rId7"/>
    <p:sldId id="374" r:id="rId8"/>
    <p:sldId id="375" r:id="rId9"/>
    <p:sldId id="376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605" autoAdjust="0"/>
  </p:normalViewPr>
  <p:slideViewPr>
    <p:cSldViewPr snapToGrid="0" showGuides="1">
      <p:cViewPr varScale="1">
        <p:scale>
          <a:sx n="96" d="100"/>
          <a:sy n="96" d="100"/>
        </p:scale>
        <p:origin x="1932" y="0"/>
      </p:cViewPr>
      <p:guideLst>
        <p:guide orient="horz"/>
        <p:guide pos="57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2D5BAB-E0D0-437A-9058-430252D9D618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B2F27-15E0-4742-B0BA-181C870B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805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08743-5372-4BD5-A726-832B85799692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72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5"/>
            <a:ext cx="6875462" cy="30247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520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- Varia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98750">
                <a:schemeClr val="bg1"/>
              </a:gs>
              <a:gs pos="71000">
                <a:srgbClr val="DADAD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8" r="6137"/>
          <a:stretch/>
        </p:blipFill>
        <p:spPr>
          <a:xfrm>
            <a:off x="0" y="529"/>
            <a:ext cx="9144000" cy="6857471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95314" y="2049917"/>
            <a:ext cx="5538068" cy="1470025"/>
          </a:xfrm>
        </p:spPr>
        <p:txBody>
          <a:bodyPr>
            <a:normAutofit/>
          </a:bodyPr>
          <a:lstStyle>
            <a:lvl1pPr algn="l">
              <a:defRPr sz="3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95313" y="3587165"/>
            <a:ext cx="5538068" cy="1752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16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- Varia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98750">
                <a:schemeClr val="bg1"/>
              </a:gs>
              <a:gs pos="71000">
                <a:srgbClr val="DADAD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76" r="6707"/>
          <a:stretch/>
        </p:blipFill>
        <p:spPr>
          <a:xfrm>
            <a:off x="1" y="772645"/>
            <a:ext cx="9144000" cy="612193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09625" y="1164314"/>
            <a:ext cx="6124752" cy="1470025"/>
          </a:xfrm>
        </p:spPr>
        <p:txBody>
          <a:bodyPr>
            <a:normAutofit/>
          </a:bodyPr>
          <a:lstStyle>
            <a:lvl1pPr algn="ctr">
              <a:defRPr sz="3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09624" y="2701564"/>
            <a:ext cx="6124752" cy="933033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726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579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40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184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704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6453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722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1526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50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4149697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97346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8192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681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2870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2000">
                <a:srgbClr val="EDEDED"/>
              </a:gs>
              <a:gs pos="98750">
                <a:srgbClr val="EDEDED"/>
              </a:gs>
              <a:gs pos="56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>
          <a:xfrm>
            <a:off x="-1587" y="0"/>
            <a:ext cx="9144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95314" y="2049917"/>
            <a:ext cx="795337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95313" y="3587165"/>
            <a:ext cx="7953375" cy="1752600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582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>
          <a:xfrm>
            <a:off x="-1587" y="0"/>
            <a:ext cx="9144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20255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>
          <a:xfrm>
            <a:off x="-1587" y="0"/>
            <a:ext cx="9144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5306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4149697" y="2614084"/>
            <a:ext cx="3321078" cy="35306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451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78782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66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- Grön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3321078" cy="135678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4572000" y="785285"/>
            <a:ext cx="4572000" cy="5837767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56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er - Grön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3321078" cy="135678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4572000" y="785284"/>
            <a:ext cx="4572000" cy="2918400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0"/>
          <p:cNvSpPr>
            <a:spLocks noGrp="1"/>
          </p:cNvSpPr>
          <p:nvPr>
            <p:ph type="pic" sz="quarter" idx="17"/>
          </p:nvPr>
        </p:nvSpPr>
        <p:spPr>
          <a:xfrm>
            <a:off x="4572000" y="3705055"/>
            <a:ext cx="4572000" cy="2918400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1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- Grön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785285"/>
            <a:ext cx="9144000" cy="5837767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10" name="Rektangel 9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137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- Blå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3321078" cy="1356783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4572000" y="785285"/>
            <a:ext cx="4572000" cy="5837767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739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er - Blå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3321078" cy="135678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4572000" y="785284"/>
            <a:ext cx="4572000" cy="2918400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0"/>
          <p:cNvSpPr>
            <a:spLocks noGrp="1"/>
          </p:cNvSpPr>
          <p:nvPr>
            <p:ph type="pic" sz="quarter" idx="17"/>
          </p:nvPr>
        </p:nvSpPr>
        <p:spPr>
          <a:xfrm>
            <a:off x="4572000" y="3705055"/>
            <a:ext cx="4572000" cy="2918400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37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- Blå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785285"/>
            <a:ext cx="9144000" cy="5837767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853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- Varia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-1587" y="0"/>
            <a:ext cx="9144000" cy="6858000"/>
          </a:xfrm>
          <a:prstGeom prst="rect">
            <a:avLst/>
          </a:prstGeom>
          <a:gradFill flip="none" rotWithShape="1">
            <a:gsLst>
              <a:gs pos="2000">
                <a:srgbClr val="EDEDED"/>
              </a:gs>
              <a:gs pos="98750">
                <a:srgbClr val="EDEDED"/>
              </a:gs>
              <a:gs pos="56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>
          <a:xfrm>
            <a:off x="-1587" y="0"/>
            <a:ext cx="9144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95314" y="2049917"/>
            <a:ext cx="7953375" cy="1470025"/>
          </a:xfrm>
        </p:spPr>
        <p:txBody>
          <a:bodyPr>
            <a:normAutofit/>
          </a:bodyPr>
          <a:lstStyle>
            <a:lvl1pPr algn="ctr">
              <a:defRPr sz="3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95313" y="3587165"/>
            <a:ext cx="7953375" cy="1752600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39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6875462" cy="135678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5314" y="2614084"/>
            <a:ext cx="6875462" cy="3512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67475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Datum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671544" y="6660857"/>
            <a:ext cx="3800912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37313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8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64" r:id="rId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6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3038" algn="l" defTabSz="914400" rtl="0" eaLnBrk="1" latinLnBrk="0" hangingPunct="1">
        <a:spcBef>
          <a:spcPts val="0"/>
        </a:spcBef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6875462" cy="135678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5314" y="2614084"/>
            <a:ext cx="6875462" cy="3512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67475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Datum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671544" y="6660857"/>
            <a:ext cx="3800912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37313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8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28" r:id="rId2"/>
    <p:sldLayoutId id="2147483708" r:id="rId3"/>
    <p:sldLayoutId id="2147483707" r:id="rId4"/>
    <p:sldLayoutId id="2147483727" r:id="rId5"/>
    <p:sldLayoutId id="2147483709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6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3038" algn="l" defTabSz="914400" rtl="0" eaLnBrk="1" latinLnBrk="0" hangingPunct="1">
        <a:spcBef>
          <a:spcPts val="0"/>
        </a:spcBef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6875462" cy="135678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5314" y="2614084"/>
            <a:ext cx="6875462" cy="3512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67475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Datum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671544" y="6660857"/>
            <a:ext cx="3800912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37313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8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6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3038" algn="l" defTabSz="914400" rtl="0" eaLnBrk="1" latinLnBrk="0" hangingPunct="1">
        <a:spcBef>
          <a:spcPts val="0"/>
        </a:spcBef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79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6875462" cy="135678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5314" y="2614084"/>
            <a:ext cx="6875462" cy="3512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67475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Datum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671544" y="6660857"/>
            <a:ext cx="3800912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37313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09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6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3038" algn="l" defTabSz="914400" rtl="0" eaLnBrk="1" latinLnBrk="0" hangingPunct="1">
        <a:spcBef>
          <a:spcPts val="0"/>
        </a:spcBef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43052" y="5204298"/>
            <a:ext cx="7119594" cy="1509517"/>
          </a:xfrm>
        </p:spPr>
        <p:txBody>
          <a:bodyPr>
            <a:normAutofit/>
          </a:bodyPr>
          <a:lstStyle/>
          <a:p>
            <a:pPr algn="ctr"/>
            <a:r>
              <a:rPr lang="sv-SE" sz="2400" dirty="0" smtClean="0"/>
              <a:t>FFFF/Stiftelsen Allmänna Barnhuset</a:t>
            </a:r>
            <a:br>
              <a:rPr lang="sv-SE" sz="2400" dirty="0" smtClean="0"/>
            </a:br>
            <a:r>
              <a:rPr lang="sv-SE" sz="2400" dirty="0" smtClean="0"/>
              <a:t> Regionala kontaktpersondagar på Sätra Bruk     190919</a:t>
            </a:r>
            <a:br>
              <a:rPr lang="sv-SE" sz="2400" dirty="0" smtClean="0"/>
            </a:br>
            <a:r>
              <a:rPr lang="sv-SE" sz="2400" dirty="0" smtClean="0"/>
              <a:t>Camilla Pettersson &amp; Marie Cesares Olsson</a:t>
            </a:r>
            <a:endParaRPr lang="sv-SE" sz="2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1090" y="1986384"/>
            <a:ext cx="7974260" cy="3595966"/>
          </a:xfrm>
          <a:ln w="57150">
            <a:noFill/>
          </a:ln>
        </p:spPr>
        <p:txBody>
          <a:bodyPr/>
          <a:lstStyle/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Bildobjekt 4" descr="G:\Välfärd och folkhälsa\Bilder\Barn och föräldrar\barns hand i en stor hand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57"/>
          <a:stretch/>
        </p:blipFill>
        <p:spPr bwMode="auto">
          <a:xfrm>
            <a:off x="1689526" y="2694247"/>
            <a:ext cx="3105150" cy="22764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Bildobjekt 5" descr="G:\Välfärd och folkhälsa\Bilder\Barn och föräldrar\Pappa dotter på en ä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864" y="1770101"/>
            <a:ext cx="3086100" cy="20605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ubrik 1"/>
          <p:cNvSpPr txBox="1">
            <a:spLocks/>
          </p:cNvSpPr>
          <p:nvPr/>
        </p:nvSpPr>
        <p:spPr>
          <a:xfrm>
            <a:off x="968423" y="626648"/>
            <a:ext cx="7119594" cy="876657"/>
          </a:xfrm>
          <a:prstGeom prst="rect">
            <a:avLst/>
          </a:prstGeom>
        </p:spPr>
        <p:txBody>
          <a:bodyPr vert="horz" lIns="0" tIns="0" rIns="0" bIns="0" rtlCol="0" anchor="b">
            <a:normAutofit fontScale="8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Sammanställning av grupparbetet kring programteori!</a:t>
            </a:r>
            <a:endParaRPr kumimoji="0" lang="sv-SE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3397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240529" y="-171897"/>
            <a:ext cx="5655890" cy="1143000"/>
          </a:xfrm>
        </p:spPr>
        <p:txBody>
          <a:bodyPr>
            <a:noAutofit/>
          </a:bodyPr>
          <a:lstStyle/>
          <a:p>
            <a:r>
              <a:rPr lang="sv-SE" sz="3600" b="1" dirty="0" smtClean="0"/>
              <a:t>Stärka det sociala nätverket</a:t>
            </a:r>
            <a:endParaRPr lang="sv-SE" sz="3600" b="1" dirty="0"/>
          </a:p>
        </p:txBody>
      </p:sp>
      <p:sp>
        <p:nvSpPr>
          <p:cNvPr id="3" name="Rektangel med rundade hörn 2"/>
          <p:cNvSpPr/>
          <p:nvPr/>
        </p:nvSpPr>
        <p:spPr>
          <a:xfrm>
            <a:off x="90304" y="23188"/>
            <a:ext cx="2468436" cy="265874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1 Fika/Babycafé</a:t>
            </a:r>
            <a:endParaRPr lang="sv-SE" sz="12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2 Sångsamling/samlingar</a:t>
            </a:r>
            <a:endParaRPr lang="sv-SE" sz="12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3 Samtal </a:t>
            </a:r>
            <a:r>
              <a:rPr lang="sv-SE" sz="1200" dirty="0">
                <a:solidFill>
                  <a:prstClr val="black"/>
                </a:solidFill>
              </a:rPr>
              <a:t>(initierade)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Föräldragrupper: generella och riktade till olika målgrupper, ex. föräldrar i etablering, 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Rollmodeller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Finnas på plats, fånga upp och leda in i varandras verksamheter, </a:t>
            </a:r>
            <a:r>
              <a:rPr lang="sv-SE" sz="1200" dirty="0" smtClean="0">
                <a:solidFill>
                  <a:prstClr val="black"/>
                </a:solidFill>
              </a:rPr>
              <a:t>slussning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4 BMM och BVC besök???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5 Rulla vagn/utevistelse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6 </a:t>
            </a:r>
            <a:r>
              <a:rPr lang="sv-SE" sz="1200" dirty="0" err="1" smtClean="0">
                <a:solidFill>
                  <a:prstClr val="black"/>
                </a:solidFill>
              </a:rPr>
              <a:t>Matlagninsgrupp</a:t>
            </a:r>
            <a:r>
              <a:rPr lang="sv-SE" sz="1200" dirty="0" smtClean="0">
                <a:solidFill>
                  <a:prstClr val="black"/>
                </a:solidFill>
              </a:rPr>
              <a:t>/knytkalas</a:t>
            </a:r>
            <a:endParaRPr lang="sv-SE" sz="1200" dirty="0">
              <a:solidFill>
                <a:prstClr val="black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2303863" y="1646223"/>
            <a:ext cx="2232248" cy="208818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Fika-”fösa”/leda ihop Msk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Sångstund-musik ger glädje gemenskap förälder-barn – stärker anknytning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Bekräftande, lugn, trygghet, kunskap, bärande, stödjande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Lockar folk utomhus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Stämningen</a:t>
            </a:r>
            <a:r>
              <a:rPr kumimoji="0" lang="sv-SE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förändras alla blir glad och mätta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4353698" y="2993385"/>
            <a:ext cx="2668670" cy="235871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Nya kontakter,</a:t>
            </a:r>
            <a:r>
              <a:rPr kumimoji="0" lang="sv-SE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sammanhang, tillhörighet, ny input, nytt perspektiv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Glädje-känslor-relation-gemenskap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sv-SE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Förändrat beteende, kan stå ut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Starkare band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sv-SE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Trygghet och kännedom om omgivningen. Samtal med andra, frisk luft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Stolthet, engagemang, nyfikenhet, kunskap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6372079" y="4875730"/>
            <a:ext cx="2277162" cy="19822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lvl="0" indent="-228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Bekantskap-relation-vän</a:t>
            </a:r>
            <a:endParaRPr lang="sv-SE" sz="1200" dirty="0">
              <a:solidFill>
                <a:prstClr val="black"/>
              </a:solidFill>
              <a:latin typeface="Calibri"/>
            </a:endParaRPr>
          </a:p>
          <a:p>
            <a:pPr marL="228600" marR="0" lvl="0" indent="-228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Stärker språket och anknytningen</a:t>
            </a:r>
          </a:p>
          <a:p>
            <a:pPr marL="228600" marR="0" lvl="0" indent="-228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Nya positiva beteende, blir stärkt</a:t>
            </a:r>
          </a:p>
          <a:p>
            <a:pPr marL="228600" marR="0" lvl="0" indent="-228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Längre relationer, förebygga separation</a:t>
            </a:r>
          </a:p>
          <a:p>
            <a:pPr marL="228600" marR="0" lvl="0" indent="-228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Relationer</a:t>
            </a:r>
          </a:p>
          <a:p>
            <a:pPr marL="228600" marR="0" lvl="0" indent="-228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Integration</a:t>
            </a:r>
          </a:p>
        </p:txBody>
      </p:sp>
      <p:sp>
        <p:nvSpPr>
          <p:cNvPr id="13" name="Uppåtvinklad 12"/>
          <p:cNvSpPr/>
          <p:nvPr/>
        </p:nvSpPr>
        <p:spPr>
          <a:xfrm rot="5400000">
            <a:off x="1065550" y="2665461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Uppåtvinklad 13"/>
          <p:cNvSpPr/>
          <p:nvPr/>
        </p:nvSpPr>
        <p:spPr>
          <a:xfrm rot="5400000">
            <a:off x="3048671" y="3662972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Uppåtvinklad 14"/>
          <p:cNvSpPr/>
          <p:nvPr/>
        </p:nvSpPr>
        <p:spPr>
          <a:xfrm rot="5400000">
            <a:off x="5096268" y="5317695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p 15"/>
          <p:cNvGrpSpPr/>
          <p:nvPr/>
        </p:nvGrpSpPr>
        <p:grpSpPr>
          <a:xfrm>
            <a:off x="1297496" y="971103"/>
            <a:ext cx="3094592" cy="1157467"/>
            <a:chOff x="1523728" y="-94388"/>
            <a:chExt cx="2267794" cy="1157467"/>
          </a:xfrm>
        </p:grpSpPr>
        <p:sp>
          <p:nvSpPr>
            <p:cNvPr id="26" name="Rektangel 25"/>
            <p:cNvSpPr/>
            <p:nvPr/>
          </p:nvSpPr>
          <p:spPr>
            <a:xfrm>
              <a:off x="1523728" y="164234"/>
              <a:ext cx="2267794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ktangel 26"/>
            <p:cNvSpPr/>
            <p:nvPr/>
          </p:nvSpPr>
          <p:spPr>
            <a:xfrm>
              <a:off x="2489960" y="-94388"/>
              <a:ext cx="1133897" cy="3054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Vi gör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2618705" y="2128570"/>
            <a:ext cx="4507236" cy="1186977"/>
            <a:chOff x="3078417" y="1172246"/>
            <a:chExt cx="4475551" cy="1186977"/>
          </a:xfrm>
        </p:grpSpPr>
        <p:sp>
          <p:nvSpPr>
            <p:cNvPr id="24" name="Rektangel 23"/>
            <p:cNvSpPr/>
            <p:nvPr/>
          </p:nvSpPr>
          <p:spPr>
            <a:xfrm>
              <a:off x="3078417" y="1460378"/>
              <a:ext cx="1896061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ktangel 24"/>
            <p:cNvSpPr/>
            <p:nvPr/>
          </p:nvSpPr>
          <p:spPr>
            <a:xfrm>
              <a:off x="5185392" y="1172246"/>
              <a:ext cx="2368576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förändrar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upp 17"/>
          <p:cNvGrpSpPr/>
          <p:nvPr/>
        </p:nvGrpSpPr>
        <p:grpSpPr>
          <a:xfrm>
            <a:off x="6223380" y="3284984"/>
            <a:ext cx="3703913" cy="918874"/>
            <a:chOff x="4500273" y="1963556"/>
            <a:chExt cx="4734397" cy="918874"/>
          </a:xfrm>
        </p:grpSpPr>
        <p:sp>
          <p:nvSpPr>
            <p:cNvPr id="22" name="Rektangel 21"/>
            <p:cNvSpPr/>
            <p:nvPr/>
          </p:nvSpPr>
          <p:spPr>
            <a:xfrm>
              <a:off x="4500273" y="1963556"/>
              <a:ext cx="358073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ktangel 22"/>
            <p:cNvSpPr/>
            <p:nvPr/>
          </p:nvSpPr>
          <p:spPr>
            <a:xfrm>
              <a:off x="5653940" y="1983585"/>
              <a:ext cx="358073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någonting </a:t>
              </a:r>
            </a:p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på kort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9" name="Grupp 18"/>
          <p:cNvGrpSpPr/>
          <p:nvPr/>
        </p:nvGrpSpPr>
        <p:grpSpPr>
          <a:xfrm>
            <a:off x="4781187" y="4838596"/>
            <a:ext cx="3313038" cy="2197127"/>
            <a:chOff x="5249949" y="3882272"/>
            <a:chExt cx="3289748" cy="2197127"/>
          </a:xfrm>
        </p:grpSpPr>
        <p:sp>
          <p:nvSpPr>
            <p:cNvPr id="20" name="Rektangel 19"/>
            <p:cNvSpPr/>
            <p:nvPr/>
          </p:nvSpPr>
          <p:spPr>
            <a:xfrm>
              <a:off x="6528187" y="3882272"/>
              <a:ext cx="201151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ktangel 20"/>
            <p:cNvSpPr/>
            <p:nvPr/>
          </p:nvSpPr>
          <p:spPr>
            <a:xfrm>
              <a:off x="5249949" y="5180554"/>
              <a:ext cx="262980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</a:t>
              </a: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något</a:t>
              </a:r>
            </a:p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på lång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Rektangel 3"/>
          <p:cNvSpPr/>
          <p:nvPr/>
        </p:nvSpPr>
        <p:spPr>
          <a:xfrm>
            <a:off x="797896" y="4919511"/>
            <a:ext cx="1733042" cy="1186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/>
              <a:t>Marie </a:t>
            </a:r>
            <a:r>
              <a:rPr lang="sv-SE" sz="1600" dirty="0" err="1" smtClean="0"/>
              <a:t>H,Anna</a:t>
            </a:r>
            <a:r>
              <a:rPr lang="sv-SE" sz="1600" dirty="0" smtClean="0"/>
              <a:t>-Maria, Linda B, Madde, Åsa W Maria G</a:t>
            </a:r>
            <a:endParaRPr lang="sv-SE" sz="1600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4517919" y="892186"/>
            <a:ext cx="2139064" cy="867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1. Personal minglar och hjälper nya besökare att få kontakt med varandra, hjälper igång samtal</a:t>
            </a:r>
            <a:endParaRPr lang="sv-SE" sz="1200" dirty="0">
              <a:solidFill>
                <a:schemeClr val="tx1"/>
              </a:solidFill>
            </a:endParaRPr>
          </a:p>
        </p:txBody>
      </p:sp>
      <p:cxnSp>
        <p:nvCxnSpPr>
          <p:cNvPr id="7" name="Rak pilkoppling 6"/>
          <p:cNvCxnSpPr/>
          <p:nvPr/>
        </p:nvCxnSpPr>
        <p:spPr>
          <a:xfrm flipH="1">
            <a:off x="4089877" y="1195521"/>
            <a:ext cx="362781" cy="409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8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82048" y="229076"/>
            <a:ext cx="5231331" cy="1143000"/>
          </a:xfrm>
        </p:spPr>
        <p:txBody>
          <a:bodyPr>
            <a:noAutofit/>
          </a:bodyPr>
          <a:lstStyle/>
          <a:p>
            <a:r>
              <a:rPr lang="sv-SE" sz="3600" b="1" dirty="0"/>
              <a:t>Att erbjuda </a:t>
            </a:r>
            <a:br>
              <a:rPr lang="sv-SE" sz="3600" b="1" dirty="0"/>
            </a:br>
            <a:r>
              <a:rPr lang="sv-SE" sz="3600" b="1" dirty="0"/>
              <a:t>lättillgängligt stöd &amp; god service</a:t>
            </a:r>
          </a:p>
        </p:txBody>
      </p:sp>
      <p:sp>
        <p:nvSpPr>
          <p:cNvPr id="3" name="Rektangel med rundade hörn 2"/>
          <p:cNvSpPr/>
          <p:nvPr/>
        </p:nvSpPr>
        <p:spPr>
          <a:xfrm>
            <a:off x="150269" y="137141"/>
            <a:ext cx="2164542" cy="34101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indent="-95250">
              <a:buFont typeface="+mj-lt"/>
              <a:buAutoNum type="arabicPeriod"/>
              <a:defRPr/>
            </a:pPr>
            <a:r>
              <a:rPr lang="sv-SE" sz="1050" dirty="0">
                <a:solidFill>
                  <a:prstClr val="black"/>
                </a:solidFill>
              </a:rPr>
              <a:t>Samlokaliserade – </a:t>
            </a:r>
            <a:r>
              <a:rPr lang="sv-SE" sz="1050" dirty="0" smtClean="0">
                <a:solidFill>
                  <a:prstClr val="black"/>
                </a:solidFill>
              </a:rPr>
              <a:t>nära </a:t>
            </a:r>
            <a:r>
              <a:rPr lang="sv-SE" sz="1050" dirty="0">
                <a:solidFill>
                  <a:prstClr val="black"/>
                </a:solidFill>
              </a:rPr>
              <a:t>till olika </a:t>
            </a:r>
            <a:r>
              <a:rPr lang="sv-SE" sz="1050" dirty="0" smtClean="0">
                <a:solidFill>
                  <a:prstClr val="black"/>
                </a:solidFill>
              </a:rPr>
              <a:t>professioner. Tillgänglig </a:t>
            </a:r>
            <a:r>
              <a:rPr lang="sv-SE" sz="1050" dirty="0">
                <a:solidFill>
                  <a:prstClr val="black"/>
                </a:solidFill>
              </a:rPr>
              <a:t>och lyhörd </a:t>
            </a:r>
            <a:r>
              <a:rPr lang="sv-SE" sz="1050" dirty="0" smtClean="0">
                <a:solidFill>
                  <a:prstClr val="black"/>
                </a:solidFill>
              </a:rPr>
              <a:t>personal. Generösa </a:t>
            </a:r>
            <a:r>
              <a:rPr lang="sv-SE" sz="1050" dirty="0">
                <a:solidFill>
                  <a:prstClr val="black"/>
                </a:solidFill>
              </a:rPr>
              <a:t>öppettider året </a:t>
            </a:r>
            <a:r>
              <a:rPr lang="sv-SE" sz="1050" dirty="0" smtClean="0">
                <a:solidFill>
                  <a:prstClr val="black"/>
                </a:solidFill>
              </a:rPr>
              <a:t>runt. Bjuda </a:t>
            </a:r>
            <a:r>
              <a:rPr lang="sv-SE" sz="1050" dirty="0">
                <a:solidFill>
                  <a:prstClr val="black"/>
                </a:solidFill>
              </a:rPr>
              <a:t>in från väntrum</a:t>
            </a:r>
          </a:p>
          <a:p>
            <a:pPr marL="95250" indent="-95250">
              <a:buFont typeface="+mj-lt"/>
              <a:buAutoNum type="arabicPeriod"/>
              <a:defRPr/>
            </a:pPr>
            <a:r>
              <a:rPr lang="sv-SE" sz="1050" dirty="0">
                <a:solidFill>
                  <a:prstClr val="black"/>
                </a:solidFill>
              </a:rPr>
              <a:t>Avdramatisera att ta hjälp och </a:t>
            </a:r>
            <a:r>
              <a:rPr lang="sv-SE" sz="1050" dirty="0" smtClean="0">
                <a:solidFill>
                  <a:prstClr val="black"/>
                </a:solidFill>
              </a:rPr>
              <a:t>stöd. Professioner är med/har avsatt tid i varandras verksamheter. </a:t>
            </a:r>
            <a:r>
              <a:rPr lang="sv-SE" sz="1050" dirty="0">
                <a:solidFill>
                  <a:prstClr val="black"/>
                </a:solidFill>
              </a:rPr>
              <a:t>Tidig upptäckt och lättillgängligt stöd</a:t>
            </a:r>
          </a:p>
          <a:p>
            <a:pPr marL="95250" lvl="0" indent="-95250">
              <a:buFont typeface="+mj-lt"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”</a:t>
            </a:r>
            <a:r>
              <a:rPr lang="sv-SE" sz="1050" dirty="0">
                <a:solidFill>
                  <a:prstClr val="black"/>
                </a:solidFill>
              </a:rPr>
              <a:t>Gott bemötande</a:t>
            </a:r>
            <a:r>
              <a:rPr lang="sv-SE" sz="1050" dirty="0" smtClean="0">
                <a:solidFill>
                  <a:prstClr val="black"/>
                </a:solidFill>
              </a:rPr>
              <a:t>”. Bygga relation – Att bli sedd. Erbjuda </a:t>
            </a:r>
            <a:r>
              <a:rPr lang="sv-SE" sz="1050" dirty="0">
                <a:solidFill>
                  <a:prstClr val="black"/>
                </a:solidFill>
              </a:rPr>
              <a:t>samtalsstöd</a:t>
            </a:r>
          </a:p>
          <a:p>
            <a:pPr marL="95250" lvl="0" indent="-95250">
              <a:buFont typeface="+mj-lt"/>
              <a:buAutoNum type="arabicPeriod"/>
              <a:defRPr/>
            </a:pPr>
            <a:r>
              <a:rPr lang="sv-SE" sz="1050" dirty="0">
                <a:solidFill>
                  <a:prstClr val="black"/>
                </a:solidFill>
              </a:rPr>
              <a:t>Slussa vidare</a:t>
            </a:r>
          </a:p>
          <a:p>
            <a:pPr marL="95250" lvl="0" indent="-95250">
              <a:buFont typeface="+mj-lt"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Socialtjänstens </a:t>
            </a:r>
            <a:r>
              <a:rPr lang="sv-SE" sz="1050" dirty="0">
                <a:solidFill>
                  <a:prstClr val="black"/>
                </a:solidFill>
              </a:rPr>
              <a:t>öppna </a:t>
            </a:r>
            <a:r>
              <a:rPr lang="sv-SE" sz="1050" dirty="0" smtClean="0">
                <a:solidFill>
                  <a:prstClr val="black"/>
                </a:solidFill>
              </a:rPr>
              <a:t>ingång, är med i föräldragrupper </a:t>
            </a:r>
            <a:endParaRPr lang="sv-SE" sz="1050" dirty="0">
              <a:solidFill>
                <a:prstClr val="black"/>
              </a:solidFill>
            </a:endParaRPr>
          </a:p>
          <a:p>
            <a:pPr marL="95250" lvl="0" indent="-95250">
              <a:buFont typeface="+mj-lt"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Hembesök</a:t>
            </a:r>
          </a:p>
          <a:p>
            <a:pPr marL="95250" lvl="0" indent="-95250">
              <a:buFont typeface="+mj-lt"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Riktade </a:t>
            </a:r>
            <a:r>
              <a:rPr lang="sv-SE" sz="1050" dirty="0">
                <a:solidFill>
                  <a:prstClr val="black"/>
                </a:solidFill>
              </a:rPr>
              <a:t>grupper, ex. </a:t>
            </a:r>
            <a:r>
              <a:rPr lang="sv-SE" sz="1050" dirty="0" err="1">
                <a:solidFill>
                  <a:prstClr val="black"/>
                </a:solidFill>
              </a:rPr>
              <a:t>pappis</a:t>
            </a:r>
            <a:r>
              <a:rPr lang="sv-SE" sz="1050" dirty="0">
                <a:solidFill>
                  <a:prstClr val="black"/>
                </a:solidFill>
              </a:rPr>
              <a:t>, ensamstående </a:t>
            </a:r>
            <a:r>
              <a:rPr lang="sv-SE" sz="1050" dirty="0" smtClean="0">
                <a:solidFill>
                  <a:prstClr val="black"/>
                </a:solidFill>
              </a:rPr>
              <a:t>mm</a:t>
            </a:r>
          </a:p>
          <a:p>
            <a:pPr marL="95250" lvl="0" indent="-95250">
              <a:buFont typeface="+mj-lt"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Anpassad verksamhet utifrån behov, förmedla kontakter</a:t>
            </a:r>
            <a:endParaRPr lang="sv-SE" sz="1050" dirty="0">
              <a:solidFill>
                <a:prstClr val="black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2295941" y="1674768"/>
            <a:ext cx="2232248" cy="25556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v-SE" sz="1050" dirty="0">
                <a:solidFill>
                  <a:prstClr val="black"/>
                </a:solidFill>
              </a:rPr>
              <a:t>Snabb kontakt med rätt profession. Leder till kontakt med andra föräldrar /mingelvärd</a:t>
            </a:r>
          </a:p>
          <a:p>
            <a:pPr marL="95250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v-SE" sz="1050" dirty="0">
                <a:solidFill>
                  <a:prstClr val="black"/>
                </a:solidFill>
              </a:rPr>
              <a:t>Avdramatiserar de olika professionerna – lättare för F att ta </a:t>
            </a:r>
            <a:r>
              <a:rPr lang="sv-SE" sz="1050" dirty="0" smtClean="0">
                <a:solidFill>
                  <a:prstClr val="black"/>
                </a:solidFill>
              </a:rPr>
              <a:t>kontakt</a:t>
            </a:r>
          </a:p>
          <a:p>
            <a:pPr marL="95250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Bygger relation</a:t>
            </a:r>
          </a:p>
          <a:p>
            <a:pPr marL="95250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Främjar hälsoeffekter/sociala nätverk</a:t>
            </a:r>
          </a:p>
          <a:p>
            <a:pPr marL="95250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Fler söker hjälp tidigt</a:t>
            </a:r>
          </a:p>
          <a:p>
            <a:pPr marL="95250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Bygger relation –får kännedom om FC</a:t>
            </a:r>
          </a:p>
          <a:p>
            <a:pPr marL="95250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Förändrar relation mellan B &amp; F</a:t>
            </a:r>
          </a:p>
          <a:p>
            <a:pPr marL="95250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Träffar andra i samma situation</a:t>
            </a:r>
            <a:endParaRPr lang="sv-SE" sz="1050" dirty="0">
              <a:solidFill>
                <a:prstClr val="black"/>
              </a:solidFill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4451228" y="2774101"/>
            <a:ext cx="2232248" cy="232811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050" dirty="0">
                <a:solidFill>
                  <a:prstClr val="black"/>
                </a:solidFill>
              </a:rPr>
              <a:t>Leder till mindre frustation</a:t>
            </a: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050" dirty="0">
                <a:solidFill>
                  <a:prstClr val="black"/>
                </a:solidFill>
              </a:rPr>
              <a:t>Vågar ta steget – boka in en tid</a:t>
            </a: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050" dirty="0">
                <a:solidFill>
                  <a:prstClr val="black"/>
                </a:solidFill>
              </a:rPr>
              <a:t>Vågar att öppna sig – leder till tidiga insatser</a:t>
            </a: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Socialisering</a:t>
            </a: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Får </a:t>
            </a:r>
            <a:r>
              <a:rPr lang="sv-SE" sz="1050" dirty="0">
                <a:solidFill>
                  <a:prstClr val="black"/>
                </a:solidFill>
              </a:rPr>
              <a:t>hjälp tidigt</a:t>
            </a: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Stärker jämställt föräldraskap/leder till tidig upptäck</a:t>
            </a: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Mindre </a:t>
            </a:r>
            <a:r>
              <a:rPr lang="sv-SE" sz="1050" dirty="0" err="1">
                <a:solidFill>
                  <a:prstClr val="black"/>
                </a:solidFill>
              </a:rPr>
              <a:t>föräldra</a:t>
            </a:r>
            <a:r>
              <a:rPr lang="sv-SE" sz="1050" dirty="0">
                <a:solidFill>
                  <a:prstClr val="black"/>
                </a:solidFill>
              </a:rPr>
              <a:t> stress</a:t>
            </a: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sv-SE" sz="1050" dirty="0">
                <a:solidFill>
                  <a:prstClr val="black"/>
                </a:solidFill>
              </a:rPr>
              <a:t>Minskar isolering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6715523" y="3992341"/>
            <a:ext cx="2277162" cy="286565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3038" indent="-173038">
              <a:buFontTx/>
              <a:buAutoNum type="arabicPeriod"/>
              <a:defRPr/>
            </a:pPr>
            <a:r>
              <a:rPr lang="sv-SE" sz="1050" dirty="0">
                <a:solidFill>
                  <a:prstClr val="black"/>
                </a:solidFill>
              </a:rPr>
              <a:t>Lugnar föräldraspam, bättre självförtroende i f-skapet, leder till motivation för förändring och nya </a:t>
            </a:r>
            <a:r>
              <a:rPr lang="sv-SE" sz="1050" dirty="0" smtClean="0">
                <a:solidFill>
                  <a:prstClr val="black"/>
                </a:solidFill>
              </a:rPr>
              <a:t>kontakter</a:t>
            </a:r>
          </a:p>
          <a:p>
            <a:pPr marL="173038" indent="-173038">
              <a:buFontTx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Stärkt föräldraskap</a:t>
            </a:r>
          </a:p>
          <a:p>
            <a:pPr marL="173038" indent="-173038">
              <a:buFontTx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Tar emot hjälp/Blir tryggare</a:t>
            </a:r>
          </a:p>
          <a:p>
            <a:pPr marL="173038" indent="-173038">
              <a:buFontTx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Trygga barn/vuxna, Stärker nätverksbyggande, stärker skyddsfaktorer</a:t>
            </a:r>
          </a:p>
          <a:p>
            <a:pPr marL="173038" indent="-173038">
              <a:buFontTx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Tidiga insatser=tillgodoser fam. Behov</a:t>
            </a:r>
          </a:p>
          <a:p>
            <a:pPr marL="173038" indent="-173038">
              <a:buFontTx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Förebygger konflikter/stärker par relationer, förebygger våld i nära relationer</a:t>
            </a:r>
          </a:p>
          <a:p>
            <a:pPr marL="173038" indent="-173038">
              <a:buFontTx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Sedda och bekräftade barn – tryggare föräldrar</a:t>
            </a:r>
          </a:p>
          <a:p>
            <a:pPr marL="173038" indent="-173038">
              <a:buFontTx/>
              <a:buAutoNum type="arabicPeriod"/>
              <a:defRPr/>
            </a:pPr>
            <a:r>
              <a:rPr lang="sv-SE" sz="1050" dirty="0" smtClean="0">
                <a:solidFill>
                  <a:prstClr val="black"/>
                </a:solidFill>
              </a:rPr>
              <a:t>Bättre hälsa</a:t>
            </a: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Uppåtvinklad 12"/>
          <p:cNvSpPr/>
          <p:nvPr/>
        </p:nvSpPr>
        <p:spPr>
          <a:xfrm rot="5400000">
            <a:off x="986042" y="3074618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Uppåtvinklad 13"/>
          <p:cNvSpPr/>
          <p:nvPr/>
        </p:nvSpPr>
        <p:spPr>
          <a:xfrm rot="5400000">
            <a:off x="3020024" y="4161402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Uppåtvinklad 14"/>
          <p:cNvSpPr/>
          <p:nvPr/>
        </p:nvSpPr>
        <p:spPr>
          <a:xfrm rot="5400000">
            <a:off x="5537824" y="5023969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p 15"/>
          <p:cNvGrpSpPr/>
          <p:nvPr/>
        </p:nvGrpSpPr>
        <p:grpSpPr>
          <a:xfrm>
            <a:off x="1064014" y="1047397"/>
            <a:ext cx="3094592" cy="1157467"/>
            <a:chOff x="1523728" y="-94388"/>
            <a:chExt cx="2267794" cy="1157467"/>
          </a:xfrm>
        </p:grpSpPr>
        <p:sp>
          <p:nvSpPr>
            <p:cNvPr id="26" name="Rektangel 25"/>
            <p:cNvSpPr/>
            <p:nvPr/>
          </p:nvSpPr>
          <p:spPr>
            <a:xfrm>
              <a:off x="1523728" y="164234"/>
              <a:ext cx="2267794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ktangel 26"/>
            <p:cNvSpPr/>
            <p:nvPr/>
          </p:nvSpPr>
          <p:spPr>
            <a:xfrm>
              <a:off x="2489960" y="-94388"/>
              <a:ext cx="1133897" cy="3054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Vi gör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2618705" y="1592181"/>
            <a:ext cx="4294829" cy="1723366"/>
            <a:chOff x="3078417" y="635857"/>
            <a:chExt cx="4264637" cy="1723366"/>
          </a:xfrm>
        </p:grpSpPr>
        <p:sp>
          <p:nvSpPr>
            <p:cNvPr id="24" name="Rektangel 23"/>
            <p:cNvSpPr/>
            <p:nvPr/>
          </p:nvSpPr>
          <p:spPr>
            <a:xfrm>
              <a:off x="3078417" y="1460378"/>
              <a:ext cx="1896061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ktangel 24"/>
            <p:cNvSpPr/>
            <p:nvPr/>
          </p:nvSpPr>
          <p:spPr>
            <a:xfrm>
              <a:off x="4974478" y="635857"/>
              <a:ext cx="2368576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förändrar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upp 17"/>
          <p:cNvGrpSpPr/>
          <p:nvPr/>
        </p:nvGrpSpPr>
        <p:grpSpPr>
          <a:xfrm>
            <a:off x="6223380" y="2792261"/>
            <a:ext cx="3340899" cy="1391568"/>
            <a:chOff x="4500273" y="1470833"/>
            <a:chExt cx="4270387" cy="1391568"/>
          </a:xfrm>
        </p:grpSpPr>
        <p:sp>
          <p:nvSpPr>
            <p:cNvPr id="22" name="Rektangel 21"/>
            <p:cNvSpPr/>
            <p:nvPr/>
          </p:nvSpPr>
          <p:spPr>
            <a:xfrm>
              <a:off x="4500273" y="1963556"/>
              <a:ext cx="358073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ktangel 22"/>
            <p:cNvSpPr/>
            <p:nvPr/>
          </p:nvSpPr>
          <p:spPr>
            <a:xfrm>
              <a:off x="5189930" y="1470833"/>
              <a:ext cx="358073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någonting </a:t>
              </a:r>
            </a:p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på kort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9" name="Grupp 18"/>
          <p:cNvGrpSpPr/>
          <p:nvPr/>
        </p:nvGrpSpPr>
        <p:grpSpPr>
          <a:xfrm>
            <a:off x="5116742" y="5600605"/>
            <a:ext cx="3287390" cy="1140384"/>
            <a:chOff x="5275417" y="3882272"/>
            <a:chExt cx="3264280" cy="1140384"/>
          </a:xfrm>
        </p:grpSpPr>
        <p:sp>
          <p:nvSpPr>
            <p:cNvPr id="20" name="Rektangel 19"/>
            <p:cNvSpPr/>
            <p:nvPr/>
          </p:nvSpPr>
          <p:spPr>
            <a:xfrm>
              <a:off x="6528187" y="3882272"/>
              <a:ext cx="201151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ktangel 20"/>
            <p:cNvSpPr/>
            <p:nvPr/>
          </p:nvSpPr>
          <p:spPr>
            <a:xfrm>
              <a:off x="5275417" y="4123811"/>
              <a:ext cx="262980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något</a:t>
              </a:r>
            </a:p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på lång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8" name="Rektangel 27"/>
          <p:cNvSpPr/>
          <p:nvPr/>
        </p:nvSpPr>
        <p:spPr>
          <a:xfrm>
            <a:off x="478196" y="4905721"/>
            <a:ext cx="1817745" cy="16132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/>
              <a:t>Karin Eriksson, Maria N E, Karin Nordén, Carina Nyström, Anna-Maria Karlsson, Eva Vilhelmsson</a:t>
            </a:r>
          </a:p>
          <a:p>
            <a:r>
              <a:rPr lang="sv-SE" sz="1400" dirty="0" smtClean="0"/>
              <a:t>Marie-</a:t>
            </a:r>
            <a:r>
              <a:rPr lang="sv-SE" sz="1400" dirty="0" err="1" smtClean="0"/>
              <a:t>There´se</a:t>
            </a:r>
            <a:r>
              <a:rPr lang="sv-SE" sz="1400" dirty="0" smtClean="0"/>
              <a:t> Eriksson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292352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26042" y="571389"/>
            <a:ext cx="5317958" cy="1143000"/>
          </a:xfrm>
        </p:spPr>
        <p:txBody>
          <a:bodyPr>
            <a:noAutofit/>
          </a:bodyPr>
          <a:lstStyle/>
          <a:p>
            <a:r>
              <a:rPr lang="sv-SE" sz="3600" b="1" dirty="0"/>
              <a:t>Att skapa arbetsformer där föräldrar och barn är delaktiga i syfte att påverka FC</a:t>
            </a:r>
          </a:p>
        </p:txBody>
      </p:sp>
      <p:sp>
        <p:nvSpPr>
          <p:cNvPr id="3" name="Rektangel med rundade hörn 2"/>
          <p:cNvSpPr/>
          <p:nvPr/>
        </p:nvSpPr>
        <p:spPr>
          <a:xfrm>
            <a:off x="150269" y="137142"/>
            <a:ext cx="2232248" cy="23095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Enkät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err="1" smtClean="0">
                <a:solidFill>
                  <a:prstClr val="black"/>
                </a:solidFill>
              </a:rPr>
              <a:t>Djupintervjuder</a:t>
            </a:r>
            <a:endParaRPr lang="sv-SE" sz="1200" dirty="0" smtClean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Samforskning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Fångar </a:t>
            </a:r>
            <a:r>
              <a:rPr lang="sv-SE" sz="1200" dirty="0">
                <a:solidFill>
                  <a:prstClr val="black"/>
                </a:solidFill>
              </a:rPr>
              <a:t>upp behov genom lyhördhet </a:t>
            </a:r>
            <a:r>
              <a:rPr lang="sv-SE" sz="1200" dirty="0" smtClean="0">
                <a:solidFill>
                  <a:prstClr val="black"/>
                </a:solidFill>
              </a:rPr>
              <a:t>individuellt eller i fokusgrupp</a:t>
            </a:r>
            <a:endParaRPr lang="sv-SE" sz="12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Samtal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Förslagslåda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Samlingar – skapar tillfällen </a:t>
            </a:r>
            <a:r>
              <a:rPr lang="sv-SE" sz="1200">
                <a:solidFill>
                  <a:prstClr val="black"/>
                </a:solidFill>
              </a:rPr>
              <a:t>för </a:t>
            </a:r>
            <a:r>
              <a:rPr lang="sv-SE" sz="1200" smtClean="0">
                <a:solidFill>
                  <a:prstClr val="black"/>
                </a:solidFill>
              </a:rPr>
              <a:t>frågor</a:t>
            </a:r>
            <a:endParaRPr lang="sv-SE" sz="1200" dirty="0">
              <a:solidFill>
                <a:prstClr val="black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2077203" y="1726692"/>
            <a:ext cx="2232248" cy="208818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Lyssnar på/sedd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Gemenskap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Ökat självförtroende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Känna</a:t>
            </a:r>
            <a:r>
              <a:rPr kumimoji="0" lang="sv-SE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bekräftelse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aseline="0" dirty="0" smtClean="0">
                <a:solidFill>
                  <a:prstClr val="black"/>
                </a:solidFill>
                <a:latin typeface="Calibri"/>
              </a:rPr>
              <a:t>Glädje/Tillfredsställelse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4024132" y="3361934"/>
            <a:ext cx="2232248" cy="213645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Nöjdhet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Engagerad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Törs komma med nya förslag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Tryggare föräldraskap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Kritiskt tänkande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Förändrade arbetssätt	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6097714" y="4875730"/>
            <a:ext cx="2277162" cy="19822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Leder till förståelse för</a:t>
            </a:r>
            <a:r>
              <a:rPr kumimoji="0" lang="sv-SE" sz="1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demokrati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="1" baseline="0" dirty="0" err="1" smtClean="0">
                <a:solidFill>
                  <a:prstClr val="black"/>
                </a:solidFill>
                <a:latin typeface="Calibri"/>
              </a:rPr>
              <a:t>E,powerment</a:t>
            </a:r>
            <a:endParaRPr lang="sv-SE" sz="1200" b="1" baseline="0" dirty="0" smtClean="0">
              <a:solidFill>
                <a:prstClr val="black"/>
              </a:solidFill>
              <a:latin typeface="Calibri"/>
            </a:endParaRP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Förändrade arbetssätt –utveckling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="1" baseline="0" dirty="0" smtClean="0">
                <a:solidFill>
                  <a:prstClr val="black"/>
                </a:solidFill>
                <a:latin typeface="Calibri"/>
              </a:rPr>
              <a:t>Främjar ökad hälsa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Ökad trygghet och hälsa för barn och föräldrar</a:t>
            </a: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Uppåtvinklad 12"/>
          <p:cNvSpPr/>
          <p:nvPr/>
        </p:nvSpPr>
        <p:spPr>
          <a:xfrm rot="5400000">
            <a:off x="1017936" y="2381398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Uppåtvinklad 13"/>
          <p:cNvSpPr/>
          <p:nvPr/>
        </p:nvSpPr>
        <p:spPr>
          <a:xfrm rot="5400000">
            <a:off x="3027195" y="3891675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Uppåtvinklad 14"/>
          <p:cNvSpPr/>
          <p:nvPr/>
        </p:nvSpPr>
        <p:spPr>
          <a:xfrm rot="5400000">
            <a:off x="5069388" y="5430626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p 15"/>
          <p:cNvGrpSpPr/>
          <p:nvPr/>
        </p:nvGrpSpPr>
        <p:grpSpPr>
          <a:xfrm>
            <a:off x="1064014" y="1047397"/>
            <a:ext cx="3094592" cy="1157467"/>
            <a:chOff x="1523728" y="-94388"/>
            <a:chExt cx="2267794" cy="1157467"/>
          </a:xfrm>
        </p:grpSpPr>
        <p:sp>
          <p:nvSpPr>
            <p:cNvPr id="26" name="Rektangel 25"/>
            <p:cNvSpPr/>
            <p:nvPr/>
          </p:nvSpPr>
          <p:spPr>
            <a:xfrm>
              <a:off x="1523728" y="164234"/>
              <a:ext cx="2267794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ktangel 26"/>
            <p:cNvSpPr/>
            <p:nvPr/>
          </p:nvSpPr>
          <p:spPr>
            <a:xfrm>
              <a:off x="2489960" y="-94388"/>
              <a:ext cx="1133897" cy="3054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Vi gör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2618705" y="2369156"/>
            <a:ext cx="4115248" cy="946391"/>
            <a:chOff x="3078417" y="1412832"/>
            <a:chExt cx="4086319" cy="946391"/>
          </a:xfrm>
        </p:grpSpPr>
        <p:sp>
          <p:nvSpPr>
            <p:cNvPr id="24" name="Rektangel 23"/>
            <p:cNvSpPr/>
            <p:nvPr/>
          </p:nvSpPr>
          <p:spPr>
            <a:xfrm>
              <a:off x="3078417" y="1460378"/>
              <a:ext cx="1896061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ktangel 24"/>
            <p:cNvSpPr/>
            <p:nvPr/>
          </p:nvSpPr>
          <p:spPr>
            <a:xfrm>
              <a:off x="4796160" y="1412832"/>
              <a:ext cx="2368576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förändrar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upp 17"/>
          <p:cNvGrpSpPr/>
          <p:nvPr/>
        </p:nvGrpSpPr>
        <p:grpSpPr>
          <a:xfrm>
            <a:off x="6223380" y="3284984"/>
            <a:ext cx="3062993" cy="1328564"/>
            <a:chOff x="4500273" y="1963556"/>
            <a:chExt cx="3915163" cy="1328564"/>
          </a:xfrm>
        </p:grpSpPr>
        <p:sp>
          <p:nvSpPr>
            <p:cNvPr id="22" name="Rektangel 21"/>
            <p:cNvSpPr/>
            <p:nvPr/>
          </p:nvSpPr>
          <p:spPr>
            <a:xfrm>
              <a:off x="4500273" y="1963556"/>
              <a:ext cx="358073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ktangel 22"/>
            <p:cNvSpPr/>
            <p:nvPr/>
          </p:nvSpPr>
          <p:spPr>
            <a:xfrm>
              <a:off x="4834706" y="2393275"/>
              <a:ext cx="358073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någonting på kort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0" name="Rektangel 19"/>
          <p:cNvSpPr/>
          <p:nvPr/>
        </p:nvSpPr>
        <p:spPr>
          <a:xfrm>
            <a:off x="6068476" y="4838596"/>
            <a:ext cx="2025751" cy="898845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Rektangel 27"/>
          <p:cNvSpPr/>
          <p:nvPr/>
        </p:nvSpPr>
        <p:spPr>
          <a:xfrm>
            <a:off x="478196" y="4905721"/>
            <a:ext cx="1817745" cy="16132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/>
              <a:t>Kerstin Ekblad</a:t>
            </a:r>
          </a:p>
          <a:p>
            <a:r>
              <a:rPr lang="sv-SE" sz="1400" dirty="0" smtClean="0"/>
              <a:t>Martina Larsson</a:t>
            </a:r>
          </a:p>
          <a:p>
            <a:r>
              <a:rPr lang="sv-SE" sz="1400" dirty="0" smtClean="0"/>
              <a:t>Ulrika Heimer</a:t>
            </a:r>
          </a:p>
          <a:p>
            <a:r>
              <a:rPr lang="sv-SE" sz="1400" dirty="0" smtClean="0"/>
              <a:t>Maria Kruse</a:t>
            </a:r>
          </a:p>
          <a:p>
            <a:r>
              <a:rPr lang="sv-SE" sz="1400" dirty="0" smtClean="0"/>
              <a:t>Inger Öberg</a:t>
            </a:r>
            <a:endParaRPr lang="sv-SE" sz="1400" dirty="0"/>
          </a:p>
        </p:txBody>
      </p:sp>
      <p:sp>
        <p:nvSpPr>
          <p:cNvPr id="29" name="Rektangel 28"/>
          <p:cNvSpPr/>
          <p:nvPr/>
        </p:nvSpPr>
        <p:spPr>
          <a:xfrm>
            <a:off x="4217072" y="6187537"/>
            <a:ext cx="2648418" cy="89884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7630" tIns="87630" rIns="87630" bIns="87630" numCol="1" spcCol="1270" anchor="ctr" anchorCtr="0">
            <a:noAutofit/>
          </a:bodyPr>
          <a:lstStyle/>
          <a:p>
            <a:pPr marL="0" marR="0" lvl="1" indent="0" algn="l" defTabSz="1022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Det leder till </a:t>
            </a:r>
            <a:r>
              <a:rPr kumimoji="0" lang="sv-SE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något</a:t>
            </a:r>
          </a:p>
          <a:p>
            <a:pPr marL="0" marR="0" lvl="1" indent="0" algn="l" defTabSz="1022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på lång sikt!</a:t>
            </a:r>
            <a:endParaRPr kumimoji="0" lang="sv-SE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81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701020" y="152581"/>
            <a:ext cx="5317958" cy="1143000"/>
          </a:xfrm>
        </p:spPr>
        <p:txBody>
          <a:bodyPr>
            <a:noAutofit/>
          </a:bodyPr>
          <a:lstStyle/>
          <a:p>
            <a:r>
              <a:rPr lang="sv-SE" sz="3600" b="1" dirty="0"/>
              <a:t>Att vara kunskaps- och informationscentrum</a:t>
            </a:r>
          </a:p>
        </p:txBody>
      </p:sp>
      <p:sp>
        <p:nvSpPr>
          <p:cNvPr id="3" name="Rektangel med rundade hörn 2"/>
          <p:cNvSpPr/>
          <p:nvPr/>
        </p:nvSpPr>
        <p:spPr>
          <a:xfrm>
            <a:off x="112026" y="93501"/>
            <a:ext cx="2468436" cy="381987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Infomaterial/</a:t>
            </a:r>
            <a:r>
              <a:rPr lang="sv-SE" sz="1200" dirty="0" err="1">
                <a:solidFill>
                  <a:prstClr val="black"/>
                </a:solidFill>
              </a:rPr>
              <a:t>medíer</a:t>
            </a:r>
            <a:r>
              <a:rPr lang="sv-SE" sz="1200" dirty="0">
                <a:solidFill>
                  <a:prstClr val="black"/>
                </a:solidFill>
              </a:rPr>
              <a:t> om FC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Faderskapsbevis 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Individuella insatser såsom hembesök, Råd och stödsamtal, skriva faderskapsbevis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Särskilda insatser till </a:t>
            </a:r>
            <a:r>
              <a:rPr lang="sv-SE" sz="1200" dirty="0" err="1">
                <a:solidFill>
                  <a:prstClr val="black"/>
                </a:solidFill>
              </a:rPr>
              <a:t>fam</a:t>
            </a:r>
            <a:r>
              <a:rPr lang="sv-SE" sz="1200" dirty="0">
                <a:solidFill>
                  <a:prstClr val="black"/>
                </a:solidFill>
              </a:rPr>
              <a:t> i </a:t>
            </a:r>
            <a:r>
              <a:rPr lang="sv-SE" sz="1200" dirty="0" smtClean="0">
                <a:solidFill>
                  <a:prstClr val="black"/>
                </a:solidFill>
              </a:rPr>
              <a:t>etablering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Tematräffar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>
                <a:solidFill>
                  <a:prstClr val="black"/>
                </a:solidFill>
              </a:rPr>
              <a:t>Bibliotek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Förberedelser </a:t>
            </a:r>
            <a:r>
              <a:rPr lang="sv-SE" sz="1200" smtClean="0">
                <a:solidFill>
                  <a:prstClr val="black"/>
                </a:solidFill>
              </a:rPr>
              <a:t>inför förskolan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smtClean="0">
                <a:solidFill>
                  <a:prstClr val="black"/>
                </a:solidFill>
              </a:rPr>
              <a:t>HLR</a:t>
            </a:r>
            <a:endParaRPr lang="sv-SE" sz="1200" dirty="0" smtClean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NTF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Läkare, egenvård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Tandhälsa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Familjerätt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Polis, räddningstjänst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Budgetrådgivning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200" dirty="0" smtClean="0">
                <a:solidFill>
                  <a:prstClr val="black"/>
                </a:solidFill>
              </a:rPr>
              <a:t>Föräldraskapsstödsprogram</a:t>
            </a:r>
            <a:endParaRPr lang="sv-SE" sz="1200" dirty="0">
              <a:solidFill>
                <a:prstClr val="black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2624030" y="2483293"/>
            <a:ext cx="2232248" cy="208818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Kasam</a:t>
            </a: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inkludering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Ökad kunskap hos föräldrarna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Kännedom kring var man kan vända sig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Stärker språket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Bryta isolering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Ökad kunskap kring rättigheter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>
                <a:solidFill>
                  <a:prstClr val="black"/>
                </a:solidFill>
                <a:latin typeface="Calibri"/>
              </a:rPr>
              <a:t>Väcker nya </a:t>
            </a:r>
            <a:r>
              <a:rPr kumimoji="0" lang="sv-SE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tankar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4897656" y="3458922"/>
            <a:ext cx="2232248" cy="213645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Bättre arbetsmiljö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Tryggare föräldrar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Integration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Handlingskraft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Stärkt</a:t>
            </a:r>
            <a:r>
              <a:rPr kumimoji="0" lang="sv-SE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föräldraskap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aseline="0" dirty="0" smtClean="0">
                <a:solidFill>
                  <a:prstClr val="black"/>
                </a:solidFill>
                <a:latin typeface="Calibri"/>
              </a:rPr>
              <a:t>Gemenskap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Stärkt självkänsla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aseline="0" dirty="0" smtClean="0">
                <a:solidFill>
                  <a:prstClr val="black"/>
                </a:solidFill>
                <a:latin typeface="Calibri"/>
              </a:rPr>
              <a:t>Förståelsen</a:t>
            </a:r>
            <a:r>
              <a:rPr lang="sv-SE" sz="1200" dirty="0" smtClean="0">
                <a:solidFill>
                  <a:prstClr val="black"/>
                </a:solidFill>
                <a:latin typeface="Calibri"/>
              </a:rPr>
              <a:t> av sociala koder		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6663512" y="4891498"/>
            <a:ext cx="2277162" cy="19822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Bättre hälsa</a:t>
            </a:r>
            <a:r>
              <a:rPr lang="sv-SE" sz="1200" noProof="0" dirty="0" smtClean="0">
                <a:solidFill>
                  <a:prstClr val="black"/>
                </a:solidFill>
                <a:latin typeface="Calibri"/>
              </a:rPr>
              <a:t>, Psykisk – fysisk – social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Tryggare uppväxtvillkor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noProof="0" dirty="0" smtClean="0">
                <a:solidFill>
                  <a:prstClr val="black"/>
                </a:solidFill>
                <a:latin typeface="Calibri"/>
              </a:rPr>
              <a:t>Utsattheten </a:t>
            </a:r>
            <a:r>
              <a:rPr lang="sv-SE" sz="1200" noProof="0" dirty="0" err="1" smtClean="0">
                <a:solidFill>
                  <a:prstClr val="black"/>
                </a:solidFill>
                <a:latin typeface="Calibri"/>
              </a:rPr>
              <a:t>miinskar</a:t>
            </a:r>
            <a:endParaRPr kumimoji="0" lang="sv-SE" sz="12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Uppåtvinklad 12"/>
          <p:cNvSpPr/>
          <p:nvPr/>
        </p:nvSpPr>
        <p:spPr>
          <a:xfrm rot="5400000">
            <a:off x="874350" y="3872314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Uppåtvinklad 13"/>
          <p:cNvSpPr/>
          <p:nvPr/>
        </p:nvSpPr>
        <p:spPr>
          <a:xfrm rot="5400000">
            <a:off x="3863590" y="4508796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Uppåtvinklad 14"/>
          <p:cNvSpPr/>
          <p:nvPr/>
        </p:nvSpPr>
        <p:spPr>
          <a:xfrm rot="5400000">
            <a:off x="5862771" y="5602454"/>
            <a:ext cx="699010" cy="790422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p 15"/>
          <p:cNvGrpSpPr/>
          <p:nvPr/>
        </p:nvGrpSpPr>
        <p:grpSpPr>
          <a:xfrm>
            <a:off x="1064014" y="1105066"/>
            <a:ext cx="3125714" cy="1099798"/>
            <a:chOff x="1523728" y="-36719"/>
            <a:chExt cx="2290601" cy="1099798"/>
          </a:xfrm>
        </p:grpSpPr>
        <p:sp>
          <p:nvSpPr>
            <p:cNvPr id="26" name="Rektangel 25"/>
            <p:cNvSpPr/>
            <p:nvPr/>
          </p:nvSpPr>
          <p:spPr>
            <a:xfrm>
              <a:off x="1523728" y="164234"/>
              <a:ext cx="2267794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ktangel 26"/>
            <p:cNvSpPr/>
            <p:nvPr/>
          </p:nvSpPr>
          <p:spPr>
            <a:xfrm>
              <a:off x="2680432" y="-36719"/>
              <a:ext cx="1133897" cy="3054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Vi gör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2618705" y="2416702"/>
            <a:ext cx="4755969" cy="970829"/>
            <a:chOff x="3078417" y="1460378"/>
            <a:chExt cx="4722536" cy="970829"/>
          </a:xfrm>
        </p:grpSpPr>
        <p:sp>
          <p:nvSpPr>
            <p:cNvPr id="24" name="Rektangel 23"/>
            <p:cNvSpPr/>
            <p:nvPr/>
          </p:nvSpPr>
          <p:spPr>
            <a:xfrm>
              <a:off x="3078417" y="1460378"/>
              <a:ext cx="1896061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ktangel 24"/>
            <p:cNvSpPr/>
            <p:nvPr/>
          </p:nvSpPr>
          <p:spPr>
            <a:xfrm>
              <a:off x="5432377" y="1532362"/>
              <a:ext cx="2368576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förändrar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upp 17"/>
          <p:cNvGrpSpPr/>
          <p:nvPr/>
        </p:nvGrpSpPr>
        <p:grpSpPr>
          <a:xfrm>
            <a:off x="6223380" y="3284984"/>
            <a:ext cx="3775493" cy="1348267"/>
            <a:chOff x="4500273" y="1963556"/>
            <a:chExt cx="4825892" cy="1348267"/>
          </a:xfrm>
        </p:grpSpPr>
        <p:sp>
          <p:nvSpPr>
            <p:cNvPr id="22" name="Rektangel 21"/>
            <p:cNvSpPr/>
            <p:nvPr/>
          </p:nvSpPr>
          <p:spPr>
            <a:xfrm>
              <a:off x="4500273" y="1963556"/>
              <a:ext cx="358073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ktangel 22"/>
            <p:cNvSpPr/>
            <p:nvPr/>
          </p:nvSpPr>
          <p:spPr>
            <a:xfrm>
              <a:off x="5745435" y="2412978"/>
              <a:ext cx="358073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</a:t>
              </a: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någonting</a:t>
              </a:r>
            </a:p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på kort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0" name="Rektangel 19"/>
          <p:cNvSpPr/>
          <p:nvPr/>
        </p:nvSpPr>
        <p:spPr>
          <a:xfrm>
            <a:off x="6068476" y="4838596"/>
            <a:ext cx="2025751" cy="898845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Rektangel 27"/>
          <p:cNvSpPr/>
          <p:nvPr/>
        </p:nvSpPr>
        <p:spPr>
          <a:xfrm>
            <a:off x="416489" y="5378385"/>
            <a:ext cx="1486932" cy="1181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/>
              <a:t>Christine, Marie TT, Ulrika J, Moa M, Helena B, Christina</a:t>
            </a:r>
            <a:endParaRPr lang="sv-SE" sz="1400" dirty="0"/>
          </a:p>
        </p:txBody>
      </p:sp>
      <p:sp>
        <p:nvSpPr>
          <p:cNvPr id="30" name="Rektangel 29"/>
          <p:cNvSpPr/>
          <p:nvPr/>
        </p:nvSpPr>
        <p:spPr>
          <a:xfrm>
            <a:off x="3573447" y="6173232"/>
            <a:ext cx="2648418" cy="89884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7630" tIns="87630" rIns="87630" bIns="87630" numCol="1" spcCol="1270" anchor="ctr" anchorCtr="0">
            <a:noAutofit/>
          </a:bodyPr>
          <a:lstStyle/>
          <a:p>
            <a:pPr marL="0" marR="0" lvl="1" indent="0" algn="l" defTabSz="1022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Det leder till något på lång sikt!</a:t>
            </a:r>
            <a:endParaRPr kumimoji="0" lang="sv-SE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55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Region Örebro län - Varianter av våg">
  <a:themeElements>
    <a:clrScheme name="Region Örebro län">
      <a:dk1>
        <a:sysClr val="windowText" lastClr="000000"/>
      </a:dk1>
      <a:lt1>
        <a:sysClr val="window" lastClr="FFFFFF"/>
      </a:lt1>
      <a:dk2>
        <a:srgbClr val="575757"/>
      </a:dk2>
      <a:lt2>
        <a:srgbClr val="B2B2B2"/>
      </a:lt2>
      <a:accent1>
        <a:srgbClr val="0090D4"/>
      </a:accent1>
      <a:accent2>
        <a:srgbClr val="9FC53A"/>
      </a:accent2>
      <a:accent3>
        <a:srgbClr val="004F9E"/>
      </a:accent3>
      <a:accent4>
        <a:srgbClr val="008B39"/>
      </a:accent4>
      <a:accent5>
        <a:srgbClr val="66BDE5"/>
      </a:accent5>
      <a:accent6>
        <a:srgbClr val="B9D87B"/>
      </a:accent6>
      <a:hlink>
        <a:srgbClr val="000000"/>
      </a:hlink>
      <a:folHlink>
        <a:srgbClr val="000000"/>
      </a:folHlink>
    </a:clrScheme>
    <a:fontScheme name="Region Örebro lä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rebro - 4_3.potx" id="{0A306C6A-F111-47DC-AD02-E80B5D301827}" vid="{6CD749A1-C2A3-40DC-8E5A-FD404F4FEEC1}"/>
    </a:ext>
  </a:extLst>
</a:theme>
</file>

<file path=ppt/theme/theme2.xml><?xml version="1.0" encoding="utf-8"?>
<a:theme xmlns:a="http://schemas.openxmlformats.org/drawingml/2006/main" name="Region Örebro län - Bildlayouter">
  <a:themeElements>
    <a:clrScheme name="Region Örebro län">
      <a:dk1>
        <a:sysClr val="windowText" lastClr="000000"/>
      </a:dk1>
      <a:lt1>
        <a:sysClr val="window" lastClr="FFFFFF"/>
      </a:lt1>
      <a:dk2>
        <a:srgbClr val="575757"/>
      </a:dk2>
      <a:lt2>
        <a:srgbClr val="B2B2B2"/>
      </a:lt2>
      <a:accent1>
        <a:srgbClr val="0090D4"/>
      </a:accent1>
      <a:accent2>
        <a:srgbClr val="9FC53A"/>
      </a:accent2>
      <a:accent3>
        <a:srgbClr val="004F9E"/>
      </a:accent3>
      <a:accent4>
        <a:srgbClr val="008B39"/>
      </a:accent4>
      <a:accent5>
        <a:srgbClr val="66BDE5"/>
      </a:accent5>
      <a:accent6>
        <a:srgbClr val="B9D87B"/>
      </a:accent6>
      <a:hlink>
        <a:srgbClr val="000000"/>
      </a:hlink>
      <a:folHlink>
        <a:srgbClr val="000000"/>
      </a:folHlink>
    </a:clrScheme>
    <a:fontScheme name="Region Örebro lä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rebro - 4_3.potx" id="{0A306C6A-F111-47DC-AD02-E80B5D301827}" vid="{F9E4864D-432E-48C9-9E78-88192D5C2267}"/>
    </a:ext>
  </a:extLst>
</a:theme>
</file>

<file path=ppt/theme/theme3.xml><?xml version="1.0" encoding="utf-8"?>
<a:theme xmlns:a="http://schemas.openxmlformats.org/drawingml/2006/main" name="Region Örebro län - Rubriksidor/kapitelsidor">
  <a:themeElements>
    <a:clrScheme name="Region Örebro län">
      <a:dk1>
        <a:sysClr val="windowText" lastClr="000000"/>
      </a:dk1>
      <a:lt1>
        <a:sysClr val="window" lastClr="FFFFFF"/>
      </a:lt1>
      <a:dk2>
        <a:srgbClr val="575757"/>
      </a:dk2>
      <a:lt2>
        <a:srgbClr val="B2B2B2"/>
      </a:lt2>
      <a:accent1>
        <a:srgbClr val="0090D4"/>
      </a:accent1>
      <a:accent2>
        <a:srgbClr val="9FC53A"/>
      </a:accent2>
      <a:accent3>
        <a:srgbClr val="004F9E"/>
      </a:accent3>
      <a:accent4>
        <a:srgbClr val="008B39"/>
      </a:accent4>
      <a:accent5>
        <a:srgbClr val="66BDE5"/>
      </a:accent5>
      <a:accent6>
        <a:srgbClr val="B9D87B"/>
      </a:accent6>
      <a:hlink>
        <a:srgbClr val="000000"/>
      </a:hlink>
      <a:folHlink>
        <a:srgbClr val="000000"/>
      </a:folHlink>
    </a:clrScheme>
    <a:fontScheme name="Region Örebro lä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rebro - 4_3.potx" id="{0A306C6A-F111-47DC-AD02-E80B5D301827}" vid="{23E714D9-9B2B-485D-BD57-F72224ABB0D2}"/>
    </a:ext>
  </a:extLst>
</a:theme>
</file>

<file path=ppt/theme/theme4.xml><?xml version="1.0" encoding="utf-8"?>
<a:theme xmlns:a="http://schemas.openxmlformats.org/drawingml/2006/main" name="3_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Region Örebro län - Standardlayouter">
  <a:themeElements>
    <a:clrScheme name="Region Örebro län">
      <a:dk1>
        <a:sysClr val="windowText" lastClr="000000"/>
      </a:dk1>
      <a:lt1>
        <a:sysClr val="window" lastClr="FFFFFF"/>
      </a:lt1>
      <a:dk2>
        <a:srgbClr val="575757"/>
      </a:dk2>
      <a:lt2>
        <a:srgbClr val="B2B2B2"/>
      </a:lt2>
      <a:accent1>
        <a:srgbClr val="0090D4"/>
      </a:accent1>
      <a:accent2>
        <a:srgbClr val="9FC53A"/>
      </a:accent2>
      <a:accent3>
        <a:srgbClr val="004F9E"/>
      </a:accent3>
      <a:accent4>
        <a:srgbClr val="008B39"/>
      </a:accent4>
      <a:accent5>
        <a:srgbClr val="66BDE5"/>
      </a:accent5>
      <a:accent6>
        <a:srgbClr val="B9D87B"/>
      </a:accent6>
      <a:hlink>
        <a:srgbClr val="000000"/>
      </a:hlink>
      <a:folHlink>
        <a:srgbClr val="000000"/>
      </a:folHlink>
    </a:clrScheme>
    <a:fontScheme name="Region Örebro lä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rebro - 4_3.potx" id="{0A306C6A-F111-47DC-AD02-E80B5D301827}" vid="{28A43168-3E14-438C-8AD6-E0DF814231B1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Region Örebro - 4_3</Template>
  <TotalTime>2415</TotalTime>
  <Words>729</Words>
  <Application>Microsoft Office PowerPoint</Application>
  <PresentationFormat>Bildspel på skärmen (4:3)</PresentationFormat>
  <Paragraphs>160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5</vt:i4>
      </vt:variant>
      <vt:variant>
        <vt:lpstr>Bildrubriker</vt:lpstr>
      </vt:variant>
      <vt:variant>
        <vt:i4>5</vt:i4>
      </vt:variant>
    </vt:vector>
  </HeadingPairs>
  <TitlesOfParts>
    <vt:vector size="12" baseType="lpstr">
      <vt:lpstr>Arial</vt:lpstr>
      <vt:lpstr>Calibri</vt:lpstr>
      <vt:lpstr>Region Örebro län - Varianter av våg</vt:lpstr>
      <vt:lpstr>Region Örebro län - Bildlayouter</vt:lpstr>
      <vt:lpstr>Region Örebro län - Rubriksidor/kapitelsidor</vt:lpstr>
      <vt:lpstr>3_Office-tema</vt:lpstr>
      <vt:lpstr>Region Örebro län - Standardlayouter</vt:lpstr>
      <vt:lpstr>FFFF/Stiftelsen Allmänna Barnhuset  Regionala kontaktpersondagar på Sätra Bruk     190919 Camilla Pettersson &amp; Marie Cesares Olsson</vt:lpstr>
      <vt:lpstr>Stärka det sociala nätverket</vt:lpstr>
      <vt:lpstr>Att erbjuda  lättillgängligt stöd &amp; god service</vt:lpstr>
      <vt:lpstr>Att skapa arbetsformer där föräldrar och barn är delaktiga i syfte att påverka FC</vt:lpstr>
      <vt:lpstr>Att vara kunskaps- och informationscentrum</vt:lpstr>
    </vt:vector>
  </TitlesOfParts>
  <Company>Region Örebro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Familjecentraler som stöd till blivande och nyblivna föräldrar</dc:title>
  <dc:creator>Olsson Marie Cesares, Reg utv Välfärd och folkhälsa</dc:creator>
  <cp:lastModifiedBy>Olsson Marie Cesares, Reg utv Välfärd och folkhälsa</cp:lastModifiedBy>
  <cp:revision>95</cp:revision>
  <dcterms:created xsi:type="dcterms:W3CDTF">2019-02-21T12:52:22Z</dcterms:created>
  <dcterms:modified xsi:type="dcterms:W3CDTF">2019-10-10T09:15:21Z</dcterms:modified>
</cp:coreProperties>
</file>