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5C625-32F5-4FF9-A40B-89C96E1892B8}" type="datetimeFigureOut">
              <a:rPr lang="sv-SE" smtClean="0"/>
              <a:t>2019-12-02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41E90-9EFF-41B2-963C-0C75066E64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2766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93CA7-4B4B-4006-8F5A-68C03A39EDE6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4804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5DF9C9-AE5D-4471-AFB6-DB4B769B8D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EAF1151-4EA4-44DB-8265-0F9FDC04DF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4B463B5-F64C-4B0F-8A86-080C7D509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7541-0028-452A-A5C9-9547BE51C536}" type="datetimeFigureOut">
              <a:rPr lang="sv-SE" smtClean="0"/>
              <a:t>2019-12-02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EBD420-03FA-4C53-A603-A901BB170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4FD209C-C1B9-46C0-A8F8-910931AD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85A5-7AA6-42D5-9BCE-A6EE80135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9685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E9301-CE6C-46AB-9EEF-6666DE2B7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9B2460C-E920-4523-8B6F-88089969D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F88C915-6BD3-4424-AC7F-42FC77BEE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7541-0028-452A-A5C9-9547BE51C536}" type="datetimeFigureOut">
              <a:rPr lang="sv-SE" smtClean="0"/>
              <a:t>2019-12-02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3838B1A-A38E-49F0-83DB-A0C5DDCD8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C6CEC5-6D3B-4DDB-B931-9354C5D9B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85A5-7AA6-42D5-9BCE-A6EE80135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9340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9F80F85-09DD-44A6-88F1-C4C06F1599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EAAC80E-40DD-4CEE-B273-2CD6FE877B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3578D89-8B68-4395-ACED-AAA0473CB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7541-0028-452A-A5C9-9547BE51C536}" type="datetimeFigureOut">
              <a:rPr lang="sv-SE" smtClean="0"/>
              <a:t>2019-12-02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8A4FD0B-CDFD-45D4-8B38-671263B34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9F052E9-E599-40D2-A0E5-E3B505529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85A5-7AA6-42D5-9BCE-A6EE80135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4232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A75D4C-1761-4EBB-B156-8BCA41542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C7A110-E709-452A-A34B-2B84F7CA3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456269-2DE2-41C3-A355-82D7C29E6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7541-0028-452A-A5C9-9547BE51C536}" type="datetimeFigureOut">
              <a:rPr lang="sv-SE" smtClean="0"/>
              <a:t>2019-12-02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5CA1CAA-320A-471F-B99E-489BA47C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6B6D0EE-E2DC-4D0A-82AC-BAB56A01D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85A5-7AA6-42D5-9BCE-A6EE80135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7403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73F50A-7362-4954-956A-53FA1DB2A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6E4EC0C-A004-4DFB-9333-623C201B9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D7E0AF5-4159-4564-8B21-42589439B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7541-0028-452A-A5C9-9547BE51C536}" type="datetimeFigureOut">
              <a:rPr lang="sv-SE" smtClean="0"/>
              <a:t>2019-12-02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A213D1D-5CDC-4811-906F-25D9FC503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09C9CCA-FF31-48F6-BE39-9D34FC16F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85A5-7AA6-42D5-9BCE-A6EE80135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4246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573959-2213-4CA8-BA90-B7F3C2646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A31858-01BB-42B0-9F23-E40EEEDE0B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C12FEA5-90AF-4DEA-9DEC-674346FA4F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EAB5168-FA51-4A37-9869-A3F19E572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7541-0028-452A-A5C9-9547BE51C536}" type="datetimeFigureOut">
              <a:rPr lang="sv-SE" smtClean="0"/>
              <a:t>2019-12-02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BDD36F2-D353-467C-A604-9853289BA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66740C9-4FDD-4716-9176-070C3ED1D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85A5-7AA6-42D5-9BCE-A6EE80135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0192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EF09CE-3771-4E45-9E99-A531A8904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DE70B0C-76A1-4556-A965-91D8C90B1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9A4B25-0D1F-4FB5-BFCC-02FCC9026B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C7BB266-C2E5-4D41-A9E2-BAB298BF65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40BFCF9-4B69-47BB-89BA-A811DC8EC6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3BE11C4-F64F-41C1-86AE-55F8B777A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7541-0028-452A-A5C9-9547BE51C536}" type="datetimeFigureOut">
              <a:rPr lang="sv-SE" smtClean="0"/>
              <a:t>2019-12-02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961BBFD-4F89-4643-85D3-2BADBFC60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AFDB42B-3306-46CA-A8A9-C3DF18484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85A5-7AA6-42D5-9BCE-A6EE80135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268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E14310-9D25-45F1-B45A-C692A26C9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433B457-2820-44A8-9396-8E77CD596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7541-0028-452A-A5C9-9547BE51C536}" type="datetimeFigureOut">
              <a:rPr lang="sv-SE" smtClean="0"/>
              <a:t>2019-12-02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2B4DA56-5D2B-4E66-9044-CC87D2D0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7D62AC6-C811-4247-89EC-B14D1078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85A5-7AA6-42D5-9BCE-A6EE80135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0695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197FF13-E6D4-46B7-92F6-4F45A44CC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7541-0028-452A-A5C9-9547BE51C536}" type="datetimeFigureOut">
              <a:rPr lang="sv-SE" smtClean="0"/>
              <a:t>2019-12-02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3B7476B-C3A8-40C4-882D-2BEA548D8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F8B1583-76F2-4B12-BEA5-4BD5240AD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85A5-7AA6-42D5-9BCE-A6EE80135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546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F420BE-614C-4D86-A596-564588880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9393BB9-9E73-4691-BD69-A7EC94C17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B09BAA2-4E48-47C8-8EC0-1EF8576573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C143E1B-6533-4AC2-B6B1-DA447826A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7541-0028-452A-A5C9-9547BE51C536}" type="datetimeFigureOut">
              <a:rPr lang="sv-SE" smtClean="0"/>
              <a:t>2019-12-02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42DFC49-7711-457B-B93B-3F089140C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66D3F1F-231E-4133-9F57-9B458308C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85A5-7AA6-42D5-9BCE-A6EE80135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5068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128CCC-0520-4D81-A362-77923884C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E1DEF51-8094-4226-81EA-1216CADCB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77F450D-1C45-4C25-80ED-CE5065BFDB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D3B5841-D4EC-4AFB-AFBC-CD61354DB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7541-0028-452A-A5C9-9547BE51C536}" type="datetimeFigureOut">
              <a:rPr lang="sv-SE" smtClean="0"/>
              <a:t>2019-12-02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7FD053D-3E5A-47AD-AB49-9E0F734C7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4687879-A9EE-4E15-83AA-B8ADD26D9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85A5-7AA6-42D5-9BCE-A6EE80135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7634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824AA5C-F970-46E4-9F3A-CDAF62215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1ADAA4B-8BC3-4299-A04D-C390BC082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D910CB8-B8BC-489D-BBB3-00357DB69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57541-0028-452A-A5C9-9547BE51C536}" type="datetimeFigureOut">
              <a:rPr lang="sv-SE" smtClean="0"/>
              <a:t>2019-12-02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2246F9-8C10-4031-884B-B5C43EED66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213661C-4C36-4455-8E34-2A38E1C611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785A5-7AA6-42D5-9BCE-A6EE80135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723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5303520" y="2609910"/>
            <a:ext cx="1077278" cy="120729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sv-SE" sz="1463"/>
          </a:p>
        </p:txBody>
      </p:sp>
      <p:sp>
        <p:nvSpPr>
          <p:cNvPr id="7" name="AutoShape 1"/>
          <p:cNvSpPr>
            <a:spLocks noChangeArrowheads="1"/>
          </p:cNvSpPr>
          <p:nvPr/>
        </p:nvSpPr>
        <p:spPr bwMode="auto">
          <a:xfrm>
            <a:off x="7279105" y="394448"/>
            <a:ext cx="3088106" cy="1177678"/>
          </a:xfrm>
          <a:prstGeom prst="wedgeRoundRectCallout">
            <a:avLst>
              <a:gd name="adj1" fmla="val -24708"/>
              <a:gd name="adj2" fmla="val 47815"/>
              <a:gd name="adj3" fmla="val 16667"/>
            </a:avLst>
          </a:prstGeom>
          <a:solidFill>
            <a:srgbClr val="FFFFCC"/>
          </a:solidFill>
          <a:ln w="9525">
            <a:solidFill>
              <a:srgbClr val="960064"/>
            </a:solidFill>
            <a:miter lim="800000"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Januari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sv-SE" altLang="sv-SE" sz="894" b="1" dirty="0">
                <a:latin typeface="Arial" panose="020B0604020202020204" pitchFamily="34" charset="0"/>
              </a:rPr>
            </a:br>
            <a:endParaRPr lang="sv-SE" altLang="sv-SE" sz="900" i="1" dirty="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altLang="sv-SE" sz="1463" dirty="0">
              <a:solidFill>
                <a:srgbClr val="960064"/>
              </a:solidFill>
              <a:latin typeface="Arial" panose="020B0604020202020204" pitchFamily="34" charset="0"/>
            </a:endParaRPr>
          </a:p>
        </p:txBody>
      </p:sp>
      <p:sp>
        <p:nvSpPr>
          <p:cNvPr id="9" name="AutoShape 14"/>
          <p:cNvSpPr>
            <a:spLocks noChangeArrowheads="1"/>
          </p:cNvSpPr>
          <p:nvPr/>
        </p:nvSpPr>
        <p:spPr bwMode="auto">
          <a:xfrm>
            <a:off x="4575429" y="5462337"/>
            <a:ext cx="2517134" cy="1098885"/>
          </a:xfrm>
          <a:prstGeom prst="wedgeRoundRectCallout">
            <a:avLst>
              <a:gd name="adj1" fmla="val 17694"/>
              <a:gd name="adj2" fmla="val -46287"/>
              <a:gd name="adj3" fmla="val 16667"/>
            </a:avLst>
          </a:prstGeom>
          <a:solidFill>
            <a:srgbClr val="FFFFCC"/>
          </a:solidFill>
          <a:ln w="9525">
            <a:solidFill>
              <a:srgbClr val="960064"/>
            </a:solidFill>
            <a:miter lim="800000"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Juni</a:t>
            </a:r>
            <a:br>
              <a:rPr lang="sv-SE" altLang="sv-SE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sv-SE" altLang="sv-SE" sz="1000" dirty="0">
              <a:latin typeface="Arial" panose="020B0604020202020204" pitchFamily="34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v-SE" altLang="sv-SE" sz="900" b="1" dirty="0">
                <a:latin typeface="Arial" panose="020B0604020202020204" pitchFamily="34" charset="0"/>
              </a:rPr>
              <a:t>Halvårsuppföljning av </a:t>
            </a:r>
            <a:br>
              <a:rPr lang="sv-SE" altLang="sv-SE" sz="900" b="1" dirty="0">
                <a:latin typeface="Arial" panose="020B0604020202020204" pitchFamily="34" charset="0"/>
              </a:rPr>
            </a:br>
            <a:r>
              <a:rPr lang="sv-SE" altLang="sv-SE" sz="900" b="1" dirty="0">
                <a:latin typeface="Arial" panose="020B0604020202020204" pitchFamily="34" charset="0"/>
              </a:rPr>
              <a:t>verksamhetsuppföljning/plan </a:t>
            </a:r>
            <a:br>
              <a:rPr lang="sv-SE" altLang="sv-SE" sz="900" b="1" dirty="0">
                <a:latin typeface="Arial" panose="020B0604020202020204" pitchFamily="34" charset="0"/>
              </a:rPr>
            </a:br>
            <a:r>
              <a:rPr lang="sv-SE" altLang="sv-SE" sz="900" dirty="0">
                <a:latin typeface="Arial" panose="020B0604020202020204" pitchFamily="34" charset="0"/>
              </a:rPr>
              <a:t> – </a:t>
            </a:r>
            <a:r>
              <a:rPr lang="sv-SE" altLang="sv-SE" sz="900" i="1" dirty="0">
                <a:latin typeface="Arial" panose="020B0604020202020204" pitchFamily="34" charset="0"/>
              </a:rPr>
              <a:t>samordnare och arbetsgrupp </a:t>
            </a:r>
            <a:endParaRPr lang="sv-SE" altLang="sv-SE" sz="900" dirty="0">
              <a:solidFill>
                <a:srgbClr val="960064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altLang="sv-SE" sz="1463" dirty="0">
              <a:latin typeface="Arial" panose="020B0604020202020204" pitchFamily="34" charset="0"/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7611327" y="2680564"/>
            <a:ext cx="3218349" cy="1798432"/>
          </a:xfrm>
          <a:prstGeom prst="wedgeRoundRectCallout">
            <a:avLst>
              <a:gd name="adj1" fmla="val -49505"/>
              <a:gd name="adj2" fmla="val -15222"/>
              <a:gd name="adj3" fmla="val 16667"/>
            </a:avLst>
          </a:prstGeom>
          <a:solidFill>
            <a:srgbClr val="FFFFCC"/>
          </a:solidFill>
          <a:ln w="9525">
            <a:solidFill>
              <a:srgbClr val="960064"/>
            </a:solidFill>
            <a:miter lim="800000"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Mars</a:t>
            </a:r>
            <a:endParaRPr lang="sv-SE" altLang="sv-SE" sz="900" u="sng" dirty="0">
              <a:latin typeface="Arial" panose="020B0604020202020204" pitchFamily="34" charset="0"/>
            </a:endParaRPr>
          </a:p>
          <a:p>
            <a:pPr eaLnBrk="0" hangingPunct="0"/>
            <a:endParaRPr lang="sv-SE" altLang="sv-SE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sv-SE" altLang="sv-SE" sz="900" b="1" dirty="0">
                <a:latin typeface="Arial" panose="020B0604020202020204" pitchFamily="34" charset="0"/>
              </a:rPr>
              <a:t>Verksamhetsuppföljning/plan presenteras för styrgrupp </a:t>
            </a:r>
            <a:r>
              <a:rPr lang="sv-SE" altLang="sv-SE" sz="900" dirty="0">
                <a:latin typeface="Arial" panose="020B0604020202020204" pitchFamily="34" charset="0"/>
              </a:rPr>
              <a:t>– </a:t>
            </a:r>
            <a:r>
              <a:rPr lang="sv-SE" altLang="sv-SE" sz="900" i="1" dirty="0">
                <a:latin typeface="Arial" panose="020B0604020202020204" pitchFamily="34" charset="0"/>
              </a:rPr>
              <a:t>FC samordnare och styrgrupp</a:t>
            </a:r>
            <a:br>
              <a:rPr lang="sv-SE" altLang="sv-SE" sz="900" i="1" dirty="0">
                <a:latin typeface="Arial" panose="020B0604020202020204" pitchFamily="34" charset="0"/>
              </a:rPr>
            </a:br>
            <a:endParaRPr lang="sv-SE" altLang="sv-SE" sz="900" i="1" dirty="0">
              <a:latin typeface="Arial" panose="020B0604020202020204" pitchFamily="34" charset="0"/>
            </a:endParaRP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sv-SE" altLang="sv-SE" sz="900" b="1" dirty="0">
                <a:latin typeface="Arial" panose="020B0604020202020204" pitchFamily="34" charset="0"/>
              </a:rPr>
              <a:t>Slussningsstatistik v. 11, 12, 13</a:t>
            </a:r>
            <a:br>
              <a:rPr lang="sv-SE" altLang="sv-SE" sz="900" b="1" dirty="0">
                <a:latin typeface="Arial" panose="020B0604020202020204" pitchFamily="34" charset="0"/>
              </a:rPr>
            </a:br>
            <a:r>
              <a:rPr lang="sv-SE" altLang="sv-SE" sz="900" dirty="0">
                <a:latin typeface="Arial" panose="020B0604020202020204" pitchFamily="34" charset="0"/>
              </a:rPr>
              <a:t>– </a:t>
            </a:r>
            <a:r>
              <a:rPr lang="sv-SE" altLang="sv-SE" sz="900" i="1" dirty="0">
                <a:latin typeface="Arial" panose="020B0604020202020204" pitchFamily="34" charset="0"/>
              </a:rPr>
              <a:t>samordnare och arbetsgrupp</a:t>
            </a:r>
            <a:br>
              <a:rPr lang="sv-SE" altLang="sv-SE" sz="900" i="1" dirty="0">
                <a:latin typeface="Arial" panose="020B0604020202020204" pitchFamily="34" charset="0"/>
              </a:rPr>
            </a:br>
            <a:endParaRPr lang="sv-SE" altLang="sv-SE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sv-SE" altLang="sv-SE" sz="900" b="1" dirty="0">
                <a:latin typeface="Arial" panose="020B0604020202020204" pitchFamily="34" charset="0"/>
              </a:rPr>
              <a:t>Utbildningsdag länets FC och nätverksträff för samordnare </a:t>
            </a:r>
            <a:r>
              <a:rPr lang="sv-SE" altLang="sv-SE" sz="900" dirty="0">
                <a:latin typeface="Arial" panose="020B0604020202020204" pitchFamily="34" charset="0"/>
              </a:rPr>
              <a:t>– </a:t>
            </a:r>
            <a:r>
              <a:rPr lang="sv-SE" altLang="sv-SE" sz="900" i="1" dirty="0">
                <a:latin typeface="Arial" panose="020B0604020202020204" pitchFamily="34" charset="0"/>
              </a:rPr>
              <a:t>länssamordnare och regional kontaktperson FFFF</a:t>
            </a:r>
            <a:endParaRPr lang="sv-SE" altLang="sv-SE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endParaRPr lang="sv-SE" altLang="sv-SE" sz="900" dirty="0">
              <a:solidFill>
                <a:srgbClr val="960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br>
              <a:rPr lang="sv-SE" altLang="sv-SE" sz="900" i="1" dirty="0">
                <a:latin typeface="Arial" panose="020B0604020202020204" pitchFamily="34" charset="0"/>
              </a:rPr>
            </a:br>
            <a:endParaRPr lang="sv-SE" altLang="sv-SE" sz="1463" dirty="0">
              <a:latin typeface="Arial" panose="020B0604020202020204" pitchFamily="34" charset="0"/>
            </a:endParaRP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auto">
          <a:xfrm>
            <a:off x="7690024" y="4573215"/>
            <a:ext cx="3060955" cy="794903"/>
          </a:xfrm>
          <a:prstGeom prst="wedgeRoundRectCallout">
            <a:avLst>
              <a:gd name="adj1" fmla="val -41116"/>
              <a:gd name="adj2" fmla="val -9736"/>
              <a:gd name="adj3" fmla="val 16667"/>
            </a:avLst>
          </a:prstGeom>
          <a:solidFill>
            <a:srgbClr val="FFFFCC"/>
          </a:solidFill>
          <a:ln w="9525">
            <a:solidFill>
              <a:srgbClr val="960064"/>
            </a:solidFill>
            <a:miter lim="800000"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April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altLang="sv-SE" sz="1463" dirty="0">
              <a:latin typeface="Arial" panose="020B0604020202020204" pitchFamily="34" charset="0"/>
            </a:endParaRPr>
          </a:p>
        </p:txBody>
      </p:sp>
      <p:sp>
        <p:nvSpPr>
          <p:cNvPr id="12" name="AutoShape 2"/>
          <p:cNvSpPr>
            <a:spLocks noChangeArrowheads="1"/>
          </p:cNvSpPr>
          <p:nvPr/>
        </p:nvSpPr>
        <p:spPr bwMode="auto">
          <a:xfrm>
            <a:off x="7279105" y="5462337"/>
            <a:ext cx="3088106" cy="1098885"/>
          </a:xfrm>
          <a:prstGeom prst="wedgeRoundRectCallout">
            <a:avLst>
              <a:gd name="adj1" fmla="val -22120"/>
              <a:gd name="adj2" fmla="val -49898"/>
              <a:gd name="adj3" fmla="val 16667"/>
            </a:avLst>
          </a:prstGeom>
          <a:solidFill>
            <a:srgbClr val="FFFFCC"/>
          </a:solidFill>
          <a:ln w="9525">
            <a:solidFill>
              <a:srgbClr val="960064"/>
            </a:solidFill>
            <a:miter lim="800000"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Maj</a:t>
            </a:r>
            <a:endParaRPr lang="sv-SE" altLang="sv-SE" sz="1000" dirty="0">
              <a:latin typeface="Arial" panose="020B0604020202020204" pitchFamily="34" charset="0"/>
            </a:endParaRPr>
          </a:p>
          <a:p>
            <a:pPr lvl="0" eaLnBrk="0" hangingPunct="0"/>
            <a:endParaRPr lang="sv-SE" altLang="sv-SE" sz="813" b="1" dirty="0">
              <a:latin typeface="Arial" panose="020B0604020202020204" pitchFamily="34" charset="0"/>
            </a:endParaRP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sv-SE" altLang="sv-SE" sz="900" b="1" dirty="0">
                <a:latin typeface="Arial" panose="020B0604020202020204" pitchFamily="34" charset="0"/>
              </a:rPr>
              <a:t>SUF konferens </a:t>
            </a:r>
            <a:r>
              <a:rPr lang="sv-SE" altLang="sv-SE" sz="900" dirty="0">
                <a:latin typeface="Arial" panose="020B0604020202020204" pitchFamily="34" charset="0"/>
              </a:rPr>
              <a:t>5-6 maj Uppsala</a:t>
            </a:r>
            <a:br>
              <a:rPr lang="sv-SE" altLang="sv-SE" sz="900" dirty="0">
                <a:latin typeface="Arial" panose="020B0604020202020204" pitchFamily="34" charset="0"/>
              </a:rPr>
            </a:br>
            <a:endParaRPr lang="sv-SE" altLang="sv-SE" sz="900" dirty="0">
              <a:latin typeface="Arial" panose="020B0604020202020204" pitchFamily="34" charset="0"/>
            </a:endParaRP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sv-SE" altLang="sv-SE" sz="900" b="1" dirty="0">
                <a:latin typeface="Arial" panose="020B0604020202020204" pitchFamily="34" charset="0"/>
              </a:rPr>
              <a:t>FFFF konferens </a:t>
            </a:r>
            <a:r>
              <a:rPr lang="sv-SE" altLang="sv-SE" sz="900" dirty="0">
                <a:latin typeface="Arial" panose="020B0604020202020204" pitchFamily="34" charset="0"/>
              </a:rPr>
              <a:t>12-13 maj Malmö – </a:t>
            </a:r>
            <a:r>
              <a:rPr lang="sv-SE" altLang="sv-SE" sz="900" i="1" dirty="0">
                <a:latin typeface="Arial" panose="020B0604020202020204" pitchFamily="34" charset="0"/>
              </a:rPr>
              <a:t>samordnare och ledning/styrgrupp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sv-SE" altLang="sv-SE" sz="813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br>
              <a:rPr lang="sv-SE" altLang="sv-SE" sz="813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sv-SE" altLang="sv-SE" sz="488" dirty="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altLang="sv-SE" sz="1463" dirty="0">
              <a:latin typeface="Arial" panose="020B0604020202020204" pitchFamily="34" charset="0"/>
            </a:endParaRPr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1407381" y="5462337"/>
            <a:ext cx="2987587" cy="1098885"/>
          </a:xfrm>
          <a:prstGeom prst="wedgeRoundRectCallout">
            <a:avLst>
              <a:gd name="adj1" fmla="val 20796"/>
              <a:gd name="adj2" fmla="val -21134"/>
              <a:gd name="adj3" fmla="val 16667"/>
            </a:avLst>
          </a:prstGeom>
          <a:solidFill>
            <a:srgbClr val="FFFFCC"/>
          </a:solidFill>
          <a:ln w="9525">
            <a:solidFill>
              <a:srgbClr val="960064"/>
            </a:solidFill>
            <a:miter lim="800000"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Juli</a:t>
            </a:r>
            <a:endParaRPr lang="sv-SE" altLang="sv-SE" sz="1000" dirty="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altLang="sv-SE" sz="1463" dirty="0">
              <a:latin typeface="Arial" panose="020B0604020202020204" pitchFamily="34" charset="0"/>
            </a:endParaRP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1163056" y="4271508"/>
            <a:ext cx="3060954" cy="1096610"/>
          </a:xfrm>
          <a:prstGeom prst="wedgeRoundRectCallout">
            <a:avLst>
              <a:gd name="adj1" fmla="val 35032"/>
              <a:gd name="adj2" fmla="val 13074"/>
              <a:gd name="adj3" fmla="val 16667"/>
            </a:avLst>
          </a:prstGeom>
          <a:solidFill>
            <a:srgbClr val="FFFFCC"/>
          </a:solidFill>
          <a:ln w="9525">
            <a:solidFill>
              <a:srgbClr val="960064"/>
            </a:solidFill>
            <a:miter lim="800000"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Augusti</a:t>
            </a:r>
            <a:endParaRPr lang="sv-SE" altLang="sv-SE" sz="1000" dirty="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altLang="sv-SE" sz="1463" dirty="0">
              <a:latin typeface="Arial" panose="020B0604020202020204" pitchFamily="34" charset="0"/>
            </a:endParaRPr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1097281" y="3080732"/>
            <a:ext cx="3126732" cy="1096610"/>
          </a:xfrm>
          <a:prstGeom prst="wedgeRoundRectCallout">
            <a:avLst>
              <a:gd name="adj1" fmla="val 40954"/>
              <a:gd name="adj2" fmla="val -11329"/>
              <a:gd name="adj3" fmla="val 16667"/>
            </a:avLst>
          </a:prstGeom>
          <a:solidFill>
            <a:srgbClr val="FFFFCC"/>
          </a:solidFill>
          <a:ln w="9525">
            <a:solidFill>
              <a:srgbClr val="960064"/>
            </a:solidFill>
            <a:miter lim="800000"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September</a:t>
            </a:r>
            <a:endParaRPr lang="sv-SE" altLang="sv-SE" sz="1000" dirty="0">
              <a:latin typeface="Arial" panose="020B0604020202020204" pitchFamily="34" charset="0"/>
            </a:endParaRPr>
          </a:p>
          <a:p>
            <a:pPr eaLnBrk="0" hangingPunct="0"/>
            <a:br>
              <a:rPr lang="sv-SE" altLang="sv-SE" sz="813" b="1" dirty="0">
                <a:latin typeface="Arial" panose="020B0604020202020204" pitchFamily="34" charset="0"/>
              </a:rPr>
            </a:br>
            <a:endParaRPr lang="sv-SE" altLang="sv-SE" sz="1463" dirty="0">
              <a:latin typeface="Arial" panose="020B0604020202020204" pitchFamily="34" charset="0"/>
            </a:endParaRPr>
          </a:p>
        </p:txBody>
      </p:sp>
      <p:sp>
        <p:nvSpPr>
          <p:cNvPr id="16" name="AutoShape 11"/>
          <p:cNvSpPr>
            <a:spLocks noChangeArrowheads="1"/>
          </p:cNvSpPr>
          <p:nvPr/>
        </p:nvSpPr>
        <p:spPr bwMode="auto">
          <a:xfrm>
            <a:off x="1163059" y="1648129"/>
            <a:ext cx="3060954" cy="1350308"/>
          </a:xfrm>
          <a:prstGeom prst="wedgeRoundRectCallout">
            <a:avLst>
              <a:gd name="adj1" fmla="val 39718"/>
              <a:gd name="adj2" fmla="val 26083"/>
              <a:gd name="adj3" fmla="val 16667"/>
            </a:avLst>
          </a:prstGeom>
          <a:solidFill>
            <a:srgbClr val="FFFFCC"/>
          </a:solidFill>
          <a:ln w="9525">
            <a:solidFill>
              <a:srgbClr val="960064"/>
            </a:solidFill>
            <a:miter lim="800000"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Oktober</a:t>
            </a:r>
            <a:br>
              <a:rPr lang="sv-SE" altLang="sv-SE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sv-SE" altLang="sv-SE" sz="1000" dirty="0">
              <a:latin typeface="Arial" panose="020B0604020202020204" pitchFamily="34" charset="0"/>
            </a:endParaRP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sv-SE" altLang="sv-SE" sz="900" b="1" dirty="0">
                <a:latin typeface="Arial" panose="020B0604020202020204" pitchFamily="34" charset="0"/>
              </a:rPr>
              <a:t>Utbildningsdag länets FC och nätverksträff för samordnare</a:t>
            </a:r>
            <a:r>
              <a:rPr lang="sv-SE" altLang="sv-SE" sz="900" dirty="0">
                <a:latin typeface="Arial" panose="020B0604020202020204" pitchFamily="34" charset="0"/>
              </a:rPr>
              <a:t>– </a:t>
            </a:r>
            <a:r>
              <a:rPr lang="sv-SE" altLang="sv-SE" sz="900" i="1" dirty="0">
                <a:latin typeface="Arial" panose="020B0604020202020204" pitchFamily="34" charset="0"/>
              </a:rPr>
              <a:t>länssamordnare och regional kontaktperson FFFF </a:t>
            </a:r>
            <a:endParaRPr lang="sv-SE" altLang="sv-SE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br>
              <a:rPr lang="sv-SE" altLang="sv-SE" sz="813" b="1" dirty="0">
                <a:latin typeface="Arial" panose="020B0604020202020204" pitchFamily="34" charset="0"/>
              </a:rPr>
            </a:br>
            <a:endParaRPr lang="sv-SE" altLang="sv-SE" sz="813" dirty="0">
              <a:latin typeface="Arial" panose="020B0604020202020204" pitchFamily="34" charset="0"/>
            </a:endParaRPr>
          </a:p>
          <a:p>
            <a:pPr lvl="0" eaLnBrk="0" hangingPunct="0"/>
            <a:endParaRPr lang="sv-SE" altLang="sv-SE" sz="813" b="1" dirty="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altLang="sv-SE" sz="1463" dirty="0">
              <a:latin typeface="Arial" panose="020B0604020202020204" pitchFamily="34" charset="0"/>
            </a:endParaRPr>
          </a:p>
        </p:txBody>
      </p:sp>
      <p:sp>
        <p:nvSpPr>
          <p:cNvPr id="17" name="AutoShape 7"/>
          <p:cNvSpPr>
            <a:spLocks noChangeArrowheads="1"/>
          </p:cNvSpPr>
          <p:nvPr/>
        </p:nvSpPr>
        <p:spPr bwMode="auto">
          <a:xfrm>
            <a:off x="1407381" y="394449"/>
            <a:ext cx="2987586" cy="1159513"/>
          </a:xfrm>
          <a:prstGeom prst="wedgeRoundRectCallout">
            <a:avLst>
              <a:gd name="adj1" fmla="val -8755"/>
              <a:gd name="adj2" fmla="val 43306"/>
              <a:gd name="adj3" fmla="val 16667"/>
            </a:avLst>
          </a:prstGeom>
          <a:solidFill>
            <a:srgbClr val="FFFFCC"/>
          </a:solidFill>
          <a:ln w="9525">
            <a:solidFill>
              <a:srgbClr val="960064"/>
            </a:solidFill>
            <a:miter lim="800000"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November</a:t>
            </a:r>
            <a:br>
              <a:rPr lang="sv-SE" altLang="sv-SE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sv-SE" altLang="sv-S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v-SE" altLang="sv-SE" sz="900" b="1" dirty="0">
                <a:latin typeface="Arial" panose="020B0604020202020204" pitchFamily="34" charset="0"/>
              </a:rPr>
              <a:t>Slussningsstatistik v. 46, 47, 48</a:t>
            </a:r>
            <a:br>
              <a:rPr lang="sv-SE" altLang="sv-SE" sz="900" b="1" dirty="0">
                <a:latin typeface="Arial" panose="020B0604020202020204" pitchFamily="34" charset="0"/>
              </a:rPr>
            </a:br>
            <a:r>
              <a:rPr lang="sv-SE" altLang="sv-SE" sz="900" dirty="0">
                <a:latin typeface="Arial" panose="020B0604020202020204" pitchFamily="34" charset="0"/>
              </a:rPr>
              <a:t>– </a:t>
            </a:r>
            <a:r>
              <a:rPr lang="sv-SE" altLang="sv-SE" sz="900" i="1" dirty="0">
                <a:latin typeface="Arial" panose="020B0604020202020204" pitchFamily="34" charset="0"/>
              </a:rPr>
              <a:t>samordnare och arbetsgrupp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altLang="sv-SE" sz="900" dirty="0">
              <a:solidFill>
                <a:srgbClr val="960064"/>
              </a:solidFill>
              <a:latin typeface="Arial" panose="020B060402020202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v-SE" altLang="sv-SE" sz="900" b="1" dirty="0">
                <a:latin typeface="Arial" panose="020B0604020202020204" pitchFamily="34" charset="0"/>
              </a:rPr>
              <a:t>Familjecentralens enkät delas ut</a:t>
            </a:r>
            <a:br>
              <a:rPr lang="sv-SE" altLang="sv-SE" sz="900" b="1" dirty="0">
                <a:latin typeface="Arial" panose="020B0604020202020204" pitchFamily="34" charset="0"/>
              </a:rPr>
            </a:br>
            <a:r>
              <a:rPr lang="sv-SE" altLang="sv-SE" sz="900" dirty="0">
                <a:latin typeface="Arial" panose="020B0604020202020204" pitchFamily="34" charset="0"/>
              </a:rPr>
              <a:t>– </a:t>
            </a:r>
            <a:r>
              <a:rPr lang="sv-SE" altLang="sv-SE" sz="900" i="1" dirty="0">
                <a:latin typeface="Arial" panose="020B0604020202020204" pitchFamily="34" charset="0"/>
              </a:rPr>
              <a:t>samordnare och arbetsgrupp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altLang="sv-SE" sz="900" dirty="0">
              <a:solidFill>
                <a:srgbClr val="9600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sv-SE" altLang="sv-SE" sz="813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sv-SE" altLang="sv-SE" sz="488" dirty="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975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sv-SE" altLang="sv-SE" sz="1463" dirty="0">
              <a:latin typeface="Arial" panose="020B0604020202020204" pitchFamily="34" charset="0"/>
            </a:endParaRPr>
          </a:p>
        </p:txBody>
      </p:sp>
      <p:sp>
        <p:nvSpPr>
          <p:cNvPr id="18" name="AutoShape 10"/>
          <p:cNvSpPr>
            <a:spLocks noChangeArrowheads="1"/>
          </p:cNvSpPr>
          <p:nvPr/>
        </p:nvSpPr>
        <p:spPr bwMode="auto">
          <a:xfrm>
            <a:off x="4575429" y="394449"/>
            <a:ext cx="2517134" cy="1159514"/>
          </a:xfrm>
          <a:prstGeom prst="wedgeRoundRectCallout">
            <a:avLst>
              <a:gd name="adj1" fmla="val 30565"/>
              <a:gd name="adj2" fmla="val 44954"/>
              <a:gd name="adj3" fmla="val 16667"/>
            </a:avLst>
          </a:prstGeom>
          <a:solidFill>
            <a:srgbClr val="FFFFCC"/>
          </a:solidFill>
          <a:ln w="9525">
            <a:solidFill>
              <a:srgbClr val="960064"/>
            </a:solidFill>
            <a:miter lim="800000"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December</a:t>
            </a:r>
            <a:br>
              <a:rPr lang="sv-SE" altLang="sv-SE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sv-SE" altLang="sv-SE" sz="1000" dirty="0">
              <a:latin typeface="Arial" panose="020B060402020202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v-SE" altLang="sv-SE" sz="900" b="1" dirty="0">
                <a:latin typeface="Arial" panose="020B0604020202020204" pitchFamily="34" charset="0"/>
              </a:rPr>
              <a:t>Påbörja arbete med verksamhetsuppföljning/plan </a:t>
            </a:r>
            <a:br>
              <a:rPr lang="sv-SE" altLang="sv-SE" sz="900" b="1" dirty="0">
                <a:latin typeface="Arial" panose="020B0604020202020204" pitchFamily="34" charset="0"/>
              </a:rPr>
            </a:br>
            <a:r>
              <a:rPr lang="sv-SE" altLang="sv-SE" sz="900" b="1" dirty="0">
                <a:latin typeface="Arial" panose="020B0604020202020204" pitchFamily="34" charset="0"/>
              </a:rPr>
              <a:t>(dec-jan)</a:t>
            </a:r>
            <a:r>
              <a:rPr lang="sv-SE" altLang="sv-SE" sz="900" dirty="0">
                <a:latin typeface="Arial" panose="020B0604020202020204" pitchFamily="34" charset="0"/>
              </a:rPr>
              <a:t> – </a:t>
            </a:r>
            <a:r>
              <a:rPr lang="sv-SE" altLang="sv-SE" sz="900" i="1" dirty="0">
                <a:latin typeface="Arial" panose="020B0604020202020204" pitchFamily="34" charset="0"/>
              </a:rPr>
              <a:t>samordnare och arbetsgrupp </a:t>
            </a:r>
            <a:endParaRPr lang="sv-SE" altLang="sv-SE" sz="900" dirty="0">
              <a:solidFill>
                <a:srgbClr val="960064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altLang="sv-SE" sz="1463" dirty="0">
              <a:latin typeface="Arial" panose="020B0604020202020204" pitchFamily="34" charset="0"/>
            </a:endParaRP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2381253" y="678602"/>
            <a:ext cx="150106" cy="300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4295" tIns="37148" rIns="74295" bIns="37148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 sz="1463"/>
          </a:p>
        </p:txBody>
      </p:sp>
      <p:sp>
        <p:nvSpPr>
          <p:cNvPr id="21" name="Rectangle 31"/>
          <p:cNvSpPr>
            <a:spLocks noChangeArrowheads="1"/>
          </p:cNvSpPr>
          <p:nvPr/>
        </p:nvSpPr>
        <p:spPr bwMode="auto">
          <a:xfrm>
            <a:off x="2381253" y="1050077"/>
            <a:ext cx="150106" cy="300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4295" tIns="37148" rIns="74295" bIns="37148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 sz="1463"/>
          </a:p>
        </p:txBody>
      </p:sp>
      <p:pic>
        <p:nvPicPr>
          <p:cNvPr id="22" name="Bildobjekt 21" descr="http://familjecentraler.se/wp-content/uploads/2014/11/bild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8617" b="278"/>
          <a:stretch/>
        </p:blipFill>
        <p:spPr bwMode="auto">
          <a:xfrm>
            <a:off x="5017169" y="1925054"/>
            <a:ext cx="1692442" cy="314614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ruta 3"/>
          <p:cNvSpPr txBox="1"/>
          <p:nvPr/>
        </p:nvSpPr>
        <p:spPr>
          <a:xfrm>
            <a:off x="5171462" y="2940884"/>
            <a:ext cx="1365567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 eaLnBrk="0" hangingPunct="0"/>
            <a:r>
              <a:rPr lang="sv-SE" altLang="sv-SE" sz="1400" dirty="0" err="1">
                <a:ea typeface="Times New Roman" panose="02020603050405020304" pitchFamily="18" charset="0"/>
                <a:cs typeface="Calibri" panose="020F0502020204030204" pitchFamily="34" charset="0"/>
              </a:rPr>
              <a:t>Årshjul</a:t>
            </a:r>
            <a:br>
              <a:rPr lang="sv-SE" altLang="sv-SE" sz="1400" dirty="0"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altLang="sv-SE" sz="1400" dirty="0">
                <a:ea typeface="Times New Roman" panose="02020603050405020304" pitchFamily="18" charset="0"/>
                <a:cs typeface="Calibri" panose="020F0502020204030204" pitchFamily="34" charset="0"/>
              </a:rPr>
              <a:t>2020</a:t>
            </a:r>
          </a:p>
          <a:p>
            <a:pPr lvl="0" algn="ctr" eaLnBrk="0" hangingPunct="0"/>
            <a:r>
              <a:rPr lang="sv-SE" altLang="sv-SE" sz="1400" dirty="0">
                <a:ea typeface="Times New Roman" panose="02020603050405020304" pitchFamily="18" charset="0"/>
                <a:cs typeface="Calibri" panose="020F0502020204030204" pitchFamily="34" charset="0"/>
              </a:rPr>
              <a:t>Familjecentraler</a:t>
            </a:r>
            <a:br>
              <a:rPr lang="sv-SE" altLang="sv-SE" sz="1400" dirty="0"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altLang="sv-SE" sz="1400" dirty="0">
                <a:ea typeface="Times New Roman" panose="02020603050405020304" pitchFamily="18" charset="0"/>
                <a:cs typeface="Calibri" panose="020F0502020204030204" pitchFamily="34" charset="0"/>
              </a:rPr>
              <a:t>Uppsala län</a:t>
            </a:r>
            <a:br>
              <a:rPr lang="sv-SE" sz="1463" dirty="0"/>
            </a:br>
            <a:endParaRPr lang="sv-SE" sz="1300" dirty="0"/>
          </a:p>
        </p:txBody>
      </p:sp>
      <p:sp>
        <p:nvSpPr>
          <p:cNvPr id="6" name="textruta 5"/>
          <p:cNvSpPr txBox="1"/>
          <p:nvPr/>
        </p:nvSpPr>
        <p:spPr>
          <a:xfrm>
            <a:off x="5393939" y="3926884"/>
            <a:ext cx="886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hangingPunct="0"/>
            <a:r>
              <a:rPr lang="sv-SE" altLang="sv-SE" sz="1200" b="1" dirty="0"/>
              <a:t>aktiviteter </a:t>
            </a:r>
            <a:br>
              <a:rPr lang="sv-SE" altLang="sv-SE" sz="1200" dirty="0"/>
            </a:br>
            <a:r>
              <a:rPr lang="sv-SE" altLang="sv-SE" sz="1200" dirty="0"/>
              <a:t>och </a:t>
            </a:r>
            <a:r>
              <a:rPr lang="sv-SE" altLang="sv-SE" sz="1200" i="1" dirty="0"/>
              <a:t>ansvariga</a:t>
            </a:r>
          </a:p>
        </p:txBody>
      </p:sp>
      <p:sp>
        <p:nvSpPr>
          <p:cNvPr id="23" name="AutoShape 1"/>
          <p:cNvSpPr>
            <a:spLocks noChangeArrowheads="1"/>
          </p:cNvSpPr>
          <p:nvPr/>
        </p:nvSpPr>
        <p:spPr bwMode="auto">
          <a:xfrm>
            <a:off x="7690024" y="1696443"/>
            <a:ext cx="3060954" cy="889900"/>
          </a:xfrm>
          <a:prstGeom prst="wedgeRoundRectCallout">
            <a:avLst>
              <a:gd name="adj1" fmla="val -24708"/>
              <a:gd name="adj2" fmla="val 47815"/>
              <a:gd name="adj3" fmla="val 16667"/>
            </a:avLst>
          </a:prstGeom>
          <a:solidFill>
            <a:srgbClr val="FFFFCC"/>
          </a:solidFill>
          <a:ln w="9525">
            <a:solidFill>
              <a:srgbClr val="960064"/>
            </a:solidFill>
            <a:miter lim="800000"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Februari</a:t>
            </a:r>
            <a:br>
              <a:rPr lang="sv-SE" altLang="sv-SE" sz="1000" b="1" u="sng" dirty="0"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sv-SE" altLang="sv-SE" sz="900" i="1" dirty="0">
              <a:latin typeface="Arial" panose="020B060402020202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v-SE" altLang="sv-SE" sz="900" b="1" dirty="0">
                <a:latin typeface="Arial" panose="020B0604020202020204" pitchFamily="34" charset="0"/>
              </a:rPr>
              <a:t>Självskattning och sammanställning av verksamhetsuppföljning/plan</a:t>
            </a:r>
            <a:br>
              <a:rPr lang="sv-SE" altLang="sv-SE" sz="900" b="1" dirty="0">
                <a:latin typeface="Arial" panose="020B0604020202020204" pitchFamily="34" charset="0"/>
              </a:rPr>
            </a:br>
            <a:r>
              <a:rPr lang="sv-SE" altLang="sv-SE" sz="900" dirty="0">
                <a:latin typeface="Arial" panose="020B0604020202020204" pitchFamily="34" charset="0"/>
              </a:rPr>
              <a:t> – </a:t>
            </a:r>
            <a:r>
              <a:rPr lang="sv-SE" altLang="sv-SE" sz="900" i="1" dirty="0">
                <a:latin typeface="Arial" panose="020B0604020202020204" pitchFamily="34" charset="0"/>
              </a:rPr>
              <a:t>samordnare och arbetsgrupp </a:t>
            </a:r>
            <a:endParaRPr lang="sv-SE" altLang="sv-SE" sz="900" dirty="0">
              <a:solidFill>
                <a:srgbClr val="960064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050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31</Words>
  <Application>Microsoft Office PowerPoint</Application>
  <PresentationFormat>Bredbild</PresentationFormat>
  <Paragraphs>39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Louise Hjortenfalk</dc:creator>
  <cp:lastModifiedBy>Louise Hjortenfalk</cp:lastModifiedBy>
  <cp:revision>5</cp:revision>
  <dcterms:created xsi:type="dcterms:W3CDTF">2019-11-14T14:31:36Z</dcterms:created>
  <dcterms:modified xsi:type="dcterms:W3CDTF">2019-12-02T15:11:34Z</dcterms:modified>
</cp:coreProperties>
</file>