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TIMMAR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13-4B6B-86D7-4CEEE3067A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13-4B6B-86D7-4CEEE3067A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13-4B6B-86D7-4CEEE3067A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13-4B6B-86D7-4CEEE3067A6B}"/>
              </c:ext>
            </c:extLst>
          </c:dPt>
          <c:cat>
            <c:strRef>
              <c:f>Blad1!$A$2:$A$5</c:f>
              <c:strCache>
                <c:ptCount val="4"/>
                <c:pt idx="0">
                  <c:v>SÖMN</c:v>
                </c:pt>
                <c:pt idx="1">
                  <c:v>STÅENDE/GÅENDE</c:v>
                </c:pt>
                <c:pt idx="2">
                  <c:v>FYSISK AKTIVITET</c:v>
                </c:pt>
                <c:pt idx="3">
                  <c:v>STILLASITTANDE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0.5</c:v>
                </c:pt>
                <c:pt idx="3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613-4B6B-86D7-4CEEE3067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>
                <a:solidFill>
                  <a:srgbClr val="002060"/>
                </a:solidFill>
              </a:rPr>
              <a:t>Stillasittande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Förare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Risk att drabbas av hjärt- och kärl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BD-423B-A5FF-18E07FC0951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Konduktörer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</c:f>
              <c:strCache>
                <c:ptCount val="1"/>
                <c:pt idx="0">
                  <c:v>Risk att drabbas av hjärt- och kärl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BD-423B-A5FF-18E07FC09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462784"/>
        <c:axId val="81464320"/>
      </c:barChart>
      <c:catAx>
        <c:axId val="8146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1464320"/>
        <c:crosses val="autoZero"/>
        <c:auto val="1"/>
        <c:lblAlgn val="ctr"/>
        <c:lblOffset val="100"/>
        <c:noMultiLvlLbl val="0"/>
      </c:catAx>
      <c:valAx>
        <c:axId val="8146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146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Redigera format för bakgrundstext</a:t>
            </a:r>
          </a:p>
          <a:p>
            <a:pPr lvl="1" rtl="0"/>
            <a:r>
              <a:t>Nivå två</a:t>
            </a:r>
          </a:p>
          <a:p>
            <a:pPr lvl="2" rtl="0"/>
            <a:r>
              <a:t>Nivå tre</a:t>
            </a:r>
          </a:p>
          <a:p>
            <a:pPr lvl="3" rtl="0"/>
            <a:r>
              <a:t>Nivå fyra</a:t>
            </a:r>
          </a:p>
          <a:p>
            <a:pPr lvl="4" rtl="0"/>
            <a:r>
              <a:t>Nivå fem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v-SE" smtClean="0"/>
              <a:t>Klicka om du vill redigera mall för underrubrikformat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v-SE" smtClean="0"/>
              <a:t>Klicka här för att ändra format</a:t>
            </a:r>
            <a:endParaRPr lang="sv-SE"/>
          </a:p>
        </p:txBody>
      </p:sp>
      <p:grpSp>
        <p:nvGrpSpPr>
          <p:cNvPr id="84" name="Grup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latshållare för bild 33" descr="En tom platshållare för att lägga till en bild. Klicka på platshållaren och markera bilden du vill lägga till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 smtClean="0"/>
              <a:t>Klicka på ikonen för att lägga till en bild</a:t>
            </a:r>
            <a:endParaRPr dirty="0"/>
          </a:p>
        </p:txBody>
      </p:sp>
      <p:grpSp>
        <p:nvGrpSpPr>
          <p:cNvPr id="98" name="Grup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latshållare för bild 33" descr="En tom platshållare för att lägga till en bild. Klicka på platshållaren och markera bilden du vill lägga till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 smtClean="0"/>
              <a:t>Klicka på ikonen för att lägga till en bild</a:t>
            </a:r>
            <a:endParaRPr dirty="0"/>
          </a:p>
        </p:txBody>
      </p:sp>
      <p:grpSp>
        <p:nvGrpSpPr>
          <p:cNvPr id="112" name="Grup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latshållare för bild 33" descr="En tom platshållare för att lägga till en bild. Klicka på platshållaren och markera bilden du vill lägga till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 smtClean="0"/>
              <a:t>Klicka på ikonen för att lägga till en bild</a:t>
            </a:r>
            <a:endParaRPr dirty="0"/>
          </a:p>
        </p:txBody>
      </p:sp>
      <p:sp>
        <p:nvSpPr>
          <p:cNvPr id="126" name="Platshållare 3 för text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v-SE" smtClean="0"/>
              <a:t>Klicka här för att ändra format</a:t>
            </a:r>
            <a:endParaRPr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v-SE" smtClean="0"/>
              <a:t>Redigera format för bakgrundstext</a:t>
            </a:r>
          </a:p>
          <a:p>
            <a:pPr lvl="1" rtl="0"/>
            <a:r>
              <a:rPr lang="sv-SE" smtClean="0"/>
              <a:t>Nivå två</a:t>
            </a:r>
          </a:p>
          <a:p>
            <a:pPr lvl="2" rtl="0"/>
            <a:r>
              <a:rPr lang="sv-SE" smtClean="0"/>
              <a:t>Nivå tre</a:t>
            </a:r>
          </a:p>
          <a:p>
            <a:pPr lvl="3" rtl="0"/>
            <a:r>
              <a:rPr lang="sv-SE" smtClean="0"/>
              <a:t>Nivå fyra</a:t>
            </a:r>
          </a:p>
          <a:p>
            <a:pPr lvl="4" rtl="0"/>
            <a:r>
              <a:rPr lang="sv-SE" smtClean="0"/>
              <a:t>Nivå fem</a:t>
            </a:r>
            <a:endParaRPr dirty="0"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v-SE" smtClean="0"/>
              <a:t>Klicka här för att ändra format</a:t>
            </a:r>
            <a:endParaRPr dirty="0"/>
          </a:p>
        </p:txBody>
      </p:sp>
      <p:grpSp>
        <p:nvGrpSpPr>
          <p:cNvPr id="8" name="Grup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ihandsfigu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ihandsfigu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ihandsfigu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ihandsfigu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ihandsfigu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ihandsfigu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ihandsfigu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ihandsfigu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ihandsfigu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ihandsfigu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ihandsfigu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ihandsfigu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latshållare 2 för bild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v-SE" smtClean="0"/>
              <a:t>Klicka på ikonen för att lägga till en bild</a:t>
            </a:r>
            <a:endParaRPr dirty="0"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v-SE" smtClean="0"/>
              <a:t>Redigera format för bakgrundstext</a:t>
            </a:r>
          </a:p>
          <a:p>
            <a:pPr lvl="1" rtl="0"/>
            <a:r>
              <a:rPr lang="sv-SE" smtClean="0"/>
              <a:t>Nivå två</a:t>
            </a:r>
          </a:p>
          <a:p>
            <a:pPr lvl="2" rtl="0"/>
            <a:r>
              <a:rPr lang="sv-SE" smtClean="0"/>
              <a:t>Nivå tre</a:t>
            </a:r>
          </a:p>
          <a:p>
            <a:pPr lvl="3" rtl="0"/>
            <a:r>
              <a:rPr lang="sv-SE" smtClean="0"/>
              <a:t>Nivå fyra</a:t>
            </a:r>
          </a:p>
          <a:p>
            <a:pPr lvl="4" rtl="0"/>
            <a:r>
              <a:rPr lang="sv-SE" smtClean="0"/>
              <a:t>Nivå fem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v-SE" smtClean="0"/>
              <a:t>Redigera format för bakgrundstext</a:t>
            </a:r>
          </a:p>
          <a:p>
            <a:pPr lvl="1" rtl="0"/>
            <a:r>
              <a:rPr lang="sv-SE" smtClean="0"/>
              <a:t>Nivå två</a:t>
            </a:r>
          </a:p>
          <a:p>
            <a:pPr lvl="2" rtl="0"/>
            <a:r>
              <a:rPr lang="sv-SE" smtClean="0"/>
              <a:t>Nivå tre</a:t>
            </a:r>
          </a:p>
          <a:p>
            <a:pPr lvl="3" rtl="0"/>
            <a:r>
              <a:rPr lang="sv-SE" smtClean="0"/>
              <a:t>Nivå fyra</a:t>
            </a:r>
          </a:p>
          <a:p>
            <a:pPr lvl="4" rtl="0"/>
            <a:r>
              <a:rPr lang="sv-SE" smtClean="0"/>
              <a:t>Nivå fem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v-SE" smtClean="0"/>
              <a:t>Redigera format för bakgrundstext</a:t>
            </a:r>
          </a:p>
          <a:p>
            <a:pPr lvl="1" rtl="0"/>
            <a:r>
              <a:rPr lang="sv-SE" smtClean="0"/>
              <a:t>Nivå två</a:t>
            </a:r>
          </a:p>
          <a:p>
            <a:pPr lvl="2" rtl="0"/>
            <a:r>
              <a:rPr lang="sv-SE" smtClean="0"/>
              <a:t>Nivå tre</a:t>
            </a:r>
          </a:p>
          <a:p>
            <a:pPr lvl="3" rtl="0"/>
            <a:r>
              <a:rPr lang="sv-SE" smtClean="0"/>
              <a:t>Nivå fyra</a:t>
            </a:r>
          </a:p>
          <a:p>
            <a:pPr lvl="4" rtl="0"/>
            <a:r>
              <a:rPr lang="sv-SE" smtClean="0"/>
              <a:t>Nivå fem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latshållare 2 för innehåll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v-SE" smtClean="0"/>
              <a:t>Redigera format för bakgrundstext</a:t>
            </a:r>
          </a:p>
          <a:p>
            <a:pPr lvl="1" rtl="0"/>
            <a:r>
              <a:rPr lang="sv-SE" smtClean="0"/>
              <a:t>Nivå två</a:t>
            </a:r>
          </a:p>
          <a:p>
            <a:pPr lvl="2" rtl="0"/>
            <a:r>
              <a:rPr lang="sv-SE" smtClean="0"/>
              <a:t>Nivå tre</a:t>
            </a:r>
          </a:p>
          <a:p>
            <a:pPr lvl="3" rtl="0"/>
            <a:r>
              <a:rPr lang="sv-SE" smtClean="0"/>
              <a:t>Nivå fyra</a:t>
            </a:r>
          </a:p>
          <a:p>
            <a:pPr lvl="4" rtl="0"/>
            <a:r>
              <a:rPr lang="sv-SE" smtClean="0"/>
              <a:t>Nivå fem</a:t>
            </a:r>
            <a:endParaRPr/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v-SE" smtClean="0"/>
              <a:t>Redigera format för bakgrundstext</a:t>
            </a:r>
          </a:p>
          <a:p>
            <a:pPr lvl="1" rtl="0"/>
            <a:r>
              <a:rPr lang="sv-SE" smtClean="0"/>
              <a:t>Nivå två</a:t>
            </a:r>
          </a:p>
          <a:p>
            <a:pPr lvl="2" rtl="0"/>
            <a:r>
              <a:rPr lang="sv-SE" smtClean="0"/>
              <a:t>Nivå tre</a:t>
            </a:r>
          </a:p>
          <a:p>
            <a:pPr lvl="3" rtl="0"/>
            <a:r>
              <a:rPr lang="sv-SE" smtClean="0"/>
              <a:t>Nivå fyra</a:t>
            </a:r>
          </a:p>
          <a:p>
            <a:pPr lvl="4" rtl="0"/>
            <a:r>
              <a:rPr lang="sv-SE" smtClean="0"/>
              <a:t>Nivå fem</a:t>
            </a:r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v-SE" smtClean="0"/>
              <a:t>Redigera format för bakgrundstext</a:t>
            </a:r>
          </a:p>
          <a:p>
            <a:pPr lvl="1" rtl="0"/>
            <a:r>
              <a:rPr lang="sv-SE" smtClean="0"/>
              <a:t>Nivå två</a:t>
            </a:r>
          </a:p>
          <a:p>
            <a:pPr lvl="2" rtl="0"/>
            <a:r>
              <a:rPr lang="sv-SE" smtClean="0"/>
              <a:t>Nivå tre</a:t>
            </a:r>
          </a:p>
          <a:p>
            <a:pPr lvl="3" rtl="0"/>
            <a:r>
              <a:rPr lang="sv-SE" smtClean="0"/>
              <a:t>Nivå fyra</a:t>
            </a:r>
          </a:p>
          <a:p>
            <a:pPr lvl="4" rtl="0"/>
            <a:r>
              <a:rPr lang="sv-SE" smtClean="0"/>
              <a:t>Nivå fem</a:t>
            </a:r>
            <a:endParaRPr/>
          </a:p>
        </p:txBody>
      </p:sp>
      <p:sp>
        <p:nvSpPr>
          <p:cNvPr id="5" name="Platshållare 4 för text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5 för innehåll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v-SE" smtClean="0"/>
              <a:t>Redigera format för bakgrundstext</a:t>
            </a:r>
          </a:p>
          <a:p>
            <a:pPr lvl="1" rtl="0"/>
            <a:r>
              <a:rPr lang="sv-SE" smtClean="0"/>
              <a:t>Nivå två</a:t>
            </a:r>
          </a:p>
          <a:p>
            <a:pPr lvl="2" rtl="0"/>
            <a:r>
              <a:rPr lang="sv-SE" smtClean="0"/>
              <a:t>Nivå tre</a:t>
            </a:r>
          </a:p>
          <a:p>
            <a:pPr lvl="3" rtl="0"/>
            <a:r>
              <a:rPr lang="sv-SE" smtClean="0"/>
              <a:t>Nivå fyra</a:t>
            </a:r>
          </a:p>
          <a:p>
            <a:pPr lvl="4" rtl="0"/>
            <a:r>
              <a:rPr lang="sv-SE" smtClean="0"/>
              <a:t>Nivå fem</a:t>
            </a:r>
            <a:endParaRPr/>
          </a:p>
        </p:txBody>
      </p:sp>
      <p:sp>
        <p:nvSpPr>
          <p:cNvPr id="9" name="Platshållare 8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Platshållare 7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Platshållare 6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3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Platshållare 2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Platshållare 1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v-SE" smtClean="0"/>
              <a:t>Klicka här för att ändra format</a:t>
            </a:r>
            <a:endParaRPr lang="sv-SE"/>
          </a:p>
        </p:txBody>
      </p:sp>
      <p:grpSp>
        <p:nvGrpSpPr>
          <p:cNvPr id="9" name="Grup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latshållare för bild 33" descr="En tom platshållare för att lägga till en bild. Klicka på platshållaren och markera bilden du vill lägga till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 smtClean="0"/>
              <a:t>Klicka på ikonen för att lägga till en bild</a:t>
            </a:r>
            <a:endParaRPr dirty="0"/>
          </a:p>
        </p:txBody>
      </p:sp>
      <p:sp>
        <p:nvSpPr>
          <p:cNvPr id="39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 smtClean="0"/>
              <a:t>Redigera format för bakgrundstext</a:t>
            </a:r>
          </a:p>
        </p:txBody>
      </p:sp>
      <p:grpSp>
        <p:nvGrpSpPr>
          <p:cNvPr id="22" name="Grup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latshållare för bild 33" descr="En tom platshållare för att lägga till en bild. Klicka på platshållaren och markera bilden du vill lägga till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 smtClean="0"/>
              <a:t>Klicka på ikonen för att lägga till en bild</a:t>
            </a:r>
            <a:endParaRPr dirty="0"/>
          </a:p>
        </p:txBody>
      </p:sp>
      <p:sp>
        <p:nvSpPr>
          <p:cNvPr id="40" name="Platshållare 3 för text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smtClean="0"/>
              <a:t>Klicka här för att ändra format</a:t>
            </a:r>
            <a:endParaRPr lang="sv-SE"/>
          </a:p>
        </p:txBody>
      </p:sp>
      <p:grpSp>
        <p:nvGrpSpPr>
          <p:cNvPr id="52" name="Grup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latshållare för bild 33" descr="En tom platshållare för att lägga till en bild. Klicka på platshållaren och markera bilden du vill lägga till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 smtClean="0"/>
              <a:t>Klicka på ikonen för att lägga till en bild</a:t>
            </a:r>
            <a:endParaRPr dirty="0"/>
          </a:p>
        </p:txBody>
      </p:sp>
      <p:sp>
        <p:nvSpPr>
          <p:cNvPr id="81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 smtClean="0"/>
              <a:t>Redigera format för bakgrundstext</a:t>
            </a:r>
          </a:p>
        </p:txBody>
      </p:sp>
      <p:grpSp>
        <p:nvGrpSpPr>
          <p:cNvPr id="84" name="Grup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latshållare för bild 33" descr="En tom platshållare för att lägga till en bild. Klicka på platshållaren och markera bilden du vill lägga till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 smtClean="0"/>
              <a:t>Klicka på ikonen för att lägga till en bild</a:t>
            </a:r>
            <a:endParaRPr dirty="0"/>
          </a:p>
        </p:txBody>
      </p:sp>
      <p:sp>
        <p:nvSpPr>
          <p:cNvPr id="82" name="Platshållare 3 för text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 smtClean="0"/>
              <a:t>Redigera format för bakgrundstext</a:t>
            </a:r>
          </a:p>
        </p:txBody>
      </p:sp>
      <p:grpSp>
        <p:nvGrpSpPr>
          <p:cNvPr id="97" name="Grup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ihandsfigu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ihandsfigu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ihandsfigu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ihandsfigu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ihandsfigu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ihandsfigu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ihandsfigu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ihandsfigu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ihandsfigu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ihandsfigu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ihandsfigu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ihandsfigu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latshållare för bild 33" descr="En tom platshållare för att lägga till en bild. Klicka på platshållaren och markera bilden du vill lägga till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v-SE" smtClean="0"/>
              <a:t>Klicka på ikonen för att lägga till en bild</a:t>
            </a:r>
            <a:endParaRPr dirty="0"/>
          </a:p>
        </p:txBody>
      </p:sp>
      <p:sp>
        <p:nvSpPr>
          <p:cNvPr id="83" name="Platshållare 3 för text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/>
              <a:t>Klicka här för att ändra 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2016-08-24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v-SE" dirty="0" smtClean="0"/>
              <a:t>FYSISK AKTIVITET </a:t>
            </a:r>
            <a:br>
              <a:rPr lang="sv-SE" dirty="0" smtClean="0"/>
            </a:br>
            <a:r>
              <a:rPr lang="sv-SE" dirty="0" smtClean="0"/>
              <a:t>&amp; SKÄRMTID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7545" y="668528"/>
            <a:ext cx="11409529" cy="12334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Associations between screen time and lower psychological well-being among children and adolescents: Evidence from a population-based study</a:t>
            </a:r>
            <a:br>
              <a:rPr lang="en-US" b="1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1484" y="1737645"/>
            <a:ext cx="11086092" cy="4127627"/>
          </a:xfrm>
        </p:spPr>
        <p:txBody>
          <a:bodyPr>
            <a:noAutofit/>
          </a:bodyPr>
          <a:lstStyle/>
          <a:p>
            <a:r>
              <a:rPr lang="sv-SE" sz="2400" dirty="0" smtClean="0"/>
              <a:t>Mer än 40 000 barn 2-17 år</a:t>
            </a:r>
          </a:p>
          <a:p>
            <a:r>
              <a:rPr lang="sv-SE" sz="2400" dirty="0" smtClean="0"/>
              <a:t>MER ÄN 1 TIM/DAG = ÖKAD RISK FÖR</a:t>
            </a:r>
          </a:p>
          <a:p>
            <a:pPr marL="45720" indent="0">
              <a:buNone/>
            </a:pPr>
            <a:r>
              <a:rPr lang="sv-SE" sz="2400" dirty="0" smtClean="0"/>
              <a:t>-Sämre koncentrationsförmåga </a:t>
            </a:r>
          </a:p>
          <a:p>
            <a:pPr marL="45720" indent="0">
              <a:buNone/>
            </a:pPr>
            <a:r>
              <a:rPr lang="sv-SE" sz="2400" dirty="0" smtClean="0"/>
              <a:t>-Svårigheter att slutföra saker</a:t>
            </a:r>
          </a:p>
          <a:p>
            <a:pPr marL="45720" indent="0">
              <a:buNone/>
            </a:pPr>
            <a:r>
              <a:rPr lang="sv-SE" sz="2400" dirty="0" smtClean="0"/>
              <a:t>-Känslomässig instabilitet</a:t>
            </a:r>
          </a:p>
          <a:p>
            <a:pPr marL="45720" indent="0">
              <a:buNone/>
            </a:pPr>
            <a:r>
              <a:rPr lang="sv-SE" sz="2400" dirty="0" smtClean="0"/>
              <a:t>-Svårigheter med uppfostran/föräldraskap</a:t>
            </a:r>
          </a:p>
          <a:p>
            <a:pPr marL="45720" indent="0">
              <a:buNone/>
            </a:pPr>
            <a:endParaRPr lang="sv-SE" sz="2400" dirty="0" smtClean="0"/>
          </a:p>
          <a:p>
            <a:r>
              <a:rPr lang="sv-SE" sz="2400" dirty="0" smtClean="0"/>
              <a:t>Då man jämförde ungdomar med HÖG SKÄRMTID – LÅG SKÄRMTID såg man att…</a:t>
            </a:r>
            <a:endParaRPr lang="sv-SE" sz="2400" dirty="0"/>
          </a:p>
        </p:txBody>
      </p:sp>
      <p:sp>
        <p:nvSpPr>
          <p:cNvPr id="5" name="textruta 4"/>
          <p:cNvSpPr txBox="1"/>
          <p:nvPr/>
        </p:nvSpPr>
        <p:spPr>
          <a:xfrm>
            <a:off x="9304664" y="6334780"/>
            <a:ext cx="351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solidFill>
                  <a:schemeClr val="tx2">
                    <a:lumMod val="10000"/>
                  </a:schemeClr>
                </a:solidFill>
              </a:rPr>
              <a:t>Preventive</a:t>
            </a:r>
            <a:r>
              <a:rPr lang="sv-SE" sz="1400" dirty="0" smtClean="0">
                <a:solidFill>
                  <a:schemeClr val="tx2">
                    <a:lumMod val="10000"/>
                  </a:schemeClr>
                </a:solidFill>
              </a:rPr>
              <a:t> Medicine </a:t>
            </a:r>
            <a:r>
              <a:rPr lang="sv-SE" sz="1400" dirty="0" err="1" smtClean="0">
                <a:solidFill>
                  <a:schemeClr val="tx2">
                    <a:lumMod val="10000"/>
                  </a:schemeClr>
                </a:solidFill>
              </a:rPr>
              <a:t>Reports</a:t>
            </a:r>
            <a:r>
              <a:rPr lang="sv-SE" sz="1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</a:p>
          <a:p>
            <a:r>
              <a:rPr lang="sv-SE" sz="1400" dirty="0" err="1" smtClean="0">
                <a:solidFill>
                  <a:schemeClr val="tx2">
                    <a:lumMod val="10000"/>
                  </a:schemeClr>
                </a:solidFill>
              </a:rPr>
              <a:t>Vol</a:t>
            </a:r>
            <a:r>
              <a:rPr lang="sv-SE" sz="1400" dirty="0" smtClean="0">
                <a:solidFill>
                  <a:schemeClr val="tx2">
                    <a:lumMod val="10000"/>
                  </a:schemeClr>
                </a:solidFill>
              </a:rPr>
              <a:t> 12, December 2018</a:t>
            </a:r>
            <a:endParaRPr lang="sv-SE" sz="1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Ellips 5"/>
          <p:cNvSpPr/>
          <p:nvPr/>
        </p:nvSpPr>
        <p:spPr>
          <a:xfrm>
            <a:off x="650225" y="801532"/>
            <a:ext cx="10006966" cy="580072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/>
              <a:t>Risken </a:t>
            </a:r>
            <a:r>
              <a:rPr lang="sv-SE" sz="3200" dirty="0"/>
              <a:t>för att drabbas av depressioner eller oro/ångest samt frekvensen av att ha blivit behandlad för psykisk </a:t>
            </a:r>
            <a:r>
              <a:rPr lang="sv-SE" sz="3200" dirty="0" smtClean="0"/>
              <a:t>ohälsa</a:t>
            </a:r>
          </a:p>
          <a:p>
            <a:pPr algn="ctr"/>
            <a:r>
              <a:rPr lang="sv-SE" sz="3200" b="1" dirty="0" smtClean="0"/>
              <a:t> </a:t>
            </a:r>
            <a:r>
              <a:rPr lang="sv-SE" sz="3200" b="1" dirty="0"/>
              <a:t>MER ÄN </a:t>
            </a:r>
            <a:r>
              <a:rPr lang="sv-SE" sz="3200" b="1" dirty="0" smtClean="0"/>
              <a:t>DUBBLERADES</a:t>
            </a:r>
          </a:p>
          <a:p>
            <a:pPr algn="ctr"/>
            <a:r>
              <a:rPr lang="sv-SE" sz="3200" dirty="0" smtClean="0"/>
              <a:t> </a:t>
            </a:r>
            <a:r>
              <a:rPr lang="sv-SE" sz="3200" dirty="0"/>
              <a:t>för de som hade hög skärmtid</a:t>
            </a:r>
          </a:p>
        </p:txBody>
      </p:sp>
    </p:spTree>
    <p:extLst>
      <p:ext uri="{BB962C8B-B14F-4D97-AF65-F5344CB8AC3E}">
        <p14:creationId xmlns:p14="http://schemas.microsoft.com/office/powerpoint/2010/main" val="38832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1349" y="2351310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4900" b="1" dirty="0">
                <a:solidFill>
                  <a:schemeClr val="tx2">
                    <a:lumMod val="25000"/>
                  </a:schemeClr>
                </a:solidFill>
              </a:rPr>
              <a:t>No More FOMO: Limiting Social Media Decreases Loneliness and Depression</a:t>
            </a:r>
            <a:r>
              <a:rPr lang="en-US" dirty="0">
                <a:solidFill>
                  <a:srgbClr val="990099"/>
                </a:solidFill>
              </a:rPr>
              <a:t/>
            </a:r>
            <a:br>
              <a:rPr lang="en-US" dirty="0">
                <a:solidFill>
                  <a:srgbClr val="990099"/>
                </a:solidFill>
              </a:rPr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306" y="2351310"/>
            <a:ext cx="10947820" cy="4757143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en-US" sz="3000" dirty="0" err="1" smtClean="0"/>
              <a:t>Forskare</a:t>
            </a:r>
            <a:r>
              <a:rPr lang="en-US" sz="3000" dirty="0" smtClean="0"/>
              <a:t> </a:t>
            </a:r>
            <a:r>
              <a:rPr lang="en-US" sz="3000" dirty="0" err="1" smtClean="0"/>
              <a:t>har</a:t>
            </a:r>
            <a:r>
              <a:rPr lang="en-US" sz="3000" dirty="0" smtClean="0"/>
              <a:t> </a:t>
            </a:r>
            <a:r>
              <a:rPr lang="en-US" sz="3000" dirty="0" err="1" smtClean="0"/>
              <a:t>visat</a:t>
            </a:r>
            <a:r>
              <a:rPr lang="en-US" sz="3000" dirty="0" smtClean="0"/>
              <a:t> </a:t>
            </a:r>
            <a:r>
              <a:rPr lang="en-US" sz="3000" dirty="0" err="1" smtClean="0"/>
              <a:t>ett</a:t>
            </a:r>
            <a:r>
              <a:rPr lang="en-US" sz="3000" dirty="0" smtClean="0"/>
              <a:t> </a:t>
            </a:r>
            <a:r>
              <a:rPr lang="en-US" sz="3000" dirty="0" err="1" smtClean="0"/>
              <a:t>samband</a:t>
            </a:r>
            <a:r>
              <a:rPr lang="en-US" sz="3000" dirty="0" smtClean="0"/>
              <a:t> </a:t>
            </a:r>
            <a:r>
              <a:rPr lang="en-US" sz="3000" dirty="0" err="1" smtClean="0"/>
              <a:t>mellan</a:t>
            </a:r>
            <a:r>
              <a:rPr lang="en-US" sz="3000" dirty="0" smtClean="0"/>
              <a:t> </a:t>
            </a:r>
            <a:r>
              <a:rPr lang="en-US" sz="3000" dirty="0" err="1" smtClean="0"/>
              <a:t>tid</a:t>
            </a:r>
            <a:r>
              <a:rPr lang="en-US" sz="3000" dirty="0" smtClean="0"/>
              <a:t> </a:t>
            </a:r>
            <a:r>
              <a:rPr lang="en-US" sz="3000" dirty="0" err="1" smtClean="0"/>
              <a:t>som</a:t>
            </a:r>
            <a:r>
              <a:rPr lang="en-US" sz="3000" dirty="0" smtClean="0"/>
              <a:t> </a:t>
            </a:r>
            <a:r>
              <a:rPr lang="en-US" sz="3000" dirty="0" err="1" smtClean="0"/>
              <a:t>spenderas</a:t>
            </a:r>
            <a:r>
              <a:rPr lang="en-US" sz="3000" dirty="0" smtClean="0"/>
              <a:t> </a:t>
            </a:r>
            <a:r>
              <a:rPr lang="en-US" sz="3000" dirty="0" err="1" smtClean="0"/>
              <a:t>på</a:t>
            </a:r>
            <a:r>
              <a:rPr lang="en-US" sz="3000" dirty="0" smtClean="0"/>
              <a:t> </a:t>
            </a:r>
            <a:r>
              <a:rPr lang="en-US" sz="3000" dirty="0" err="1" smtClean="0"/>
              <a:t>Sociala</a:t>
            </a:r>
            <a:r>
              <a:rPr lang="en-US" sz="3000" dirty="0" smtClean="0"/>
              <a:t> </a:t>
            </a:r>
            <a:r>
              <a:rPr lang="en-US" sz="3000" dirty="0" err="1" smtClean="0"/>
              <a:t>medier</a:t>
            </a:r>
            <a:r>
              <a:rPr lang="en-US" sz="3000" dirty="0" smtClean="0"/>
              <a:t> </a:t>
            </a:r>
            <a:r>
              <a:rPr lang="en-US" sz="3000" dirty="0" err="1" smtClean="0"/>
              <a:t>och</a:t>
            </a:r>
            <a:r>
              <a:rPr lang="en-US" sz="3000" dirty="0" smtClean="0"/>
              <a:t> </a:t>
            </a:r>
            <a:r>
              <a:rPr lang="en-US" sz="3000" dirty="0" err="1" smtClean="0"/>
              <a:t>depressioner</a:t>
            </a:r>
            <a:r>
              <a:rPr lang="en-US" sz="3000" dirty="0" smtClean="0"/>
              <a:t> </a:t>
            </a:r>
            <a:r>
              <a:rPr lang="en-US" sz="3000" dirty="0" err="1" smtClean="0"/>
              <a:t>och</a:t>
            </a:r>
            <a:r>
              <a:rPr lang="en-US" sz="3000" dirty="0" smtClean="0"/>
              <a:t> </a:t>
            </a:r>
            <a:r>
              <a:rPr lang="en-US" sz="3000" dirty="0" err="1" smtClean="0"/>
              <a:t>ensamhetskänslor</a:t>
            </a:r>
            <a:r>
              <a:rPr lang="en-US" sz="3000" dirty="0" smtClean="0"/>
              <a:t>.</a:t>
            </a:r>
          </a:p>
          <a:p>
            <a:r>
              <a:rPr lang="en-US" sz="3000" dirty="0"/>
              <a:t>143 </a:t>
            </a:r>
            <a:r>
              <a:rPr lang="en-US" sz="3000" dirty="0" err="1" smtClean="0"/>
              <a:t>Universitetsstuderande</a:t>
            </a:r>
            <a:endParaRPr lang="en-US" sz="3000" dirty="0" smtClean="0"/>
          </a:p>
          <a:p>
            <a:r>
              <a:rPr lang="en-US" sz="3000" dirty="0" err="1" smtClean="0"/>
              <a:t>Hälften</a:t>
            </a:r>
            <a:r>
              <a:rPr lang="en-US" sz="3000" dirty="0" smtClean="0"/>
              <a:t> </a:t>
            </a:r>
            <a:r>
              <a:rPr lang="en-US" sz="3000" dirty="0" err="1" smtClean="0"/>
              <a:t>av</a:t>
            </a:r>
            <a:r>
              <a:rPr lang="en-US" sz="3000" dirty="0" smtClean="0"/>
              <a:t> </a:t>
            </a:r>
            <a:r>
              <a:rPr lang="en-US" sz="3000" dirty="0" err="1" smtClean="0"/>
              <a:t>deltagarna</a:t>
            </a:r>
            <a:r>
              <a:rPr lang="en-US" sz="3000" dirty="0" smtClean="0"/>
              <a:t> </a:t>
            </a:r>
            <a:r>
              <a:rPr lang="en-US" sz="3000" dirty="0" err="1" smtClean="0"/>
              <a:t>fick</a:t>
            </a:r>
            <a:r>
              <a:rPr lang="en-US" sz="3000" dirty="0" smtClean="0"/>
              <a:t> </a:t>
            </a:r>
            <a:r>
              <a:rPr lang="en-US" sz="3000" dirty="0" err="1" smtClean="0"/>
              <a:t>använda</a:t>
            </a:r>
            <a:r>
              <a:rPr lang="en-US" sz="3000" dirty="0" smtClean="0"/>
              <a:t> </a:t>
            </a:r>
            <a:r>
              <a:rPr lang="en-US" sz="3000" dirty="0" err="1" smtClean="0"/>
              <a:t>Sociala</a:t>
            </a:r>
            <a:r>
              <a:rPr lang="en-US" sz="3000" dirty="0" smtClean="0"/>
              <a:t> </a:t>
            </a:r>
            <a:r>
              <a:rPr lang="en-US" sz="3000" dirty="0" err="1" smtClean="0"/>
              <a:t>medier</a:t>
            </a:r>
            <a:r>
              <a:rPr lang="en-US" sz="3000" dirty="0" smtClean="0"/>
              <a:t> </a:t>
            </a:r>
            <a:r>
              <a:rPr lang="en-US" sz="3000" dirty="0" err="1" smtClean="0"/>
              <a:t>som</a:t>
            </a:r>
            <a:r>
              <a:rPr lang="en-US" sz="3000" dirty="0" smtClean="0"/>
              <a:t> </a:t>
            </a:r>
            <a:r>
              <a:rPr lang="en-US" sz="3000" dirty="0" err="1" smtClean="0"/>
              <a:t>vanligt</a:t>
            </a:r>
            <a:r>
              <a:rPr lang="en-US" sz="3000" dirty="0" smtClean="0"/>
              <a:t> </a:t>
            </a:r>
            <a:r>
              <a:rPr lang="en-US" sz="3000" dirty="0" err="1" smtClean="0"/>
              <a:t>och</a:t>
            </a:r>
            <a:r>
              <a:rPr lang="en-US" sz="3000" dirty="0" smtClean="0"/>
              <a:t> den </a:t>
            </a:r>
            <a:r>
              <a:rPr lang="en-US" sz="3000" dirty="0" err="1" smtClean="0"/>
              <a:t>andra</a:t>
            </a:r>
            <a:r>
              <a:rPr lang="en-US" sz="3000" dirty="0" smtClean="0"/>
              <a:t> </a:t>
            </a:r>
            <a:r>
              <a:rPr lang="en-US" sz="3000" dirty="0" err="1" smtClean="0"/>
              <a:t>halvan</a:t>
            </a:r>
            <a:r>
              <a:rPr lang="en-US" sz="3000" dirty="0" smtClean="0"/>
              <a:t> </a:t>
            </a:r>
            <a:r>
              <a:rPr lang="en-US" sz="3000" dirty="0" err="1" smtClean="0"/>
              <a:t>fick</a:t>
            </a:r>
            <a:r>
              <a:rPr lang="en-US" sz="3000" dirty="0" smtClean="0"/>
              <a:t> </a:t>
            </a:r>
            <a:r>
              <a:rPr lang="en-US" sz="3000" dirty="0" err="1" smtClean="0"/>
              <a:t>begränsa</a:t>
            </a:r>
            <a:r>
              <a:rPr lang="en-US" sz="3000" dirty="0" smtClean="0"/>
              <a:t> till 10 min/dag </a:t>
            </a:r>
            <a:r>
              <a:rPr lang="en-US" sz="3000" dirty="0" err="1" smtClean="0"/>
              <a:t>av</a:t>
            </a:r>
            <a:r>
              <a:rPr lang="en-US" sz="3000" dirty="0" smtClean="0"/>
              <a:t> Facebook</a:t>
            </a:r>
            <a:r>
              <a:rPr lang="en-US" sz="3000" dirty="0"/>
              <a:t>, Instagram and </a:t>
            </a:r>
            <a:r>
              <a:rPr lang="en-US" sz="3000" dirty="0" smtClean="0"/>
              <a:t>Snapchat I </a:t>
            </a:r>
            <a:r>
              <a:rPr lang="en-US" sz="3000" dirty="0" err="1" smtClean="0"/>
              <a:t>tre</a:t>
            </a:r>
            <a:r>
              <a:rPr lang="en-US" sz="3000" dirty="0" smtClean="0"/>
              <a:t> </a:t>
            </a:r>
            <a:r>
              <a:rPr lang="en-US" sz="3000" dirty="0" err="1" smtClean="0"/>
              <a:t>veckor</a:t>
            </a:r>
            <a:r>
              <a:rPr lang="en-US" sz="3000" dirty="0" smtClean="0"/>
              <a:t>.</a:t>
            </a:r>
          </a:p>
          <a:p>
            <a:r>
              <a:rPr lang="en-US" sz="3000" dirty="0" err="1" smtClean="0"/>
              <a:t>Signifikant</a:t>
            </a:r>
            <a:r>
              <a:rPr lang="en-US" sz="3000" dirty="0" smtClean="0"/>
              <a:t> </a:t>
            </a:r>
            <a:r>
              <a:rPr lang="en-US" sz="3000" dirty="0" err="1" smtClean="0"/>
              <a:t>nedgång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depression, </a:t>
            </a:r>
            <a:r>
              <a:rPr lang="en-US" sz="3000" dirty="0" err="1" smtClean="0"/>
              <a:t>ensamhet</a:t>
            </a:r>
            <a:r>
              <a:rPr lang="en-US" sz="3000" dirty="0" smtClean="0"/>
              <a:t>, </a:t>
            </a:r>
            <a:r>
              <a:rPr lang="en-US" sz="3000" dirty="0" err="1" smtClean="0"/>
              <a:t>oro</a:t>
            </a:r>
            <a:r>
              <a:rPr lang="en-US" sz="3000" dirty="0" smtClean="0"/>
              <a:t> </a:t>
            </a:r>
            <a:r>
              <a:rPr lang="en-US" sz="3000" dirty="0" err="1" smtClean="0"/>
              <a:t>och</a:t>
            </a:r>
            <a:r>
              <a:rPr lang="en-US" sz="3000" dirty="0" smtClean="0"/>
              <a:t> FOMO </a:t>
            </a:r>
            <a:r>
              <a:rPr lang="en-US" sz="3000" dirty="0" err="1" smtClean="0"/>
              <a:t>för</a:t>
            </a:r>
            <a:r>
              <a:rPr lang="en-US" sz="3000" dirty="0" smtClean="0"/>
              <a:t> </a:t>
            </a:r>
            <a:r>
              <a:rPr lang="en-US" sz="3000" dirty="0" err="1" smtClean="0"/>
              <a:t>gruppen</a:t>
            </a:r>
            <a:r>
              <a:rPr lang="en-US" sz="3000" dirty="0" smtClean="0"/>
              <a:t> </a:t>
            </a:r>
            <a:r>
              <a:rPr lang="en-US" sz="3000" dirty="0" err="1" smtClean="0"/>
              <a:t>som</a:t>
            </a:r>
            <a:r>
              <a:rPr lang="en-US" sz="3000" dirty="0" smtClean="0"/>
              <a:t> </a:t>
            </a:r>
            <a:r>
              <a:rPr lang="en-US" sz="3000" dirty="0" err="1" smtClean="0"/>
              <a:t>fick</a:t>
            </a:r>
            <a:r>
              <a:rPr lang="en-US" sz="3000" dirty="0" smtClean="0"/>
              <a:t> </a:t>
            </a:r>
            <a:r>
              <a:rPr lang="en-US" sz="3000" dirty="0" err="1" smtClean="0"/>
              <a:t>begränsa</a:t>
            </a:r>
            <a:r>
              <a:rPr lang="en-US" sz="3000" dirty="0" smtClean="0"/>
              <a:t> </a:t>
            </a:r>
            <a:r>
              <a:rPr lang="en-US" sz="3000" dirty="0" err="1" smtClean="0"/>
              <a:t>sitt</a:t>
            </a:r>
            <a:r>
              <a:rPr lang="en-US" sz="3000" dirty="0" smtClean="0"/>
              <a:t> </a:t>
            </a:r>
            <a:r>
              <a:rPr lang="en-US" sz="3000" dirty="0" err="1" smtClean="0"/>
              <a:t>användande</a:t>
            </a:r>
            <a:r>
              <a:rPr lang="en-US" sz="3000" dirty="0" smtClean="0"/>
              <a:t> </a:t>
            </a:r>
            <a:r>
              <a:rPr lang="en-US" sz="3000" dirty="0" err="1" smtClean="0"/>
              <a:t>av</a:t>
            </a:r>
            <a:r>
              <a:rPr lang="en-US" sz="3000" dirty="0" smtClean="0"/>
              <a:t> </a:t>
            </a:r>
            <a:r>
              <a:rPr lang="en-US" sz="3000" dirty="0" err="1" smtClean="0"/>
              <a:t>Sociala</a:t>
            </a:r>
            <a:r>
              <a:rPr lang="en-US" sz="3000" dirty="0" smtClean="0"/>
              <a:t> </a:t>
            </a:r>
            <a:r>
              <a:rPr lang="en-US" sz="3000" dirty="0" err="1" smtClean="0"/>
              <a:t>medier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(FOMO = Fear Of Missing Out)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sp>
        <p:nvSpPr>
          <p:cNvPr id="4" name="Explosion 2 3"/>
          <p:cNvSpPr/>
          <p:nvPr/>
        </p:nvSpPr>
        <p:spPr>
          <a:xfrm>
            <a:off x="508306" y="760800"/>
            <a:ext cx="10707382" cy="5773003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400" b="1" dirty="0" smtClean="0"/>
              <a:t>Our </a:t>
            </a:r>
            <a:r>
              <a:rPr lang="en-US" sz="2400" b="1" dirty="0"/>
              <a:t>findings strongly suggest that limiting social media use to approximately 30 minutes per day may lead to significant improvement in </a:t>
            </a:r>
            <a:r>
              <a:rPr lang="en-US" sz="2400" b="1" dirty="0" smtClean="0"/>
              <a:t>well-being!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pic>
        <p:nvPicPr>
          <p:cNvPr id="2050" name="Picture 2" descr="Bildresultat fÃ¶r fo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911" y="41159"/>
            <a:ext cx="2395121" cy="1610769"/>
          </a:xfrm>
          <a:prstGeom prst="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66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21524" t="31888" r="23591" b="6342"/>
          <a:stretch/>
        </p:blipFill>
        <p:spPr>
          <a:xfrm>
            <a:off x="8966200" y="723331"/>
            <a:ext cx="3213444" cy="301587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600102" y="6571794"/>
            <a:ext cx="5511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rgbClr val="002060"/>
                </a:solidFill>
              </a:rPr>
              <a:t>De aktiva och de inaktiva, Centrum för idrottsforskning</a:t>
            </a:r>
            <a:endParaRPr lang="sv-SE" sz="1200" dirty="0">
              <a:solidFill>
                <a:srgbClr val="002060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l="27644" t="48854" r="29337" b="12532"/>
          <a:stretch/>
        </p:blipFill>
        <p:spPr>
          <a:xfrm>
            <a:off x="6095998" y="3708012"/>
            <a:ext cx="6083645" cy="2797792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/>
          <a:srcRect l="17025" t="43260" r="68359" b="31615"/>
          <a:stretch/>
        </p:blipFill>
        <p:spPr>
          <a:xfrm>
            <a:off x="6078638" y="723330"/>
            <a:ext cx="2875205" cy="2984682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/>
          </p:nvPr>
        </p:nvGraphicFramePr>
        <p:xfrm>
          <a:off x="130698" y="723330"/>
          <a:ext cx="4961636" cy="377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291649" y="76999"/>
            <a:ext cx="463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/>
              <a:t>STILLASITTANDE</a:t>
            </a:r>
            <a:endParaRPr lang="sv-SE" sz="3600" b="1" dirty="0"/>
          </a:p>
        </p:txBody>
      </p:sp>
      <p:sp>
        <p:nvSpPr>
          <p:cNvPr id="8" name="Explosion 2 7"/>
          <p:cNvSpPr/>
          <p:nvPr/>
        </p:nvSpPr>
        <p:spPr>
          <a:xfrm>
            <a:off x="576111" y="394109"/>
            <a:ext cx="11444375" cy="612293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/>
              <a:t>ENDAST 3 AV 10 BARN I SVERIGE NÅR MÅLET MED 60 MIN FYSISK SKTIVITET/DAG</a:t>
            </a:r>
          </a:p>
          <a:p>
            <a:pPr algn="ctr"/>
            <a:endParaRPr lang="sv-SE" sz="1400" b="1" dirty="0"/>
          </a:p>
          <a:p>
            <a:pPr algn="ctr"/>
            <a:r>
              <a:rPr lang="sv-SE" sz="1400" b="1" dirty="0" smtClean="0"/>
              <a:t>Generation PEP</a:t>
            </a:r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4857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87" y="476358"/>
            <a:ext cx="2400883" cy="204477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1009935" y="1557296"/>
          <a:ext cx="8518554" cy="471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1004480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läkartidningen.se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35405" y="204841"/>
            <a:ext cx="9613861" cy="1080938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2700" cap="all" dirty="0"/>
              <a:t>LONDON TRANSPORT WORKERS STUDY</a:t>
            </a:r>
            <a:br>
              <a:rPr lang="en-US" sz="2700" cap="all" dirty="0"/>
            </a:br>
            <a:r>
              <a:rPr lang="en-US" sz="2700" dirty="0"/>
              <a:t>Coronary heart disease and physical activity of work.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err="1" smtClean="0"/>
              <a:t>Dr</a:t>
            </a:r>
            <a:r>
              <a:rPr lang="en-US" sz="2700" dirty="0" smtClean="0"/>
              <a:t> Jeremy Morris 1953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52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b="1" dirty="0"/>
              <a:t>Patterns of Sedentary Behavior and Mortality in U.S. Middle-Aged and Older Adults: 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 </a:t>
            </a:r>
            <a:r>
              <a:rPr lang="en-US" b="1" dirty="0"/>
              <a:t>National Cohort Study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2952" y="1749475"/>
            <a:ext cx="9613861" cy="4473733"/>
          </a:xfrm>
        </p:spPr>
        <p:txBody>
          <a:bodyPr>
            <a:noAutofit/>
          </a:bodyPr>
          <a:lstStyle/>
          <a:p>
            <a:r>
              <a:rPr lang="sv-S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 på ca 8000 personer över 45 år,  2017, 4 år </a:t>
            </a:r>
          </a:p>
          <a:p>
            <a:r>
              <a:rPr lang="sv-S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Accelerometer </a:t>
            </a:r>
          </a:p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timmar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vaken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tillbringades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stillasittande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hälften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tiden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perioder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längre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 </a:t>
            </a:r>
          </a:p>
          <a:p>
            <a:r>
              <a:rPr lang="sv-S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Ökat stillasittande ökar risken för ett flertal sjukdomar samt </a:t>
            </a:r>
            <a:r>
              <a:rPr lang="sv-SE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förtida</a:t>
            </a:r>
            <a:r>
              <a:rPr lang="sv-S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död</a:t>
            </a:r>
          </a:p>
          <a:p>
            <a:r>
              <a:rPr lang="sv-S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Personer som satt mindre än 30 min i sträck hade betydligt lägre risk att drabbas</a:t>
            </a:r>
            <a:endParaRPr lang="sv-SE" sz="2000" dirty="0" smtClean="0"/>
          </a:p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30 consecutive minutes of sitting, stand up and move/walk for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few </a:t>
            </a: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minutes at brisk pace to reduce the health risks from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sitting”</a:t>
            </a:r>
            <a:endParaRPr lang="sv-SE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7324254" y="6448684"/>
            <a:ext cx="506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rgbClr val="002060"/>
                </a:solidFill>
              </a:rPr>
              <a:t>Ann </a:t>
            </a:r>
            <a:r>
              <a:rPr lang="sv-SE" sz="1400" dirty="0" err="1" smtClean="0">
                <a:solidFill>
                  <a:srgbClr val="002060"/>
                </a:solidFill>
              </a:rPr>
              <a:t>Internal</a:t>
            </a:r>
            <a:r>
              <a:rPr lang="sv-SE" sz="1400" dirty="0" smtClean="0">
                <a:solidFill>
                  <a:srgbClr val="002060"/>
                </a:solidFill>
              </a:rPr>
              <a:t> Med. 2017 </a:t>
            </a:r>
            <a:r>
              <a:rPr lang="sv-SE" sz="1400" dirty="0" err="1">
                <a:solidFill>
                  <a:srgbClr val="002060"/>
                </a:solidFill>
              </a:rPr>
              <a:t>Oct</a:t>
            </a:r>
            <a:r>
              <a:rPr lang="sv-SE" sz="1400" dirty="0">
                <a:solidFill>
                  <a:srgbClr val="002060"/>
                </a:solidFill>
              </a:rPr>
              <a:t> 3;167(7):465-475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552" y="826542"/>
            <a:ext cx="1953360" cy="159978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37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" y="929789"/>
            <a:ext cx="10268262" cy="81070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THE EFFECT OF ACUTE TREADMILL WALKING ON COGNITIVE CONTROL AND ACADEMIC ACHIEVEMENT IN PREADOLESCENT CHILDREN</a:t>
            </a:r>
            <a:r>
              <a:rPr lang="en-US" sz="2100" dirty="0"/>
              <a:t/>
            </a:r>
            <a:br>
              <a:rPr lang="en-US" sz="2100" dirty="0"/>
            </a:br>
            <a:endParaRPr lang="sv-SE" sz="2100" dirty="0"/>
          </a:p>
        </p:txBody>
      </p:sp>
      <p:pic>
        <p:nvPicPr>
          <p:cNvPr id="4" name="Picture 4" descr="Bildresultat fÃ¶r research brain scan compliments chuck Hill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46" y="1571676"/>
            <a:ext cx="6944166" cy="450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8699312" y="2730405"/>
            <a:ext cx="17400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350" dirty="0"/>
          </a:p>
        </p:txBody>
      </p:sp>
      <p:sp>
        <p:nvSpPr>
          <p:cNvPr id="6" name="textruta 5"/>
          <p:cNvSpPr txBox="1"/>
          <p:nvPr/>
        </p:nvSpPr>
        <p:spPr>
          <a:xfrm>
            <a:off x="9049603" y="3641027"/>
            <a:ext cx="3142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-20 MIN PROMENAD</a:t>
            </a:r>
          </a:p>
          <a:p>
            <a:r>
              <a:rPr lang="sv-SE" sz="2400" dirty="0" smtClean="0"/>
              <a:t>-Ca 60 </a:t>
            </a:r>
            <a:r>
              <a:rPr lang="sv-SE" sz="2400" dirty="0"/>
              <a:t>% AV MAX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844975" y="6583280"/>
            <a:ext cx="54487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>
                <a:solidFill>
                  <a:srgbClr val="002060"/>
                </a:solidFill>
              </a:rPr>
              <a:t>https://www.ncbi.nlm.nih.gov/pmc/articles/PMC2667807/</a:t>
            </a:r>
          </a:p>
        </p:txBody>
      </p:sp>
    </p:spTree>
    <p:extLst>
      <p:ext uri="{BB962C8B-B14F-4D97-AF65-F5344CB8AC3E}">
        <p14:creationId xmlns:p14="http://schemas.microsoft.com/office/powerpoint/2010/main" val="36577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ternal file that holds a picture, illustration, etc.&#10;Object name is nihms94275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25" y="344702"/>
            <a:ext cx="6791824" cy="63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109183" y="0"/>
            <a:ext cx="11518710" cy="6858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/>
              <a:t>-Ökad aktivitet i Hippocampus</a:t>
            </a:r>
          </a:p>
          <a:p>
            <a:pPr algn="ctr"/>
            <a:r>
              <a:rPr lang="sv-SE" sz="3200" dirty="0" smtClean="0"/>
              <a:t>-Ökad syretillförsel</a:t>
            </a:r>
          </a:p>
          <a:p>
            <a:pPr algn="ctr"/>
            <a:r>
              <a:rPr lang="sv-SE" sz="3200" dirty="0" smtClean="0"/>
              <a:t>-Ökad dopaminutsöndring</a:t>
            </a:r>
          </a:p>
          <a:p>
            <a:pPr algn="ctr"/>
            <a:r>
              <a:rPr lang="sv-SE" sz="3200" dirty="0" smtClean="0"/>
              <a:t>-Mindre Kortisol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274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197237" y="6433421"/>
            <a:ext cx="3491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err="1"/>
              <a:t>folkhälsomyndigheten.se</a:t>
            </a:r>
            <a:endParaRPr lang="sv-SE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49488" t="11301" r="23660" b="52362"/>
          <a:stretch/>
        </p:blipFill>
        <p:spPr bwMode="auto">
          <a:xfrm>
            <a:off x="66652" y="2015733"/>
            <a:ext cx="5957368" cy="45347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iagram Ã¶ver psykiska och somatiska besvÃ¤r, flick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041" y="2015733"/>
            <a:ext cx="5880033" cy="45347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edåtpil 8"/>
          <p:cNvSpPr/>
          <p:nvPr/>
        </p:nvSpPr>
        <p:spPr>
          <a:xfrm>
            <a:off x="3735052" y="3417211"/>
            <a:ext cx="194955" cy="689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1466663" y="1646401"/>
            <a:ext cx="301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bg1"/>
                </a:solidFill>
              </a:rPr>
              <a:t>Psykisk ohälsa 1985-2018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033712" y="294331"/>
            <a:ext cx="99806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 mer vi rör oss desto fler ”glada gubbar”,</a:t>
            </a:r>
          </a:p>
          <a:p>
            <a:pPr algn="ctr"/>
            <a:r>
              <a:rPr lang="sv-S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sv-SE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 händer då med humöret då vi inte rör oss??</a:t>
            </a:r>
            <a:endParaRPr lang="sv-SE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Nedåtpil 2"/>
          <p:cNvSpPr/>
          <p:nvPr/>
        </p:nvSpPr>
        <p:spPr>
          <a:xfrm>
            <a:off x="9986882" y="2556515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7916" y="-33914"/>
            <a:ext cx="10058402" cy="1219200"/>
          </a:xfrm>
        </p:spPr>
        <p:txBody>
          <a:bodyPr/>
          <a:lstStyle/>
          <a:p>
            <a:r>
              <a:rPr lang="sv-SE" dirty="0" smtClean="0"/>
              <a:t>PSYKISK OHÄLSA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3829" y="1524000"/>
            <a:ext cx="10058400" cy="5105400"/>
          </a:xfrm>
        </p:spPr>
        <p:txBody>
          <a:bodyPr>
            <a:normAutofit fontScale="77500" lnSpcReduction="20000"/>
          </a:bodyPr>
          <a:lstStyle/>
          <a:p>
            <a:r>
              <a:rPr lang="sv-SE" sz="3600" dirty="0" smtClean="0"/>
              <a:t>Mer än 9:e svensk vuxen äter antidepressiva tabletter</a:t>
            </a:r>
          </a:p>
          <a:p>
            <a:r>
              <a:rPr lang="sv-SE" sz="3600" dirty="0" smtClean="0"/>
              <a:t>Ängslan, ångest, oro, 16-29 år, 2010-2018</a:t>
            </a:r>
          </a:p>
          <a:p>
            <a:pPr>
              <a:buFontTx/>
              <a:buChar char="-"/>
            </a:pPr>
            <a:r>
              <a:rPr lang="sv-SE" sz="3600" dirty="0" smtClean="0"/>
              <a:t>Ökat från 32 % till 52 %</a:t>
            </a:r>
          </a:p>
          <a:p>
            <a:r>
              <a:rPr lang="sv-SE" sz="3600" dirty="0" smtClean="0"/>
              <a:t>Andelen 10-17 åringar som haft kontakt med psykiatrin eller får psykofarmaka har ökat med 100 % på 10 år.</a:t>
            </a:r>
          </a:p>
          <a:p>
            <a:r>
              <a:rPr lang="sv-SE" sz="3600" dirty="0" smtClean="0"/>
              <a:t>Bland svenska studenter har andelen stressade ökat från 22-31 % mellan 2016-2018</a:t>
            </a:r>
          </a:p>
          <a:p>
            <a:r>
              <a:rPr lang="sv-SE" sz="3600" dirty="0" smtClean="0"/>
              <a:t>Psykisk ohälsa är betydligt vanligare i Sverige än i våra övriga Nordiska länder</a:t>
            </a:r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9522069" y="6211669"/>
            <a:ext cx="344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Socialstyrelsen</a:t>
            </a:r>
          </a:p>
          <a:p>
            <a:r>
              <a:rPr lang="sv-SE" dirty="0" smtClean="0"/>
              <a:t>Folkhälsomyndigheten</a:t>
            </a:r>
            <a:endParaRPr lang="sv-SE" dirty="0"/>
          </a:p>
        </p:txBody>
      </p:sp>
      <p:pic>
        <p:nvPicPr>
          <p:cNvPr id="7" name="Picture 2" descr="Diagram: Andel 15-Ã¥riga flickor som haft minst tvÃ¥ besvÃ¤r* mer Ã¤n en gÃ¥ng i veckan under de senaste sex mÃ¥naderna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9" y="195699"/>
            <a:ext cx="10058400" cy="601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8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8661" y="0"/>
            <a:ext cx="10058402" cy="1219200"/>
          </a:xfrm>
        </p:spPr>
        <p:txBody>
          <a:bodyPr>
            <a:normAutofit/>
          </a:bodyPr>
          <a:lstStyle/>
          <a:p>
            <a:r>
              <a:rPr lang="sv-SE" sz="6000" dirty="0" smtClean="0"/>
              <a:t>SKÄRMTID</a:t>
            </a:r>
            <a:endParaRPr lang="sv-SE" sz="60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22581" t="21167" r="23260" b="14512"/>
          <a:stretch/>
        </p:blipFill>
        <p:spPr>
          <a:xfrm>
            <a:off x="2415018" y="2242965"/>
            <a:ext cx="6285687" cy="461503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8156135" y="5667630"/>
            <a:ext cx="372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Svenskar och Internet 2018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28661" y="1133710"/>
            <a:ext cx="11319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”Hur många timmar om dagen sitter du och tittar på film, klipp, serier eller andra program på tv, dator, surfplatta eller smartphone på fritiden?” </a:t>
            </a:r>
          </a:p>
          <a:p>
            <a:r>
              <a:rPr lang="sv-SE" dirty="0"/>
              <a:t>”Hur många timmar om dagen sitter du med din dator, surfplatta eller smartphone för till exempel </a:t>
            </a:r>
            <a:r>
              <a:rPr lang="sv-SE" dirty="0" err="1"/>
              <a:t>Snapchat</a:t>
            </a:r>
            <a:r>
              <a:rPr lang="sv-SE" dirty="0"/>
              <a:t>, Facebook, </a:t>
            </a:r>
            <a:r>
              <a:rPr lang="sv-SE" dirty="0" err="1"/>
              <a:t>Instagram</a:t>
            </a:r>
            <a:r>
              <a:rPr lang="sv-SE" dirty="0"/>
              <a:t> eller att surfa på fritiden?”</a:t>
            </a:r>
          </a:p>
        </p:txBody>
      </p:sp>
      <p:sp>
        <p:nvSpPr>
          <p:cNvPr id="5" name="Rektangel 4"/>
          <p:cNvSpPr/>
          <p:nvPr/>
        </p:nvSpPr>
        <p:spPr>
          <a:xfrm>
            <a:off x="240341" y="1133710"/>
            <a:ext cx="11896325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3200" dirty="0"/>
              <a:t>26 % AV ALLA SPÄDBARN (0-12 MÅNADER</a:t>
            </a:r>
            <a:r>
              <a:rPr lang="sv-SE" sz="3200" dirty="0" smtClean="0"/>
              <a:t>)</a:t>
            </a:r>
          </a:p>
          <a:p>
            <a:r>
              <a:rPr lang="sv-SE" sz="3200" dirty="0" smtClean="0"/>
              <a:t> </a:t>
            </a:r>
            <a:endParaRPr lang="sv-SE" sz="3200" dirty="0"/>
          </a:p>
          <a:p>
            <a:r>
              <a:rPr lang="sv-SE" sz="3200" dirty="0"/>
              <a:t>37 %  AV ALLA </a:t>
            </a:r>
            <a:r>
              <a:rPr lang="sv-SE" sz="3200" dirty="0" smtClean="0"/>
              <a:t>1 ÅRINGAR</a:t>
            </a:r>
          </a:p>
          <a:p>
            <a:r>
              <a:rPr lang="sv-SE" sz="3200" dirty="0" smtClean="0"/>
              <a:t> </a:t>
            </a:r>
            <a:endParaRPr lang="sv-SE" sz="3200" dirty="0"/>
          </a:p>
          <a:p>
            <a:r>
              <a:rPr lang="sv-SE" sz="3200" dirty="0"/>
              <a:t>79 % AV ALLA 2 ÅRINGAR  ( CA 50 % DAGLIGEN</a:t>
            </a:r>
            <a:r>
              <a:rPr lang="sv-SE" sz="3200" dirty="0" smtClean="0"/>
              <a:t>)</a:t>
            </a:r>
          </a:p>
          <a:p>
            <a:endParaRPr lang="sv-SE" sz="3200" dirty="0"/>
          </a:p>
          <a:p>
            <a:r>
              <a:rPr lang="sv-SE" sz="3200" dirty="0"/>
              <a:t>96 % AV 4 </a:t>
            </a:r>
            <a:r>
              <a:rPr lang="sv-SE" sz="3200" dirty="0" smtClean="0"/>
              <a:t>ÅRINGAR</a:t>
            </a:r>
          </a:p>
          <a:p>
            <a:endParaRPr lang="sv-SE" sz="3200" dirty="0"/>
          </a:p>
          <a:p>
            <a:r>
              <a:rPr lang="sv-SE" sz="3200" dirty="0" smtClean="0"/>
              <a:t>CA 60 % AV SVERIGES TONÅRINGAR TILLBRINGAR ALL SIN FRITID VID EN SKÄRM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0018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theme/theme1.xml><?xml version="1.0" encoding="utf-8"?>
<a:theme xmlns:a="http://schemas.openxmlformats.org/drawingml/2006/main" name="Naturillustration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55_TF03431377_TF03431377" id="{BE6D485A-6136-4254-AE55-E601D902B10F}" vid="{010FF8FC-C46D-4568-A563-86678CEA5B62}"/>
    </a:ext>
  </a:extLst>
</a:theme>
</file>

<file path=ppt/theme/theme2.xml><?xml version="1.0" encoding="utf-8"?>
<a:theme xmlns:a="http://schemas.openxmlformats.org/drawingml/2006/main" name="Office-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Naturpresentation, illustrerat landskap (bredbild)</Template>
  <TotalTime>1</TotalTime>
  <Words>602</Words>
  <Application>Microsoft Office PowerPoint</Application>
  <PresentationFormat>Anpassad</PresentationFormat>
  <Paragraphs>75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Naturillustration 16:9</vt:lpstr>
      <vt:lpstr>FYSISK AKTIVITET  &amp; SKÄRMTID</vt:lpstr>
      <vt:lpstr>PowerPoint-presentation</vt:lpstr>
      <vt:lpstr>LONDON TRANSPORT WORKERS STUDY Coronary heart disease and physical activity of work.  Dr Jeremy Morris 1953</vt:lpstr>
      <vt:lpstr>Patterns of Sedentary Behavior and Mortality in U.S. Middle-Aged and Older Adults:  A National Cohort Study</vt:lpstr>
      <vt:lpstr>THE EFFECT OF ACUTE TREADMILL WALKING ON COGNITIVE CONTROL AND ACADEMIC ACHIEVEMENT IN PREADOLESCENT CHILDREN </vt:lpstr>
      <vt:lpstr>PowerPoint-presentation</vt:lpstr>
      <vt:lpstr>PowerPoint-presentation</vt:lpstr>
      <vt:lpstr>PSYKISK OHÄLSA</vt:lpstr>
      <vt:lpstr>SKÄRMTID</vt:lpstr>
      <vt:lpstr>Associations between screen time and lower psychological well-being among children and adolescents: Evidence from a population-based study </vt:lpstr>
      <vt:lpstr>   No More FOMO: Limiting Social Media Decreases Loneliness and Depression   </vt:lpstr>
    </vt:vector>
  </TitlesOfParts>
  <Company>Kalix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FYSISK AKTIVITET  &amp; SKÄRMTID</dc:title>
  <dc:creator>Ingela Frisk</dc:creator>
  <cp:lastModifiedBy>Nina-Mariia Alakulju</cp:lastModifiedBy>
  <cp:revision>1</cp:revision>
  <dcterms:created xsi:type="dcterms:W3CDTF">2019-04-17T07:20:25Z</dcterms:created>
  <dcterms:modified xsi:type="dcterms:W3CDTF">2019-05-27T11:10:22Z</dcterms:modified>
</cp:coreProperties>
</file>