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1" r:id="rId3"/>
  </p:sldMasterIdLst>
  <p:notesMasterIdLst>
    <p:notesMasterId r:id="rId21"/>
  </p:notesMasterIdLst>
  <p:sldIdLst>
    <p:sldId id="256" r:id="rId4"/>
    <p:sldId id="259" r:id="rId5"/>
    <p:sldId id="278" r:id="rId6"/>
    <p:sldId id="288" r:id="rId7"/>
    <p:sldId id="284" r:id="rId8"/>
    <p:sldId id="285" r:id="rId9"/>
    <p:sldId id="286" r:id="rId10"/>
    <p:sldId id="287" r:id="rId11"/>
    <p:sldId id="279" r:id="rId12"/>
    <p:sldId id="274" r:id="rId13"/>
    <p:sldId id="282" r:id="rId14"/>
    <p:sldId id="276" r:id="rId15"/>
    <p:sldId id="277" r:id="rId16"/>
    <p:sldId id="283" r:id="rId17"/>
    <p:sldId id="260" r:id="rId18"/>
    <p:sldId id="261" r:id="rId19"/>
    <p:sldId id="280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ACED5D"/>
    <a:srgbClr val="8DA74E"/>
    <a:srgbClr val="8AD179"/>
    <a:srgbClr val="8EDB67"/>
    <a:srgbClr val="07D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42" autoAdjust="0"/>
    <p:restoredTop sz="94434" autoAdjust="0"/>
  </p:normalViewPr>
  <p:slideViewPr>
    <p:cSldViewPr snapToGrid="0">
      <p:cViewPr varScale="1">
        <p:scale>
          <a:sx n="112" d="100"/>
          <a:sy n="112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19576-DBD4-C941-B115-FE5D4F0B4F3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519E7FD-B51D-044C-9470-8D1B0484432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err="1" smtClean="0">
              <a:solidFill>
                <a:schemeClr val="bg1"/>
              </a:solidFill>
            </a:rPr>
            <a:t>Mvc</a:t>
          </a:r>
          <a:r>
            <a:rPr lang="sv-SE" dirty="0" smtClean="0">
              <a:solidFill>
                <a:schemeClr val="bg1"/>
              </a:solidFill>
            </a:rPr>
            <a:t> </a:t>
          </a:r>
        </a:p>
      </dgm:t>
    </dgm:pt>
    <dgm:pt modelId="{8F0CF6B3-F74D-424E-9BC7-1417CE481E0D}" type="parTrans" cxnId="{37CA6B6D-AC43-8945-B73F-A33E16AAFE94}">
      <dgm:prSet/>
      <dgm:spPr/>
      <dgm:t>
        <a:bodyPr/>
        <a:lstStyle/>
        <a:p>
          <a:endParaRPr lang="sv-SE"/>
        </a:p>
      </dgm:t>
    </dgm:pt>
    <dgm:pt modelId="{0E71287A-1257-034F-B4CB-7211FCDC9EEC}" type="sibTrans" cxnId="{37CA6B6D-AC43-8945-B73F-A33E16AAFE94}">
      <dgm:prSet/>
      <dgm:spPr/>
      <dgm:t>
        <a:bodyPr/>
        <a:lstStyle/>
        <a:p>
          <a:endParaRPr lang="sv-SE"/>
        </a:p>
      </dgm:t>
    </dgm:pt>
    <dgm:pt modelId="{85B07CAC-AB25-BA45-815C-DE8F6372555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Förlossning</a:t>
          </a:r>
        </a:p>
      </dgm:t>
    </dgm:pt>
    <dgm:pt modelId="{4F93E552-B8E1-0444-8055-B301DCF238C3}" type="parTrans" cxnId="{1C38EBF5-5226-DF49-8B19-74E44AE14465}">
      <dgm:prSet/>
      <dgm:spPr/>
      <dgm:t>
        <a:bodyPr/>
        <a:lstStyle/>
        <a:p>
          <a:endParaRPr lang="sv-SE"/>
        </a:p>
      </dgm:t>
    </dgm:pt>
    <dgm:pt modelId="{2EF20520-3ECA-F740-80E6-D78FC896635C}" type="sibTrans" cxnId="{1C38EBF5-5226-DF49-8B19-74E44AE14465}">
      <dgm:prSet/>
      <dgm:spPr/>
      <dgm:t>
        <a:bodyPr/>
        <a:lstStyle/>
        <a:p>
          <a:endParaRPr lang="sv-SE"/>
        </a:p>
      </dgm:t>
    </dgm:pt>
    <dgm:pt modelId="{7D030A4D-9C0B-364D-957D-469A4F107639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err="1" smtClean="0"/>
            <a:t>Bvc</a:t>
          </a:r>
          <a:endParaRPr lang="sv-SE" dirty="0"/>
        </a:p>
      </dgm:t>
    </dgm:pt>
    <dgm:pt modelId="{461C23FB-81C8-0C43-9879-32FA037B11EF}" type="parTrans" cxnId="{93153EB0-7492-6643-A43F-44D3A567BB84}">
      <dgm:prSet/>
      <dgm:spPr/>
      <dgm:t>
        <a:bodyPr/>
        <a:lstStyle/>
        <a:p>
          <a:endParaRPr lang="sv-SE"/>
        </a:p>
      </dgm:t>
    </dgm:pt>
    <dgm:pt modelId="{19BEE9DA-F4BD-A046-B737-7ACA04E43D5D}" type="sibTrans" cxnId="{93153EB0-7492-6643-A43F-44D3A567BB84}">
      <dgm:prSet/>
      <dgm:spPr/>
      <dgm:t>
        <a:bodyPr/>
        <a:lstStyle/>
        <a:p>
          <a:endParaRPr lang="sv-SE"/>
        </a:p>
      </dgm:t>
    </dgm:pt>
    <dgm:pt modelId="{C1D30D4A-B690-CE48-81CE-FD1BFBA8E366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BB</a:t>
          </a:r>
        </a:p>
      </dgm:t>
    </dgm:pt>
    <dgm:pt modelId="{DE09C443-01C8-B044-A43C-3559CCC0871C}" type="parTrans" cxnId="{4AFBC169-2F67-4649-A395-42F8EEADE379}">
      <dgm:prSet/>
      <dgm:spPr/>
      <dgm:t>
        <a:bodyPr/>
        <a:lstStyle/>
        <a:p>
          <a:endParaRPr lang="sv-SE"/>
        </a:p>
      </dgm:t>
    </dgm:pt>
    <dgm:pt modelId="{EF4775B2-2B6E-C14B-A535-943C550C7513}" type="sibTrans" cxnId="{4AFBC169-2F67-4649-A395-42F8EEADE379}">
      <dgm:prSet/>
      <dgm:spPr/>
      <dgm:t>
        <a:bodyPr/>
        <a:lstStyle/>
        <a:p>
          <a:endParaRPr lang="sv-SE"/>
        </a:p>
      </dgm:t>
    </dgm:pt>
    <dgm:pt modelId="{512AC9AF-B9A4-8348-BAED-6CE0CE712612}" type="pres">
      <dgm:prSet presAssocID="{A1819576-DBD4-C941-B115-FE5D4F0B4F3F}" presName="Name0" presStyleCnt="0">
        <dgm:presLayoutVars>
          <dgm:dir/>
          <dgm:resizeHandles val="exact"/>
        </dgm:presLayoutVars>
      </dgm:prSet>
      <dgm:spPr/>
    </dgm:pt>
    <dgm:pt modelId="{FF953886-F028-104B-831C-3330E4E9901B}" type="pres">
      <dgm:prSet presAssocID="{D519E7FD-B51D-044C-9470-8D1B04844320}" presName="node" presStyleLbl="node1" presStyleIdx="0" presStyleCnt="4" custScaleX="100763" custScaleY="95666" custLinFactNeighborX="12254" custLinFactNeighborY="-627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02AB0BB-5D78-B344-BE9E-BF141353BF30}" type="pres">
      <dgm:prSet presAssocID="{0E71287A-1257-034F-B4CB-7211FCDC9EEC}" presName="sibTrans" presStyleLbl="sibTrans2D1" presStyleIdx="0" presStyleCnt="3"/>
      <dgm:spPr/>
      <dgm:t>
        <a:bodyPr/>
        <a:lstStyle/>
        <a:p>
          <a:endParaRPr lang="sv-SE"/>
        </a:p>
      </dgm:t>
    </dgm:pt>
    <dgm:pt modelId="{541FD8C6-A286-7D40-9A35-CE3D641098BF}" type="pres">
      <dgm:prSet presAssocID="{0E71287A-1257-034F-B4CB-7211FCDC9EEC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D6F35256-986D-C24D-AC52-81F5FC583B2D}" type="pres">
      <dgm:prSet presAssocID="{85B07CAC-AB25-BA45-815C-DE8F637255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4ECE152-200F-4745-BD74-AD4FAE6009D9}" type="pres">
      <dgm:prSet presAssocID="{2EF20520-3ECA-F740-80E6-D78FC896635C}" presName="sibTrans" presStyleLbl="sibTrans2D1" presStyleIdx="1" presStyleCnt="3"/>
      <dgm:spPr/>
      <dgm:t>
        <a:bodyPr/>
        <a:lstStyle/>
        <a:p>
          <a:endParaRPr lang="sv-SE"/>
        </a:p>
      </dgm:t>
    </dgm:pt>
    <dgm:pt modelId="{C14E4F56-6004-9349-93F1-8674EAD36479}" type="pres">
      <dgm:prSet presAssocID="{2EF20520-3ECA-F740-80E6-D78FC896635C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DB05CAF2-7CAF-024D-97E2-2ED684E50CAD}" type="pres">
      <dgm:prSet presAssocID="{C1D30D4A-B690-CE48-81CE-FD1BFBA8E3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0EAD3FD-3622-F147-BE7A-6750D139005D}" type="pres">
      <dgm:prSet presAssocID="{EF4775B2-2B6E-C14B-A535-943C550C7513}" presName="sibTrans" presStyleLbl="sibTrans2D1" presStyleIdx="2" presStyleCnt="3"/>
      <dgm:spPr/>
      <dgm:t>
        <a:bodyPr/>
        <a:lstStyle/>
        <a:p>
          <a:endParaRPr lang="sv-SE"/>
        </a:p>
      </dgm:t>
    </dgm:pt>
    <dgm:pt modelId="{F6637D3A-D895-F347-A6A2-6292B7EF2849}" type="pres">
      <dgm:prSet presAssocID="{EF4775B2-2B6E-C14B-A535-943C550C7513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DA70F049-081B-134F-BD41-4FA533707541}" type="pres">
      <dgm:prSet presAssocID="{7D030A4D-9C0B-364D-957D-469A4F1076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8AAA0154-168F-476E-ACCB-E328EE2CC0A0}" type="presOf" srcId="{A1819576-DBD4-C941-B115-FE5D4F0B4F3F}" destId="{512AC9AF-B9A4-8348-BAED-6CE0CE712612}" srcOrd="0" destOrd="0" presId="urn:microsoft.com/office/officeart/2005/8/layout/process1"/>
    <dgm:cxn modelId="{4AFBC169-2F67-4649-A395-42F8EEADE379}" srcId="{A1819576-DBD4-C941-B115-FE5D4F0B4F3F}" destId="{C1D30D4A-B690-CE48-81CE-FD1BFBA8E366}" srcOrd="2" destOrd="0" parTransId="{DE09C443-01C8-B044-A43C-3559CCC0871C}" sibTransId="{EF4775B2-2B6E-C14B-A535-943C550C7513}"/>
    <dgm:cxn modelId="{49601319-D7E0-4C50-AFBA-9DF955F7BD70}" type="presOf" srcId="{0E71287A-1257-034F-B4CB-7211FCDC9EEC}" destId="{502AB0BB-5D78-B344-BE9E-BF141353BF30}" srcOrd="0" destOrd="0" presId="urn:microsoft.com/office/officeart/2005/8/layout/process1"/>
    <dgm:cxn modelId="{BB17EB9C-1C85-494E-8AD0-73F36BAA95CF}" type="presOf" srcId="{0E71287A-1257-034F-B4CB-7211FCDC9EEC}" destId="{541FD8C6-A286-7D40-9A35-CE3D641098BF}" srcOrd="1" destOrd="0" presId="urn:microsoft.com/office/officeart/2005/8/layout/process1"/>
    <dgm:cxn modelId="{37CA6B6D-AC43-8945-B73F-A33E16AAFE94}" srcId="{A1819576-DBD4-C941-B115-FE5D4F0B4F3F}" destId="{D519E7FD-B51D-044C-9470-8D1B04844320}" srcOrd="0" destOrd="0" parTransId="{8F0CF6B3-F74D-424E-9BC7-1417CE481E0D}" sibTransId="{0E71287A-1257-034F-B4CB-7211FCDC9EEC}"/>
    <dgm:cxn modelId="{A5D9169E-E879-41D0-B451-8A375A2C136F}" type="presOf" srcId="{85B07CAC-AB25-BA45-815C-DE8F63725557}" destId="{D6F35256-986D-C24D-AC52-81F5FC583B2D}" srcOrd="0" destOrd="0" presId="urn:microsoft.com/office/officeart/2005/8/layout/process1"/>
    <dgm:cxn modelId="{C759D1C6-DF4D-4FC6-8308-7ADC12EBD1D0}" type="presOf" srcId="{2EF20520-3ECA-F740-80E6-D78FC896635C}" destId="{74ECE152-200F-4745-BD74-AD4FAE6009D9}" srcOrd="0" destOrd="0" presId="urn:microsoft.com/office/officeart/2005/8/layout/process1"/>
    <dgm:cxn modelId="{856F2436-8BB9-4B87-B572-DF477F06CBF7}" type="presOf" srcId="{EF4775B2-2B6E-C14B-A535-943C550C7513}" destId="{F6637D3A-D895-F347-A6A2-6292B7EF2849}" srcOrd="1" destOrd="0" presId="urn:microsoft.com/office/officeart/2005/8/layout/process1"/>
    <dgm:cxn modelId="{BD2853A2-0CE2-4929-85A7-ABB1BA9522BE}" type="presOf" srcId="{7D030A4D-9C0B-364D-957D-469A4F107639}" destId="{DA70F049-081B-134F-BD41-4FA533707541}" srcOrd="0" destOrd="0" presId="urn:microsoft.com/office/officeart/2005/8/layout/process1"/>
    <dgm:cxn modelId="{5827410C-EF7B-4094-99CF-9B01DEC4AB12}" type="presOf" srcId="{D519E7FD-B51D-044C-9470-8D1B04844320}" destId="{FF953886-F028-104B-831C-3330E4E9901B}" srcOrd="0" destOrd="0" presId="urn:microsoft.com/office/officeart/2005/8/layout/process1"/>
    <dgm:cxn modelId="{510C2C42-7E02-4311-95C9-E13B1AA72209}" type="presOf" srcId="{2EF20520-3ECA-F740-80E6-D78FC896635C}" destId="{C14E4F56-6004-9349-93F1-8674EAD36479}" srcOrd="1" destOrd="0" presId="urn:microsoft.com/office/officeart/2005/8/layout/process1"/>
    <dgm:cxn modelId="{1C38EBF5-5226-DF49-8B19-74E44AE14465}" srcId="{A1819576-DBD4-C941-B115-FE5D4F0B4F3F}" destId="{85B07CAC-AB25-BA45-815C-DE8F63725557}" srcOrd="1" destOrd="0" parTransId="{4F93E552-B8E1-0444-8055-B301DCF238C3}" sibTransId="{2EF20520-3ECA-F740-80E6-D78FC896635C}"/>
    <dgm:cxn modelId="{93153EB0-7492-6643-A43F-44D3A567BB84}" srcId="{A1819576-DBD4-C941-B115-FE5D4F0B4F3F}" destId="{7D030A4D-9C0B-364D-957D-469A4F107639}" srcOrd="3" destOrd="0" parTransId="{461C23FB-81C8-0C43-9879-32FA037B11EF}" sibTransId="{19BEE9DA-F4BD-A046-B737-7ACA04E43D5D}"/>
    <dgm:cxn modelId="{3D23C4AF-9409-4585-A6BE-6A07BC32FAC5}" type="presOf" srcId="{C1D30D4A-B690-CE48-81CE-FD1BFBA8E366}" destId="{DB05CAF2-7CAF-024D-97E2-2ED684E50CAD}" srcOrd="0" destOrd="0" presId="urn:microsoft.com/office/officeart/2005/8/layout/process1"/>
    <dgm:cxn modelId="{66003C9D-2290-458E-9B89-1772CE1B659F}" type="presOf" srcId="{EF4775B2-2B6E-C14B-A535-943C550C7513}" destId="{80EAD3FD-3622-F147-BE7A-6750D139005D}" srcOrd="0" destOrd="0" presId="urn:microsoft.com/office/officeart/2005/8/layout/process1"/>
    <dgm:cxn modelId="{CCB4234A-A165-43F4-9D9E-AE1124043D83}" type="presParOf" srcId="{512AC9AF-B9A4-8348-BAED-6CE0CE712612}" destId="{FF953886-F028-104B-831C-3330E4E9901B}" srcOrd="0" destOrd="0" presId="urn:microsoft.com/office/officeart/2005/8/layout/process1"/>
    <dgm:cxn modelId="{44D92E5E-7B1D-4F99-A44C-96C0BA1B4D1F}" type="presParOf" srcId="{512AC9AF-B9A4-8348-BAED-6CE0CE712612}" destId="{502AB0BB-5D78-B344-BE9E-BF141353BF30}" srcOrd="1" destOrd="0" presId="urn:microsoft.com/office/officeart/2005/8/layout/process1"/>
    <dgm:cxn modelId="{3B296630-8689-427D-BBD3-43E35D08664E}" type="presParOf" srcId="{502AB0BB-5D78-B344-BE9E-BF141353BF30}" destId="{541FD8C6-A286-7D40-9A35-CE3D641098BF}" srcOrd="0" destOrd="0" presId="urn:microsoft.com/office/officeart/2005/8/layout/process1"/>
    <dgm:cxn modelId="{BD44C5E0-3557-4099-8742-46DD27FB6CB2}" type="presParOf" srcId="{512AC9AF-B9A4-8348-BAED-6CE0CE712612}" destId="{D6F35256-986D-C24D-AC52-81F5FC583B2D}" srcOrd="2" destOrd="0" presId="urn:microsoft.com/office/officeart/2005/8/layout/process1"/>
    <dgm:cxn modelId="{FC0A0F2D-EF93-4D5C-9910-5421F73D0D45}" type="presParOf" srcId="{512AC9AF-B9A4-8348-BAED-6CE0CE712612}" destId="{74ECE152-200F-4745-BD74-AD4FAE6009D9}" srcOrd="3" destOrd="0" presId="urn:microsoft.com/office/officeart/2005/8/layout/process1"/>
    <dgm:cxn modelId="{B03E9712-D194-4E6F-A154-3C0D9CDCE209}" type="presParOf" srcId="{74ECE152-200F-4745-BD74-AD4FAE6009D9}" destId="{C14E4F56-6004-9349-93F1-8674EAD36479}" srcOrd="0" destOrd="0" presId="urn:microsoft.com/office/officeart/2005/8/layout/process1"/>
    <dgm:cxn modelId="{B9872C5E-E879-40CC-9207-0440149EDBBF}" type="presParOf" srcId="{512AC9AF-B9A4-8348-BAED-6CE0CE712612}" destId="{DB05CAF2-7CAF-024D-97E2-2ED684E50CAD}" srcOrd="4" destOrd="0" presId="urn:microsoft.com/office/officeart/2005/8/layout/process1"/>
    <dgm:cxn modelId="{B30C5E59-0BBF-41B4-BAAE-0B5F48560BAD}" type="presParOf" srcId="{512AC9AF-B9A4-8348-BAED-6CE0CE712612}" destId="{80EAD3FD-3622-F147-BE7A-6750D139005D}" srcOrd="5" destOrd="0" presId="urn:microsoft.com/office/officeart/2005/8/layout/process1"/>
    <dgm:cxn modelId="{E9E9F670-0057-48D5-A523-6CBB3E5D6455}" type="presParOf" srcId="{80EAD3FD-3622-F147-BE7A-6750D139005D}" destId="{F6637D3A-D895-F347-A6A2-6292B7EF2849}" srcOrd="0" destOrd="0" presId="urn:microsoft.com/office/officeart/2005/8/layout/process1"/>
    <dgm:cxn modelId="{CCDC1E5C-88CF-4E7C-8F6F-774A94F6D20F}" type="presParOf" srcId="{512AC9AF-B9A4-8348-BAED-6CE0CE712612}" destId="{DA70F049-081B-134F-BD41-4FA53370754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4E2FC-B9C2-4BE4-B322-85AF5B185617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71E2-984D-4013-A095-3566456803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24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31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23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45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588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20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56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44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02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9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200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80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1E2-984D-4013-A095-35664568039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53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4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68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21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27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37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28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60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1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01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18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741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41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83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843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F711C7-EE61-4E4B-82F4-C3BE05C01F8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14F0B7A-8321-4940-9D42-B8D28D6DC4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1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72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401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820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481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669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673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041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877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048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80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10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703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542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049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46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10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41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11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2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13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52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13B3-D2E5-45B9-B03F-5D8A12C94D52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2A98-17F9-4EA1-A386-F2EE8DFAC9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09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0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5" y="6116411"/>
            <a:ext cx="2907032" cy="598398"/>
          </a:xfrm>
          <a:prstGeom prst="rect">
            <a:avLst/>
          </a:prstGeom>
        </p:spPr>
      </p:pic>
      <p:pic>
        <p:nvPicPr>
          <p:cNvPr id="8" name="Picture 2" descr="loggawebb2liten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se25951.web07.talkactive.net/activebuilderfiles/kvinnocenterbergsjon.se/1278336236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k 9"/>
          <p:cNvCxnSpPr/>
          <p:nvPr userDrawn="1"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AD179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537-5911-47E1-AEAE-30E98B52145A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5E1D-7873-48BF-922E-0B7BCD53DF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0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0" y="0"/>
            <a:ext cx="9156879" cy="5971580"/>
          </a:xfrm>
          <a:prstGeom prst="rect">
            <a:avLst/>
          </a:prstGeom>
          <a:solidFill>
            <a:srgbClr val="8DA74E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60230" y="1680417"/>
            <a:ext cx="8036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Kulturtolkar som brobyggare</a:t>
            </a:r>
          </a:p>
          <a:p>
            <a:pPr marL="457200" indent="-457200" algn="ctr">
              <a:buFontTx/>
              <a:buChar char="-"/>
            </a:pPr>
            <a:r>
              <a:rPr lang="sv-S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att samverka med civilsamhället </a:t>
            </a:r>
          </a:p>
          <a:p>
            <a:pPr algn="ctr"/>
            <a:r>
              <a:rPr lang="sv-SE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 att främja jämlikhet </a:t>
            </a:r>
            <a:endParaRPr lang="sv-S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383281" y="4068017"/>
            <a:ext cx="55485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Kajsa Ahlström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Angereds Närsjukhus</a:t>
            </a:r>
          </a:p>
          <a:p>
            <a:pPr algn="r"/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Hogenäs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födelsehuset</a:t>
            </a:r>
          </a:p>
          <a:p>
            <a:pPr algn="r"/>
            <a:r>
              <a:rPr lang="sv-S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</a:t>
            </a: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sv-S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Metowri</a:t>
            </a: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doula</a:t>
            </a:r>
            <a:r>
              <a:rPr lang="sv-S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sv-SE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kulturtolk</a:t>
            </a:r>
            <a:r>
              <a:rPr lang="sv-S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födelsehuset</a:t>
            </a:r>
          </a:p>
          <a:p>
            <a:pPr algn="r"/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Bodil Frey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Kvinnocenter Bergsjön</a:t>
            </a:r>
          </a:p>
          <a:p>
            <a:pPr algn="r"/>
            <a:r>
              <a:rPr lang="sv-S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Mohamed, </a:t>
            </a:r>
            <a:r>
              <a:rPr lang="sv-SE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kulturtolk</a:t>
            </a:r>
            <a:r>
              <a:rPr lang="sv-S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kvinnocenter Bergsjön</a:t>
            </a:r>
            <a:endParaRPr lang="sv-SE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287" r="237" b="89251"/>
          <a:stretch/>
        </p:blipFill>
        <p:spPr>
          <a:xfrm>
            <a:off x="-27942" y="0"/>
            <a:ext cx="9184822" cy="10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296298" y="123570"/>
            <a:ext cx="6719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smtClean="0"/>
              <a:t>Mammor som Kulturtolkar</a:t>
            </a:r>
            <a:endParaRPr lang="sv-SE" b="1" dirty="0"/>
          </a:p>
        </p:txBody>
      </p:sp>
      <p:sp>
        <p:nvSpPr>
          <p:cNvPr id="2" name="Rektangel 1"/>
          <p:cNvSpPr/>
          <p:nvPr/>
        </p:nvSpPr>
        <p:spPr>
          <a:xfrm>
            <a:off x="1501473" y="1756681"/>
            <a:ext cx="74060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/>
              <a:t>Mål</a:t>
            </a:r>
          </a:p>
          <a:p>
            <a:endParaRPr lang="sv-SE" sz="4000" dirty="0" smtClean="0"/>
          </a:p>
          <a:p>
            <a:r>
              <a:rPr lang="sv-SE" sz="4000" dirty="0" smtClean="0"/>
              <a:t>Att </a:t>
            </a:r>
            <a:r>
              <a:rPr lang="sv-SE" sz="4000" dirty="0"/>
              <a:t>engagera nyanlända föräldrar så att deras barn ska klara skolan</a:t>
            </a:r>
          </a:p>
        </p:txBody>
      </p:sp>
      <p:sp>
        <p:nvSpPr>
          <p:cNvPr id="9" name="Högerböjd 8"/>
          <p:cNvSpPr/>
          <p:nvPr/>
        </p:nvSpPr>
        <p:spPr>
          <a:xfrm>
            <a:off x="739301" y="1994169"/>
            <a:ext cx="762172" cy="1692614"/>
          </a:xfrm>
          <a:prstGeom prst="curvedRightArrow">
            <a:avLst/>
          </a:prstGeom>
          <a:solidFill>
            <a:srgbClr val="8DA74E"/>
          </a:solidFill>
          <a:ln>
            <a:solidFill>
              <a:srgbClr val="8DA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oggor projekt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8" y="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Tio </a:t>
            </a:r>
            <a:r>
              <a:rPr lang="sv-SE" dirty="0"/>
              <a:t>kulturtolkar som talar somaliska eller arabiska</a:t>
            </a:r>
          </a:p>
        </p:txBody>
      </p:sp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tshållare för innehåll 3" descr="Gruppen sept1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b="1106"/>
          <a:stretch>
            <a:fillRect/>
          </a:stretch>
        </p:blipFill>
        <p:spPr>
          <a:xfrm>
            <a:off x="1044638" y="1825625"/>
            <a:ext cx="7054723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771" y="365125"/>
            <a:ext cx="7886700" cy="1325563"/>
          </a:xfrm>
        </p:spPr>
        <p:txBody>
          <a:bodyPr/>
          <a:lstStyle/>
          <a:p>
            <a:endParaRPr lang="sv-S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36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84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-12879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latshållare för innehåll 9" descr="Skanna 1.jpe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9022" y="-1689993"/>
            <a:ext cx="5860196" cy="9169758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2417705" y="927225"/>
            <a:ext cx="1719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Fler samarbeten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392114" y="622178"/>
            <a:ext cx="216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Utbildning av kulturtolkarna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569667" y="2287420"/>
            <a:ext cx="226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Barnen lyckas i skolan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692261" y="4043310"/>
            <a:ext cx="158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Delta i skolan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2929167" y="4166422"/>
            <a:ext cx="2416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kontakt-familjer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063036" y="2764473"/>
            <a:ext cx="147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Grupp-aktiviteter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3873321" y="2287420"/>
            <a:ext cx="198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Engagerade föräldrar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1830" y="0"/>
            <a:ext cx="7886700" cy="1325563"/>
          </a:xfrm>
        </p:spPr>
        <p:txBody>
          <a:bodyPr/>
          <a:lstStyle/>
          <a:p>
            <a:r>
              <a:rPr lang="sv-SE" b="1" dirty="0" err="1" smtClean="0"/>
              <a:t>Luls</a:t>
            </a:r>
            <a:r>
              <a:rPr lang="sv-SE" b="1" dirty="0" smtClean="0"/>
              <a:t> </a:t>
            </a:r>
            <a:r>
              <a:rPr lang="sv-SE" b="1" dirty="0" err="1" smtClean="0"/>
              <a:t>veckoshema</a:t>
            </a: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5" y="6116411"/>
            <a:ext cx="2907032" cy="598398"/>
          </a:xfrm>
          <a:prstGeom prst="rect">
            <a:avLst/>
          </a:prstGeom>
        </p:spPr>
      </p:pic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52" y="1095834"/>
            <a:ext cx="7894896" cy="46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3825" y="0"/>
            <a:ext cx="7886700" cy="1325563"/>
          </a:xfrm>
        </p:spPr>
        <p:txBody>
          <a:bodyPr/>
          <a:lstStyle/>
          <a:p>
            <a:r>
              <a:rPr lang="sv-SE" b="1" dirty="0" smtClean="0"/>
              <a:t>Vad är det som är unikt?</a:t>
            </a:r>
            <a:endParaRPr lang="sv-SE" b="1" dirty="0"/>
          </a:p>
        </p:txBody>
      </p:sp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med rundade hörn 3"/>
          <p:cNvSpPr/>
          <p:nvPr/>
        </p:nvSpPr>
        <p:spPr>
          <a:xfrm>
            <a:off x="668019" y="1975424"/>
            <a:ext cx="3084495" cy="200578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påverkar </a:t>
            </a:r>
            <a:r>
              <a:rPr lang="sv-S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människors hälsa, delaktighet och känsla av sammanhållning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4271936" y="3509351"/>
            <a:ext cx="2625212" cy="200578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Civilsamhället synliggör behov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5782283" y="1139684"/>
            <a:ext cx="2625212" cy="200578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civilsamhället som en resurs inom livsmiljöer</a:t>
            </a:r>
          </a:p>
        </p:txBody>
      </p:sp>
    </p:spTree>
    <p:extLst>
      <p:ext uri="{BB962C8B-B14F-4D97-AF65-F5344CB8AC3E}">
        <p14:creationId xmlns:p14="http://schemas.microsoft.com/office/powerpoint/2010/main" val="19458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5626" y="254290"/>
            <a:ext cx="6013778" cy="1325563"/>
          </a:xfrm>
        </p:spPr>
        <p:txBody>
          <a:bodyPr/>
          <a:lstStyle/>
          <a:p>
            <a:r>
              <a:rPr lang="sv-SE" b="1" dirty="0" smtClean="0"/>
              <a:t>4 tips för samverkan med civilsamhället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8875" y="1672713"/>
            <a:ext cx="8071030" cy="3879716"/>
          </a:xfrm>
        </p:spPr>
        <p:txBody>
          <a:bodyPr>
            <a:normAutofit/>
          </a:bodyPr>
          <a:lstStyle/>
          <a:p>
            <a:r>
              <a:rPr lang="sv-SE" sz="3200" dirty="0" smtClean="0"/>
              <a:t>Patient/klient i fokus, vad efterfrågas, vänd på steken!</a:t>
            </a:r>
          </a:p>
          <a:p>
            <a:r>
              <a:rPr lang="sv-SE" sz="3200" dirty="0" smtClean="0"/>
              <a:t>Bjud in civilsamhället eller bjud in dig själv till dem, finn gemensamma intressen och behov</a:t>
            </a:r>
            <a:endParaRPr lang="sv-SE" sz="3200" dirty="0"/>
          </a:p>
          <a:p>
            <a:r>
              <a:rPr lang="sv-SE" sz="3200" dirty="0" smtClean="0"/>
              <a:t>Våga göra selektiva insatser</a:t>
            </a:r>
          </a:p>
          <a:p>
            <a:r>
              <a:rPr lang="sv-SE" sz="3200" dirty="0" smtClean="0"/>
              <a:t>Tänk långsiktigt</a:t>
            </a:r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5" y="6116411"/>
            <a:ext cx="2907032" cy="598398"/>
          </a:xfrm>
          <a:prstGeom prst="rect">
            <a:avLst/>
          </a:prstGeom>
        </p:spPr>
      </p:pic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ock image of 'Conceptual symbol of multiracial human hands making a circle'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95" y="3620805"/>
            <a:ext cx="2100046" cy="20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0" y="0"/>
            <a:ext cx="9156879" cy="5971580"/>
          </a:xfrm>
          <a:prstGeom prst="rect">
            <a:avLst/>
          </a:prstGeom>
          <a:solidFill>
            <a:srgbClr val="8DA74E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710618" y="1147889"/>
            <a:ext cx="8036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  <a:p>
            <a:pPr algn="ctr">
              <a:lnSpc>
                <a:spcPct val="200000"/>
              </a:lnSpc>
            </a:pPr>
            <a:r>
              <a:rPr lang="sv-S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Hogenäs </a:t>
            </a:r>
            <a:r>
              <a:rPr lang="sv-S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maria.fodelsehuset@gmail.com</a:t>
            </a:r>
          </a:p>
          <a:p>
            <a:pPr algn="ctr">
              <a:lnSpc>
                <a:spcPct val="200000"/>
              </a:lnSpc>
            </a:pPr>
            <a:r>
              <a:rPr lang="sv-S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Bodil Frey </a:t>
            </a:r>
            <a:r>
              <a:rPr lang="sv-S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bodil.frey@enbrastart.se</a:t>
            </a:r>
          </a:p>
          <a:p>
            <a:pPr algn="ctr">
              <a:lnSpc>
                <a:spcPct val="200000"/>
              </a:lnSpc>
            </a:pPr>
            <a:r>
              <a:rPr lang="sv-S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Kajsa Ahlström </a:t>
            </a:r>
            <a:r>
              <a:rPr lang="sv-S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kajsa.ahlstrom@vgregion.se</a:t>
            </a:r>
            <a:endParaRPr lang="sv-S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287" r="237" b="89251"/>
          <a:stretch/>
        </p:blipFill>
        <p:spPr>
          <a:xfrm>
            <a:off x="-27942" y="0"/>
            <a:ext cx="9184822" cy="10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En god start i livet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79716"/>
          </a:xfrm>
        </p:spPr>
        <p:txBody>
          <a:bodyPr/>
          <a:lstStyle/>
          <a:p>
            <a:r>
              <a:rPr lang="sv-SE" dirty="0" smtClean="0"/>
              <a:t>Jämlik hälsa och vård kräver nya arbetssätt</a:t>
            </a:r>
          </a:p>
          <a:p>
            <a:r>
              <a:rPr lang="sv-SE" dirty="0" smtClean="0"/>
              <a:t>Insatser ur ett rättighetsperspektiv</a:t>
            </a:r>
          </a:p>
          <a:p>
            <a:r>
              <a:rPr lang="sv-SE" dirty="0" smtClean="0"/>
              <a:t>Varför behöver vi ha kulturtolkar?</a:t>
            </a:r>
          </a:p>
          <a:p>
            <a:r>
              <a:rPr lang="sv-SE" dirty="0" smtClean="0"/>
              <a:t>Samverkan med civilsamhället</a:t>
            </a:r>
          </a:p>
          <a:p>
            <a:endParaRPr lang="sv-SE" dirty="0"/>
          </a:p>
        </p:txBody>
      </p:sp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0" y="0"/>
            <a:ext cx="9156879" cy="5971580"/>
          </a:xfrm>
          <a:prstGeom prst="rect">
            <a:avLst/>
          </a:prstGeom>
          <a:solidFill>
            <a:srgbClr val="8DA74E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60230" y="1680417"/>
            <a:ext cx="803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sv-S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Hogenäs &amp; </a:t>
            </a:r>
            <a:r>
              <a:rPr lang="sv-SE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</a:t>
            </a:r>
            <a:r>
              <a:rPr lang="sv-S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sv-SE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Metowri</a:t>
            </a:r>
            <a:r>
              <a:rPr lang="sv-SE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v-S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Födelsehuset </a:t>
            </a:r>
          </a:p>
          <a:p>
            <a:pPr algn="ctr"/>
            <a:r>
              <a:rPr lang="sv-SE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Doula</a:t>
            </a:r>
            <a:r>
              <a:rPr lang="sv-S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sv-SE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kulturtolk</a:t>
            </a:r>
            <a:endParaRPr lang="sv-SE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287" r="237" b="89251"/>
          <a:stretch/>
        </p:blipFill>
        <p:spPr>
          <a:xfrm>
            <a:off x="-27942" y="0"/>
            <a:ext cx="9184822" cy="10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Doula</a:t>
            </a:r>
            <a:r>
              <a:rPr lang="sv-SE" dirty="0" smtClean="0"/>
              <a:t> och </a:t>
            </a:r>
            <a:r>
              <a:rPr lang="sv-SE" dirty="0" err="1" smtClean="0"/>
              <a:t>kulturtolk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5206" y="1369816"/>
            <a:ext cx="8030144" cy="4335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”För </a:t>
            </a:r>
            <a:r>
              <a:rPr lang="sv-SE" dirty="0"/>
              <a:t>en </a:t>
            </a:r>
            <a:r>
              <a:rPr lang="sv-SE" dirty="0" smtClean="0"/>
              <a:t>jämlikare förlossningsvård” 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Födelsehuset</a:t>
            </a:r>
            <a:endParaRPr lang="sv-SE" dirty="0"/>
          </a:p>
          <a:p>
            <a:r>
              <a:rPr lang="sv-SE" dirty="0" err="1" smtClean="0"/>
              <a:t>Doula</a:t>
            </a:r>
            <a:r>
              <a:rPr lang="sv-SE" dirty="0" smtClean="0"/>
              <a:t> stöd</a:t>
            </a:r>
          </a:p>
          <a:p>
            <a:r>
              <a:rPr lang="sv-SE" dirty="0" smtClean="0"/>
              <a:t>Jämlik vård</a:t>
            </a:r>
          </a:p>
          <a:p>
            <a:r>
              <a:rPr lang="sv-SE" dirty="0" smtClean="0"/>
              <a:t>Kostnadsfritt för paret </a:t>
            </a:r>
          </a:p>
          <a:p>
            <a:pPr marL="0" indent="0">
              <a:buNone/>
            </a:pPr>
            <a:r>
              <a:rPr lang="sv-SE" dirty="0"/>
              <a:t> </a:t>
            </a:r>
            <a:endParaRPr lang="sv-SE" dirty="0" smtClean="0"/>
          </a:p>
          <a:p>
            <a:pPr>
              <a:buFont typeface="Arial"/>
              <a:buChar char="•"/>
            </a:pPr>
            <a:endParaRPr lang="sv-SE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5" y="6116411"/>
            <a:ext cx="2907032" cy="598398"/>
          </a:xfrm>
          <a:prstGeom prst="rect">
            <a:avLst/>
          </a:prstGeom>
        </p:spPr>
      </p:pic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65" y="2246160"/>
            <a:ext cx="4268245" cy="35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Doula</a:t>
            </a:r>
            <a:r>
              <a:rPr lang="sv-SE" dirty="0"/>
              <a:t>-</a:t>
            </a:r>
            <a:r>
              <a:rPr lang="sv-SE" dirty="0" smtClean="0"/>
              <a:t>verksamheten har idag </a:t>
            </a:r>
            <a:br>
              <a:rPr lang="sv-SE" dirty="0" smtClean="0"/>
            </a:br>
            <a:r>
              <a:rPr lang="sv-SE" dirty="0" smtClean="0"/>
              <a:t>24 </a:t>
            </a:r>
            <a:r>
              <a:rPr lang="sv-SE" dirty="0" err="1" smtClean="0"/>
              <a:t>doulor</a:t>
            </a:r>
            <a:r>
              <a:rPr lang="sv-SE" dirty="0" smtClean="0"/>
              <a:t> som pratar 19 språk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5089" y="1584101"/>
            <a:ext cx="8376385" cy="414802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 </a:t>
            </a:r>
          </a:p>
          <a:p>
            <a:pPr marL="0" indent="0">
              <a:buNone/>
            </a:pPr>
            <a:r>
              <a:rPr lang="sv-SE" sz="5100" b="1" dirty="0" smtClean="0"/>
              <a:t>Utbildning :</a:t>
            </a:r>
          </a:p>
          <a:p>
            <a:r>
              <a:rPr lang="sv-SE" sz="5100" dirty="0" err="1" smtClean="0"/>
              <a:t>Doulautbildning</a:t>
            </a:r>
            <a:endParaRPr lang="sv-SE" sz="5100" dirty="0" smtClean="0"/>
          </a:p>
          <a:p>
            <a:r>
              <a:rPr lang="sv-SE" sz="5100" dirty="0" smtClean="0"/>
              <a:t>Förlossningspedagoger</a:t>
            </a:r>
            <a:endParaRPr lang="sv-SE" sz="5100" dirty="0"/>
          </a:p>
          <a:p>
            <a:r>
              <a:rPr lang="sv-SE" sz="5100" dirty="0"/>
              <a:t>Amningsrådgivare</a:t>
            </a:r>
          </a:p>
          <a:p>
            <a:r>
              <a:rPr lang="sv-SE" sz="5100" dirty="0" err="1"/>
              <a:t>Kangaroula</a:t>
            </a:r>
            <a:endParaRPr lang="sv-SE" sz="5100" dirty="0"/>
          </a:p>
          <a:p>
            <a:r>
              <a:rPr lang="sv-SE" sz="5100" dirty="0"/>
              <a:t>Hälsoinformatörer</a:t>
            </a:r>
          </a:p>
          <a:p>
            <a:r>
              <a:rPr lang="sv-SE" sz="5100" dirty="0"/>
              <a:t>Handledning och kontinuerlig </a:t>
            </a:r>
            <a:endParaRPr lang="sv-SE" sz="5100" dirty="0" smtClean="0"/>
          </a:p>
          <a:p>
            <a:pPr marL="0" indent="0">
              <a:buNone/>
            </a:pPr>
            <a:r>
              <a:rPr lang="sv-SE" sz="5100" dirty="0" smtClean="0"/>
              <a:t>   fortbildning</a:t>
            </a:r>
            <a:endParaRPr lang="sv-SE" sz="5100" dirty="0"/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5" y="6116411"/>
            <a:ext cx="2907032" cy="598398"/>
          </a:xfrm>
          <a:prstGeom prst="rect">
            <a:avLst/>
          </a:prstGeom>
        </p:spPr>
      </p:pic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IMG_978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23" y="2914478"/>
            <a:ext cx="3765577" cy="282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4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5" y="6116411"/>
            <a:ext cx="2907032" cy="598398"/>
          </a:xfrm>
          <a:prstGeom prst="rect">
            <a:avLst/>
          </a:prstGeom>
        </p:spPr>
      </p:pic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14843"/>
            <a:ext cx="9144000" cy="2078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innehåll 2"/>
          <p:cNvSpPr>
            <a:spLocks noGrp="1"/>
          </p:cNvSpPr>
          <p:nvPr>
            <p:ph type="subTitle" idx="4294967295"/>
          </p:nvPr>
        </p:nvSpPr>
        <p:spPr>
          <a:xfrm>
            <a:off x="589692" y="3658608"/>
            <a:ext cx="6268307" cy="1451348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sv-SE" dirty="0" smtClean="0"/>
              <a:t>Kontinuitet via vår mötesplats - Mammaforum</a:t>
            </a:r>
          </a:p>
          <a:p>
            <a:pPr>
              <a:buFont typeface="Arial"/>
              <a:buChar char="•"/>
            </a:pPr>
            <a:r>
              <a:rPr lang="sv-SE" dirty="0" smtClean="0"/>
              <a:t>Samverkan med andra organisationer </a:t>
            </a:r>
          </a:p>
          <a:p>
            <a:r>
              <a:rPr lang="sv-SE" dirty="0"/>
              <a:t>N</a:t>
            </a:r>
            <a:r>
              <a:rPr lang="sv-SE" dirty="0" smtClean="0"/>
              <a:t>ordiskt och internationellt nätverk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 idx="4294967295"/>
          </p:nvPr>
        </p:nvSpPr>
        <p:spPr>
          <a:xfrm>
            <a:off x="423368" y="377956"/>
            <a:ext cx="8301044" cy="1239694"/>
          </a:xfrm>
        </p:spPr>
        <p:txBody>
          <a:bodyPr/>
          <a:lstStyle/>
          <a:p>
            <a:r>
              <a:rPr lang="sv-SE" dirty="0" smtClean="0"/>
              <a:t>Erbjuder kontinuitet i vårdkedjan</a:t>
            </a:r>
            <a:endParaRPr lang="sv-SE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490432" y="1387410"/>
          <a:ext cx="7924800" cy="187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93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5" y="6116411"/>
            <a:ext cx="2907032" cy="598398"/>
          </a:xfrm>
          <a:prstGeom prst="rect">
            <a:avLst/>
          </a:prstGeom>
        </p:spPr>
      </p:pic>
      <p:pic>
        <p:nvPicPr>
          <p:cNvPr id="5" name="Picture 2" descr="loggawebb2lit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Skärmavbild 2014-05-07 kl. 18.33.5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078" y="152400"/>
            <a:ext cx="1848734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275429" y="5438410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sv-SE"/>
            </a:pPr>
            <a:endParaRPr lang="sv-SE"/>
          </a:p>
        </p:txBody>
      </p:sp>
      <p:sp>
        <p:nvSpPr>
          <p:cNvPr id="10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1241425" y="1488087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sv-SE"/>
            </a:pPr>
            <a:endParaRPr lang="sv-SE"/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sv-SE" dirty="0">
                <a:effectLst/>
              </a:rPr>
              <a:t>Projekt </a:t>
            </a:r>
            <a:r>
              <a:rPr lang="sv-SE" dirty="0" smtClean="0"/>
              <a:t>utfall</a:t>
            </a:r>
            <a:endParaRPr lang="sv-SE" dirty="0">
              <a:effectLst/>
            </a:endParaRPr>
          </a:p>
        </p:txBody>
      </p:sp>
      <p:sp>
        <p:nvSpPr>
          <p:cNvPr id="12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invGray">
          <a:xfrm>
            <a:off x="2069277" y="4089433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sv-SE"/>
            </a:pPr>
            <a:r>
              <a:rPr lang="sv-SE" sz="2000" b="1" smtClean="0">
                <a:latin typeface="Segoe Semibold" pitchFamily="34" charset="0"/>
              </a:rPr>
              <a:t>Tillit</a:t>
            </a:r>
            <a:r>
              <a:rPr lang="sv-SE" sz="2000">
                <a:latin typeface="Segoe Semibold" pitchFamily="34" charset="0"/>
              </a:rPr>
              <a:t> </a:t>
            </a:r>
            <a:r>
              <a:rPr lang="sv-SE" sz="2000" smtClean="0">
                <a:latin typeface="Segoe Semibold" pitchFamily="34" charset="0"/>
              </a:rPr>
              <a:t>ger </a:t>
            </a:r>
            <a:r>
              <a:rPr lang="sv-SE" sz="2000" dirty="0" smtClean="0">
                <a:latin typeface="Segoe Semibold" pitchFamily="34" charset="0"/>
              </a:rPr>
              <a:t>möjlighet till förändring</a:t>
            </a:r>
            <a:endParaRPr lang="sv-SE" sz="2000" dirty="0"/>
          </a:p>
        </p:txBody>
      </p:sp>
      <p:sp>
        <p:nvSpPr>
          <p:cNvPr id="13" name="AutoShape 13"/>
          <p:cNvSpPr>
            <a:spLocks noChangeArrowheads="1"/>
          </p:cNvSpPr>
          <p:nvPr>
            <p:custDataLst>
              <p:tags r:id="rId5"/>
            </p:custDataLst>
          </p:nvPr>
        </p:nvSpPr>
        <p:spPr bwMode="invGray">
          <a:xfrm>
            <a:off x="6324600" y="2286000"/>
            <a:ext cx="1970129" cy="762001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sv-SE"/>
            </a:pPr>
            <a:r>
              <a:rPr lang="sv-SE" sz="2000" dirty="0" err="1" smtClean="0">
                <a:latin typeface="Segoe Semibold" pitchFamily="34" charset="0"/>
              </a:rPr>
              <a:t>Empowerment</a:t>
            </a:r>
            <a:endParaRPr lang="sv-SE" sz="2000" dirty="0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pPr>
              <a:defRPr lang="sv-SE"/>
            </a:pPr>
            <a:r>
              <a:rPr lang="sv-SE" dirty="0" err="1" smtClean="0"/>
              <a:t>Doula</a:t>
            </a:r>
            <a:r>
              <a:rPr lang="sv-SE" dirty="0" smtClean="0"/>
              <a:t> stöd -</a:t>
            </a:r>
            <a:br>
              <a:rPr lang="sv-SE" dirty="0" smtClean="0"/>
            </a:br>
            <a:r>
              <a:rPr lang="sv-SE" dirty="0" smtClean="0"/>
              <a:t>förtroendekapital</a:t>
            </a:r>
            <a:endParaRPr lang="sv-SE" dirty="0"/>
          </a:p>
        </p:txBody>
      </p:sp>
      <p:sp>
        <p:nvSpPr>
          <p:cNvPr id="15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sv-SE"/>
            </a:pPr>
            <a:r>
              <a:rPr lang="sv-SE" sz="2000" dirty="0" smtClean="0">
                <a:latin typeface="Segoe Semibold" pitchFamily="34" charset="0"/>
              </a:rPr>
              <a:t>Positiv förlossning, positiv start</a:t>
            </a:r>
            <a:endParaRPr lang="sv-SE" sz="2000" dirty="0"/>
          </a:p>
        </p:txBody>
      </p:sp>
      <p:sp>
        <p:nvSpPr>
          <p:cNvPr id="16" name="Freeform 15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solidFill>
            <a:srgbClr val="FF4699"/>
          </a:soli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 lang="sv-SE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8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323975" y="365125"/>
            <a:ext cx="7820025" cy="153987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”If </a:t>
            </a:r>
            <a:r>
              <a:rPr lang="sv-SE" dirty="0" err="1" smtClean="0"/>
              <a:t>you</a:t>
            </a:r>
            <a:r>
              <a:rPr lang="sv-SE" dirty="0" smtClean="0"/>
              <a:t> support a </a:t>
            </a:r>
            <a:r>
              <a:rPr lang="sv-SE" dirty="0" err="1" smtClean="0"/>
              <a:t>woman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you</a:t>
            </a:r>
            <a:r>
              <a:rPr lang="sv-SE" dirty="0" smtClean="0"/>
              <a:t> support a </a:t>
            </a:r>
            <a:r>
              <a:rPr lang="sv-SE" dirty="0" err="1" smtClean="0"/>
              <a:t>whole</a:t>
            </a:r>
            <a:r>
              <a:rPr lang="sv-SE" dirty="0" smtClean="0"/>
              <a:t> nation”</a:t>
            </a:r>
            <a:br>
              <a:rPr lang="sv-SE" dirty="0" smtClean="0"/>
            </a:br>
            <a:r>
              <a:rPr lang="sv-SE" dirty="0" smtClean="0"/>
              <a:t>       </a:t>
            </a:r>
            <a:r>
              <a:rPr lang="sv-SE" sz="3100" dirty="0" smtClean="0"/>
              <a:t>Nelson Mandela</a:t>
            </a:r>
            <a:endParaRPr lang="sv-SE" sz="3100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87" y="1662885"/>
            <a:ext cx="2831484" cy="3879850"/>
          </a:xfrm>
          <a:prstGeom prst="rect">
            <a:avLst/>
          </a:prstGeom>
        </p:spPr>
      </p:pic>
      <p:cxnSp>
        <p:nvCxnSpPr>
          <p:cNvPr id="5" name="Rak 4"/>
          <p:cNvCxnSpPr/>
          <p:nvPr/>
        </p:nvCxnSpPr>
        <p:spPr>
          <a:xfrm>
            <a:off x="0" y="5824982"/>
            <a:ext cx="9156879" cy="25758"/>
          </a:xfrm>
          <a:prstGeom prst="line">
            <a:avLst/>
          </a:prstGeom>
          <a:ln w="130175">
            <a:solidFill>
              <a:srgbClr val="8DA74E"/>
            </a:solidFill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loggawebb2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15" y="5943600"/>
            <a:ext cx="1952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se25951.web07.talkactive.net/activebuilderfiles/kvinnocenterbergsjon.se/1278336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3" y="5965371"/>
            <a:ext cx="2812911" cy="77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0" y="0"/>
            <a:ext cx="9156879" cy="5971580"/>
          </a:xfrm>
          <a:prstGeom prst="rect">
            <a:avLst/>
          </a:prstGeom>
          <a:solidFill>
            <a:srgbClr val="8DA74E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0" y="1447760"/>
            <a:ext cx="915687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Bodil Frey &amp; </a:t>
            </a:r>
            <a:r>
              <a:rPr lang="sv-SE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</a:t>
            </a:r>
            <a:r>
              <a:rPr lang="sv-SE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Mohamed</a:t>
            </a:r>
          </a:p>
          <a:p>
            <a:pPr algn="ctr"/>
            <a:endParaRPr lang="sv-SE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Kvinnocenter Bergsjön</a:t>
            </a:r>
          </a:p>
          <a:p>
            <a:pPr algn="ctr"/>
            <a:endParaRPr lang="sv-SE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287" r="237" b="89251"/>
          <a:stretch/>
        </p:blipFill>
        <p:spPr>
          <a:xfrm>
            <a:off x="-27942" y="0"/>
            <a:ext cx="9184822" cy="10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C konfere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3712</TotalTime>
  <Words>289</Words>
  <Application>Microsoft Office PowerPoint</Application>
  <PresentationFormat>Bildspel på skärmen (4:3)</PresentationFormat>
  <Paragraphs>92</Paragraphs>
  <Slides>17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Semibold</vt:lpstr>
      <vt:lpstr>Anpassad formgivning</vt:lpstr>
      <vt:lpstr>FC konferens</vt:lpstr>
      <vt:lpstr>1_Anpassad formgivning</vt:lpstr>
      <vt:lpstr>PowerPoint-presentation</vt:lpstr>
      <vt:lpstr>En god start i livet</vt:lpstr>
      <vt:lpstr>PowerPoint-presentation</vt:lpstr>
      <vt:lpstr>Doula och kulturtolk </vt:lpstr>
      <vt:lpstr>Doula-verksamheten har idag  24 doulor som pratar 19 språk</vt:lpstr>
      <vt:lpstr>Erbjuder kontinuitet i vårdkedjan</vt:lpstr>
      <vt:lpstr>Doula stöd - förtroendekapital</vt:lpstr>
      <vt:lpstr>”If you support a woman  you support a whole nation”        Nelson Mandela</vt:lpstr>
      <vt:lpstr>PowerPoint-presentation</vt:lpstr>
      <vt:lpstr>Mammor som Kulturtolkar</vt:lpstr>
      <vt:lpstr>PowerPoint-presentation</vt:lpstr>
      <vt:lpstr>Tio kulturtolkar som talar somaliska eller arabiska</vt:lpstr>
      <vt:lpstr>PowerPoint-presentation</vt:lpstr>
      <vt:lpstr>Luls veckoshema</vt:lpstr>
      <vt:lpstr>Vad är det som är unikt?</vt:lpstr>
      <vt:lpstr>4 tips för samverkan med civilsamhället</vt:lpstr>
      <vt:lpstr>PowerPoint-presentation</vt:lpstr>
    </vt:vector>
  </TitlesOfParts>
  <Company>Västra Götalandsregionen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Kajsa Ahlström</dc:creator>
  <cp:lastModifiedBy>Kajsa Ahlström</cp:lastModifiedBy>
  <cp:revision>105</cp:revision>
  <dcterms:created xsi:type="dcterms:W3CDTF">2015-04-01T08:10:59Z</dcterms:created>
  <dcterms:modified xsi:type="dcterms:W3CDTF">2015-05-18T05:56:03Z</dcterms:modified>
</cp:coreProperties>
</file>