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375" r:id="rId2"/>
    <p:sldId id="410" r:id="rId3"/>
    <p:sldId id="401" r:id="rId4"/>
    <p:sldId id="425" r:id="rId5"/>
    <p:sldId id="265" r:id="rId6"/>
    <p:sldId id="404" r:id="rId7"/>
    <p:sldId id="322" r:id="rId8"/>
    <p:sldId id="406" r:id="rId9"/>
    <p:sldId id="338" r:id="rId10"/>
    <p:sldId id="413" r:id="rId11"/>
    <p:sldId id="390" r:id="rId12"/>
    <p:sldId id="391" r:id="rId13"/>
    <p:sldId id="408" r:id="rId14"/>
    <p:sldId id="429" r:id="rId15"/>
    <p:sldId id="394" r:id="rId16"/>
    <p:sldId id="388" r:id="rId17"/>
    <p:sldId id="411" r:id="rId18"/>
    <p:sldId id="344" r:id="rId19"/>
    <p:sldId id="302" r:id="rId20"/>
    <p:sldId id="304" r:id="rId21"/>
    <p:sldId id="307" r:id="rId22"/>
    <p:sldId id="308" r:id="rId23"/>
    <p:sldId id="310" r:id="rId24"/>
    <p:sldId id="313" r:id="rId25"/>
    <p:sldId id="314" r:id="rId26"/>
    <p:sldId id="423" r:id="rId27"/>
    <p:sldId id="424" r:id="rId28"/>
    <p:sldId id="427" r:id="rId29"/>
    <p:sldId id="426" r:id="rId30"/>
    <p:sldId id="431" r:id="rId31"/>
    <p:sldId id="432" r:id="rId32"/>
    <p:sldId id="433" r:id="rId33"/>
    <p:sldId id="434" r:id="rId34"/>
    <p:sldId id="435" r:id="rId35"/>
    <p:sldId id="436" r:id="rId36"/>
    <p:sldId id="437" r:id="rId37"/>
    <p:sldId id="438" r:id="rId38"/>
    <p:sldId id="430" r:id="rId39"/>
    <p:sldId id="395" r:id="rId40"/>
    <p:sldId id="412" r:id="rId41"/>
    <p:sldId id="316" r:id="rId42"/>
    <p:sldId id="428" r:id="rId43"/>
    <p:sldId id="399" r:id="rId44"/>
    <p:sldId id="358" r:id="rId45"/>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gneta Abrahamsson" initials="AA" lastIdx="3" clrIdx="0">
    <p:extLst>
      <p:ext uri="{19B8F6BF-5375-455C-9EA6-DF929625EA0E}">
        <p15:presenceInfo xmlns:p15="http://schemas.microsoft.com/office/powerpoint/2012/main" userId="S-1-5-21-287863476-2896540995-890247434-19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8" autoAdjust="0"/>
    <p:restoredTop sz="66966" autoAdjust="0"/>
  </p:normalViewPr>
  <p:slideViewPr>
    <p:cSldViewPr>
      <p:cViewPr varScale="1">
        <p:scale>
          <a:sx n="50" d="100"/>
          <a:sy n="50" d="100"/>
        </p:scale>
        <p:origin x="1950" y="42"/>
      </p:cViewPr>
      <p:guideLst>
        <p:guide orient="horz" pos="2160"/>
        <p:guide pos="2880"/>
      </p:guideLst>
    </p:cSldViewPr>
  </p:slideViewPr>
  <p:outlineViewPr>
    <p:cViewPr>
      <p:scale>
        <a:sx n="33" d="100"/>
        <a:sy n="33" d="100"/>
      </p:scale>
      <p:origin x="0" y="-16170"/>
    </p:cViewPr>
  </p:outlineViewPr>
  <p:notesTextViewPr>
    <p:cViewPr>
      <p:scale>
        <a:sx n="1" d="1"/>
        <a:sy n="1" d="1"/>
      </p:scale>
      <p:origin x="0" y="0"/>
    </p:cViewPr>
  </p:notesTextViewPr>
  <p:sorterViewPr>
    <p:cViewPr>
      <p:scale>
        <a:sx n="100" d="100"/>
        <a:sy n="100" d="100"/>
      </p:scale>
      <p:origin x="0" y="-10728"/>
    </p:cViewPr>
  </p:sorterViewPr>
  <p:notesViewPr>
    <p:cSldViewPr>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8FA51F5-6F8F-42DB-AB71-5593CCD26307}" type="datetimeFigureOut">
              <a:rPr lang="sv-SE" smtClean="0"/>
              <a:t>2015-05-19</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44F8C3-3E83-4789-A82F-AEB5DB4F00F1}" type="slidenum">
              <a:rPr lang="sv-SE" smtClean="0"/>
              <a:t>‹#›</a:t>
            </a:fld>
            <a:endParaRPr lang="sv-SE"/>
          </a:p>
        </p:txBody>
      </p:sp>
    </p:spTree>
    <p:extLst>
      <p:ext uri="{BB962C8B-B14F-4D97-AF65-F5344CB8AC3E}">
        <p14:creationId xmlns:p14="http://schemas.microsoft.com/office/powerpoint/2010/main" val="1353218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6A0287-C747-4CA3-A19A-B1831F9F3EE2}" type="datetimeFigureOut">
              <a:rPr lang="sv-SE" smtClean="0"/>
              <a:t>2015-05-19</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E746AD-BB47-4CDD-BF5A-FE09DC811E71}" type="slidenum">
              <a:rPr lang="sv-SE" smtClean="0"/>
              <a:t>‹#›</a:t>
            </a:fld>
            <a:endParaRPr lang="sv-SE"/>
          </a:p>
        </p:txBody>
      </p:sp>
    </p:spTree>
    <p:extLst>
      <p:ext uri="{BB962C8B-B14F-4D97-AF65-F5344CB8AC3E}">
        <p14:creationId xmlns:p14="http://schemas.microsoft.com/office/powerpoint/2010/main" val="3998676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Det här föredraget bygger på forskning som jag har hållit i</a:t>
            </a:r>
            <a:r>
              <a:rPr lang="sv-SE" baseline="0" dirty="0" smtClean="0"/>
              <a:t> sedan 2003. Det började på högskolan i Kristianstad som handledare till en avhandling av Cecilia </a:t>
            </a:r>
            <a:r>
              <a:rPr lang="sv-SE" baseline="0" dirty="0" err="1" smtClean="0"/>
              <a:t>Lindskov</a:t>
            </a:r>
            <a:r>
              <a:rPr lang="sv-SE" baseline="0" dirty="0" smtClean="0"/>
              <a:t> och en del andra projekt, som till exempel ett större uppdrag från Folkhälsokommittén i Västra Götaland – som nu också arrangerar den här konferensen. </a:t>
            </a:r>
          </a:p>
          <a:p>
            <a:r>
              <a:rPr lang="sv-SE" baseline="0" dirty="0" smtClean="0"/>
              <a:t>I mitt fortsatta arbete i Jönköping som forskningssamordnare initierades utvecklingsarbetet av självreflektionsinstrumentet i samband med att landstinget ville ha en genomlysning av uppföljningar av familjecentraler. Den första delen av utvecklingsarbetet genomfördes tillsammans med Lotta Lilja och annan personal som arbetade eller var chefer för familjecentraler i länet. </a:t>
            </a:r>
          </a:p>
          <a:p>
            <a:r>
              <a:rPr lang="sv-SE" baseline="0" dirty="0" smtClean="0"/>
              <a:t>Även </a:t>
            </a:r>
            <a:r>
              <a:rPr lang="sv-SE" baseline="0" dirty="0" err="1" smtClean="0"/>
              <a:t>fc</a:t>
            </a:r>
            <a:r>
              <a:rPr lang="sv-SE" baseline="0" dirty="0" smtClean="0"/>
              <a:t> från andra delar i landet har varit involverade i olika hög grad i utvecklingsarbetet. Sammanlagd har ett ca 300 personal från </a:t>
            </a:r>
            <a:r>
              <a:rPr lang="sv-SE" baseline="0" dirty="0" err="1" smtClean="0"/>
              <a:t>fc</a:t>
            </a:r>
            <a:r>
              <a:rPr lang="sv-SE" baseline="0" dirty="0" smtClean="0"/>
              <a:t> runt om i landet varit direkt eller indirekt involverade i utvecklingen.</a:t>
            </a:r>
          </a:p>
          <a:p>
            <a:r>
              <a:rPr lang="sv-SE" baseline="0" dirty="0" smtClean="0"/>
              <a:t>Instrumentet har spridits från 2012 och fram till nu i lite olika versioner och namn. Sammanlagd har ca 200 personer/</a:t>
            </a:r>
            <a:r>
              <a:rPr lang="sv-SE" baseline="0" dirty="0" err="1" smtClean="0"/>
              <a:t>fc</a:t>
            </a:r>
            <a:r>
              <a:rPr lang="sv-SE" baseline="0" dirty="0" smtClean="0"/>
              <a:t> beställt instrumentet. </a:t>
            </a:r>
          </a:p>
          <a:p>
            <a:r>
              <a:rPr lang="sv-SE" baseline="0" dirty="0" smtClean="0"/>
              <a:t>FFFF och högskolan Kristianstad bekostade 2014 en utvärdering av användandet av självreflektionsinstrumentet. </a:t>
            </a:r>
            <a:r>
              <a:rPr lang="sv-SE" baseline="0" dirty="0" err="1" smtClean="0"/>
              <a:t>Staarneprocess</a:t>
            </a:r>
            <a:r>
              <a:rPr lang="sv-SE" baseline="0" dirty="0" smtClean="0"/>
              <a:t> med Vibeke Bing och Sofia Kjellén genomförde utvärderingen och utvecklade användarguiden. Ute i </a:t>
            </a:r>
            <a:r>
              <a:rPr lang="sv-SE" baseline="0" dirty="0" err="1" smtClean="0"/>
              <a:t>foajen</a:t>
            </a:r>
            <a:r>
              <a:rPr lang="sv-SE" baseline="0" dirty="0" smtClean="0"/>
              <a:t> visas instrument, utvärdering och användarguide mer utförligt.</a:t>
            </a:r>
          </a:p>
          <a:p>
            <a:r>
              <a:rPr lang="sv-SE" baseline="0" dirty="0" smtClean="0"/>
              <a:t>Nu är vi här på konferensen där instrumentets utvärdering presenteras och vad som väntar i framtiden återstår att se.</a:t>
            </a:r>
            <a:endParaRPr lang="sv-SE" dirty="0"/>
          </a:p>
        </p:txBody>
      </p:sp>
      <p:sp>
        <p:nvSpPr>
          <p:cNvPr id="4" name="Platshållare för bildnummer 3"/>
          <p:cNvSpPr>
            <a:spLocks noGrp="1"/>
          </p:cNvSpPr>
          <p:nvPr>
            <p:ph type="sldNum" sz="quarter" idx="10"/>
          </p:nvPr>
        </p:nvSpPr>
        <p:spPr/>
        <p:txBody>
          <a:bodyPr/>
          <a:lstStyle/>
          <a:p>
            <a:fld id="{06E746AD-BB47-4CDD-BF5A-FE09DC811E71}" type="slidenum">
              <a:rPr lang="sv-SE" smtClean="0"/>
              <a:t>3</a:t>
            </a:fld>
            <a:endParaRPr lang="sv-SE"/>
          </a:p>
        </p:txBody>
      </p:sp>
    </p:spTree>
    <p:extLst>
      <p:ext uri="{BB962C8B-B14F-4D97-AF65-F5344CB8AC3E}">
        <p14:creationId xmlns:p14="http://schemas.microsoft.com/office/powerpoint/2010/main" val="2320272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Personalen</a:t>
            </a:r>
            <a:r>
              <a:rPr lang="sv-SE" baseline="0" dirty="0" smtClean="0"/>
              <a:t> bär med sig från sina moderorganisationer traditioner och synsätt som är mer eller mindre medvetna. </a:t>
            </a:r>
          </a:p>
          <a:p>
            <a:r>
              <a:rPr lang="sv-SE" baseline="0" dirty="0" smtClean="0"/>
              <a:t>Det kan handla om; </a:t>
            </a:r>
          </a:p>
          <a:p>
            <a:r>
              <a:rPr lang="sv-SE" baseline="0" dirty="0" smtClean="0"/>
              <a:t>- hur man anser att problem ska lösas genom att planera noggrant eller att ta problemen allt eftersom de dyker upp</a:t>
            </a:r>
          </a:p>
          <a:p>
            <a:r>
              <a:rPr lang="sv-SE" baseline="0" dirty="0" smtClean="0"/>
              <a:t>- Rutiner för vem som ska bestämma – hierarkisk beslutsordning eller en mer platt organisation med större handlingsutrymme</a:t>
            </a:r>
          </a:p>
          <a:p>
            <a:pPr marL="0" marR="0" indent="0" algn="l" defTabSz="914400" rtl="0" eaLnBrk="1" fontAlgn="auto" latinLnBrk="0" hangingPunct="1">
              <a:lnSpc>
                <a:spcPct val="100000"/>
              </a:lnSpc>
              <a:spcBef>
                <a:spcPts val="0"/>
              </a:spcBef>
              <a:spcAft>
                <a:spcPts val="0"/>
              </a:spcAft>
              <a:buClrTx/>
              <a:buSzTx/>
              <a:buFontTx/>
              <a:buNone/>
              <a:tabLst/>
              <a:defRPr/>
            </a:pPr>
            <a:r>
              <a:rPr lang="sv-SE" altLang="sv-SE" sz="1200" dirty="0" smtClean="0"/>
              <a:t>- Rent konkret handlar det om olika ekonomi,</a:t>
            </a:r>
            <a:r>
              <a:rPr lang="sv-SE" altLang="sv-SE" sz="1200" baseline="0" dirty="0" smtClean="0"/>
              <a:t> </a:t>
            </a:r>
            <a:r>
              <a:rPr lang="sv-SE" altLang="sv-SE" sz="1200" dirty="0" smtClean="0"/>
              <a:t>administrativa rutiner, kompetensutveckling </a:t>
            </a:r>
            <a:r>
              <a:rPr lang="sv-SE" altLang="sv-SE" sz="1200" dirty="0" err="1" smtClean="0"/>
              <a:t>etc</a:t>
            </a:r>
            <a:endParaRPr lang="sv-SE" altLang="sv-SE" sz="1200" dirty="0" smtClean="0"/>
          </a:p>
          <a:p>
            <a:endParaRPr lang="sv-SE" dirty="0"/>
          </a:p>
        </p:txBody>
      </p:sp>
      <p:sp>
        <p:nvSpPr>
          <p:cNvPr id="4" name="Platshållare för bildnummer 3"/>
          <p:cNvSpPr>
            <a:spLocks noGrp="1"/>
          </p:cNvSpPr>
          <p:nvPr>
            <p:ph type="sldNum" sz="quarter" idx="10"/>
          </p:nvPr>
        </p:nvSpPr>
        <p:spPr/>
        <p:txBody>
          <a:bodyPr/>
          <a:lstStyle/>
          <a:p>
            <a:fld id="{06E746AD-BB47-4CDD-BF5A-FE09DC811E71}" type="slidenum">
              <a:rPr lang="sv-SE" smtClean="0"/>
              <a:t>12</a:t>
            </a:fld>
            <a:endParaRPr lang="sv-SE"/>
          </a:p>
        </p:txBody>
      </p:sp>
    </p:spTree>
    <p:extLst>
      <p:ext uri="{BB962C8B-B14F-4D97-AF65-F5344CB8AC3E}">
        <p14:creationId xmlns:p14="http://schemas.microsoft.com/office/powerpoint/2010/main" val="2477351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Visa på var </a:t>
            </a:r>
            <a:r>
              <a:rPr lang="sv-SE" dirty="0" err="1" smtClean="0"/>
              <a:t>fc</a:t>
            </a:r>
            <a:r>
              <a:rPr lang="sv-SE" dirty="0" smtClean="0"/>
              <a:t> ska befinna sig i nivåer och öppenhet som de behöver in i behandlande etc. </a:t>
            </a:r>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smtClean="0"/>
              <a:t>Viktigt för alla i teamet och för samarbetet att vara medvetna om </a:t>
            </a:r>
            <a:r>
              <a:rPr lang="sv-SE" baseline="0" dirty="0" err="1" smtClean="0"/>
              <a:t>fc’s</a:t>
            </a:r>
            <a:r>
              <a:rPr lang="sv-SE" baseline="0" dirty="0" smtClean="0"/>
              <a:t> uppdrag som lämpligtvis ska fokusera på i första hand universella och i andra hand det selekterade </a:t>
            </a:r>
            <a:r>
              <a:rPr lang="sv-SE" dirty="0" smtClean="0"/>
              <a:t>Ett flöde mellan specialistvården högst</a:t>
            </a:r>
            <a:r>
              <a:rPr lang="sv-SE" baseline="0" dirty="0" smtClean="0"/>
              <a:t> upp…</a:t>
            </a:r>
          </a:p>
          <a:p>
            <a:r>
              <a:rPr lang="sv-SE" baseline="0" dirty="0" smtClean="0"/>
              <a:t>.. </a:t>
            </a:r>
            <a:endParaRPr lang="sv-SE" dirty="0" smtClean="0"/>
          </a:p>
          <a:p>
            <a:r>
              <a:rPr lang="sv-SE" dirty="0" smtClean="0"/>
              <a:t>Det</a:t>
            </a:r>
            <a:r>
              <a:rPr lang="sv-SE" baseline="0" dirty="0" smtClean="0"/>
              <a:t> långsiktiga stödet som finns även för de som behöver mer utanför </a:t>
            </a:r>
            <a:r>
              <a:rPr lang="sv-SE" baseline="0" dirty="0" err="1" smtClean="0"/>
              <a:t>fc</a:t>
            </a:r>
            <a:endParaRPr lang="sv-SE" dirty="0"/>
          </a:p>
        </p:txBody>
      </p:sp>
      <p:sp>
        <p:nvSpPr>
          <p:cNvPr id="4" name="Platshållare för bildnummer 3"/>
          <p:cNvSpPr>
            <a:spLocks noGrp="1"/>
          </p:cNvSpPr>
          <p:nvPr>
            <p:ph type="sldNum" sz="quarter" idx="10"/>
          </p:nvPr>
        </p:nvSpPr>
        <p:spPr/>
        <p:txBody>
          <a:bodyPr/>
          <a:lstStyle/>
          <a:p>
            <a:fld id="{06E746AD-BB47-4CDD-BF5A-FE09DC811E71}" type="slidenum">
              <a:rPr lang="sv-SE" smtClean="0"/>
              <a:t>13</a:t>
            </a:fld>
            <a:endParaRPr lang="sv-SE"/>
          </a:p>
        </p:txBody>
      </p:sp>
    </p:spTree>
    <p:extLst>
      <p:ext uri="{BB962C8B-B14F-4D97-AF65-F5344CB8AC3E}">
        <p14:creationId xmlns:p14="http://schemas.microsoft.com/office/powerpoint/2010/main" val="1613257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altLang="sv-SE" dirty="0" smtClean="0"/>
              <a:t>Nu övergår vi till att tala om Självreflektionsinstrumentet </a:t>
            </a:r>
          </a:p>
          <a:p>
            <a:pPr marL="0" marR="0" indent="0" algn="l" defTabSz="914400" rtl="0" eaLnBrk="1" fontAlgn="auto" latinLnBrk="0" hangingPunct="1">
              <a:lnSpc>
                <a:spcPct val="100000"/>
              </a:lnSpc>
              <a:spcBef>
                <a:spcPts val="0"/>
              </a:spcBef>
              <a:spcAft>
                <a:spcPts val="0"/>
              </a:spcAft>
              <a:buClrTx/>
              <a:buSzTx/>
              <a:buFontTx/>
              <a:buNone/>
              <a:tabLst/>
              <a:defRPr/>
            </a:pPr>
            <a:r>
              <a:rPr lang="sv-SE" altLang="sv-SE" dirty="0" smtClean="0"/>
              <a:t>Det ska bidra till att: </a:t>
            </a:r>
          </a:p>
          <a:p>
            <a:pPr marL="0" marR="0" indent="0" algn="l" defTabSz="914400" rtl="0" eaLnBrk="1" fontAlgn="auto" latinLnBrk="0" hangingPunct="1">
              <a:lnSpc>
                <a:spcPct val="100000"/>
              </a:lnSpc>
              <a:spcBef>
                <a:spcPts val="0"/>
              </a:spcBef>
              <a:spcAft>
                <a:spcPts val="0"/>
              </a:spcAft>
              <a:buClrTx/>
              <a:buSzTx/>
              <a:buFontTx/>
              <a:buNone/>
              <a:tabLst/>
              <a:defRPr/>
            </a:pPr>
            <a:r>
              <a:rPr lang="sv-SE" altLang="sv-SE" dirty="0" smtClean="0"/>
              <a:t>- alla </a:t>
            </a:r>
            <a:r>
              <a:rPr lang="sv-SE" altLang="sv-SE" dirty="0" err="1" smtClean="0"/>
              <a:t>fc</a:t>
            </a:r>
            <a:r>
              <a:rPr lang="sv-SE" altLang="sv-SE" dirty="0" smtClean="0"/>
              <a:t> ska kunna nå den potential</a:t>
            </a:r>
            <a:r>
              <a:rPr lang="sv-SE" altLang="sv-SE" baseline="0" dirty="0" smtClean="0"/>
              <a:t> som vi visat finns när vi gjorde utvärderingen i VG</a:t>
            </a:r>
            <a:endParaRPr lang="sv-SE" altLang="sv-SE" dirty="0" smtClean="0"/>
          </a:p>
          <a:p>
            <a:pPr marL="0" indent="0">
              <a:buFontTx/>
              <a:buNone/>
            </a:pPr>
            <a:r>
              <a:rPr lang="sv-SE" dirty="0" smtClean="0"/>
              <a:t>- Det förebyggande</a:t>
            </a:r>
            <a:r>
              <a:rPr lang="sv-SE" baseline="0" dirty="0" smtClean="0"/>
              <a:t> a</a:t>
            </a:r>
            <a:r>
              <a:rPr lang="sv-SE" dirty="0" smtClean="0"/>
              <a:t>rbetet ska hållas p</a:t>
            </a:r>
            <a:r>
              <a:rPr lang="sv-SE" baseline="0" dirty="0" smtClean="0"/>
              <a:t>å r</a:t>
            </a:r>
            <a:r>
              <a:rPr lang="sv-SE" dirty="0" smtClean="0"/>
              <a:t>ätt nivå</a:t>
            </a:r>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 att förbättra samverkan, samarbete och styrning</a:t>
            </a:r>
          </a:p>
          <a:p>
            <a:endParaRPr lang="sv-SE" dirty="0"/>
          </a:p>
        </p:txBody>
      </p:sp>
      <p:sp>
        <p:nvSpPr>
          <p:cNvPr id="4" name="Platshållare för bildnummer 3"/>
          <p:cNvSpPr>
            <a:spLocks noGrp="1"/>
          </p:cNvSpPr>
          <p:nvPr>
            <p:ph type="sldNum" sz="quarter" idx="10"/>
          </p:nvPr>
        </p:nvSpPr>
        <p:spPr/>
        <p:txBody>
          <a:bodyPr/>
          <a:lstStyle/>
          <a:p>
            <a:fld id="{06E746AD-BB47-4CDD-BF5A-FE09DC811E71}" type="slidenum">
              <a:rPr lang="sv-SE" smtClean="0"/>
              <a:t>14</a:t>
            </a:fld>
            <a:endParaRPr lang="sv-SE"/>
          </a:p>
        </p:txBody>
      </p:sp>
    </p:spTree>
    <p:extLst>
      <p:ext uri="{BB962C8B-B14F-4D97-AF65-F5344CB8AC3E}">
        <p14:creationId xmlns:p14="http://schemas.microsoft.com/office/powerpoint/2010/main" val="168939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dirty="0" smtClean="0"/>
              <a:t>Självreflektionsinstrumentet syftar</a:t>
            </a:r>
            <a:r>
              <a:rPr lang="sv-SE" altLang="sv-SE" baseline="0" dirty="0" smtClean="0"/>
              <a:t> till att s</a:t>
            </a:r>
            <a:r>
              <a:rPr lang="sv-SE" dirty="0" smtClean="0"/>
              <a:t>tärka det gemensamma och att göra gränserna</a:t>
            </a:r>
            <a:r>
              <a:rPr lang="sv-SE" baseline="0" dirty="0" smtClean="0"/>
              <a:t> mellan sektorerna inom </a:t>
            </a:r>
            <a:r>
              <a:rPr lang="sv-SE" baseline="0" dirty="0" err="1" smtClean="0"/>
              <a:t>fc</a:t>
            </a:r>
            <a:r>
              <a:rPr lang="sv-SE" baseline="0" dirty="0" smtClean="0"/>
              <a:t> öppnare och smidigare för att barnfamiljerna ska få ut så bra stöd som möjligt</a:t>
            </a:r>
          </a:p>
          <a:p>
            <a:r>
              <a:rPr lang="sv-SE" baseline="0" dirty="0" smtClean="0"/>
              <a:t>Medan moderorganisationernas uppdragsbeskrivning, roller och prestationer är väl kända är det gemensamma i praktiken mindre utvecklat och beskrivet. Det kan t.o.m. vara Anonymt för en del chefer…….</a:t>
            </a:r>
            <a:endParaRPr lang="sv-SE" dirty="0"/>
          </a:p>
        </p:txBody>
      </p:sp>
      <p:sp>
        <p:nvSpPr>
          <p:cNvPr id="4" name="Platshållare för bildnummer 3"/>
          <p:cNvSpPr>
            <a:spLocks noGrp="1"/>
          </p:cNvSpPr>
          <p:nvPr>
            <p:ph type="sldNum" sz="quarter" idx="10"/>
          </p:nvPr>
        </p:nvSpPr>
        <p:spPr/>
        <p:txBody>
          <a:bodyPr/>
          <a:lstStyle/>
          <a:p>
            <a:fld id="{06E746AD-BB47-4CDD-BF5A-FE09DC811E71}" type="slidenum">
              <a:rPr lang="sv-SE" smtClean="0"/>
              <a:t>15</a:t>
            </a:fld>
            <a:endParaRPr lang="sv-SE"/>
          </a:p>
        </p:txBody>
      </p:sp>
    </p:spTree>
    <p:extLst>
      <p:ext uri="{BB962C8B-B14F-4D97-AF65-F5344CB8AC3E}">
        <p14:creationId xmlns:p14="http://schemas.microsoft.com/office/powerpoint/2010/main" val="2393673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06E746AD-BB47-4CDD-BF5A-FE09DC811E71}" type="slidenum">
              <a:rPr lang="sv-SE" smtClean="0"/>
              <a:t>16</a:t>
            </a:fld>
            <a:endParaRPr lang="sv-SE"/>
          </a:p>
        </p:txBody>
      </p:sp>
    </p:spTree>
    <p:extLst>
      <p:ext uri="{BB962C8B-B14F-4D97-AF65-F5344CB8AC3E}">
        <p14:creationId xmlns:p14="http://schemas.microsoft.com/office/powerpoint/2010/main" val="2488480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Så här ser det ut. </a:t>
            </a:r>
          </a:p>
          <a:p>
            <a:r>
              <a:rPr lang="sv-SE" dirty="0" smtClean="0"/>
              <a:t>Vi har en förändringsteori till varför det</a:t>
            </a:r>
            <a:r>
              <a:rPr lang="sv-SE" baseline="0" dirty="0" smtClean="0"/>
              <a:t> ska vara bra att använda; </a:t>
            </a:r>
            <a:br>
              <a:rPr lang="sv-SE" baseline="0" dirty="0" smtClean="0"/>
            </a:br>
            <a:r>
              <a:rPr lang="sv-SE" baseline="0" dirty="0" smtClean="0"/>
              <a:t>- </a:t>
            </a:r>
            <a:r>
              <a:rPr lang="sv-SE" dirty="0" smtClean="0"/>
              <a:t>det ska bidra till förmåga att reflektera och öka medvetenhet</a:t>
            </a:r>
          </a:p>
          <a:p>
            <a:pPr marL="0" indent="0">
              <a:buFontTx/>
              <a:buNone/>
            </a:pPr>
            <a:endParaRPr lang="sv-SE" dirty="0" smtClean="0"/>
          </a:p>
          <a:p>
            <a:pPr marL="0" indent="0">
              <a:buFontTx/>
              <a:buNone/>
            </a:pPr>
            <a:r>
              <a:rPr lang="sv-SE" dirty="0" smtClean="0"/>
              <a:t>Nu</a:t>
            </a:r>
            <a:r>
              <a:rPr lang="sv-SE" baseline="0" dirty="0" smtClean="0"/>
              <a:t> är frågan – blev det som det var tänkt att bli?</a:t>
            </a:r>
            <a:endParaRPr lang="sv-SE" dirty="0"/>
          </a:p>
        </p:txBody>
      </p:sp>
      <p:sp>
        <p:nvSpPr>
          <p:cNvPr id="4" name="Platshållare för bildnummer 3"/>
          <p:cNvSpPr>
            <a:spLocks noGrp="1"/>
          </p:cNvSpPr>
          <p:nvPr>
            <p:ph type="sldNum" sz="quarter" idx="10"/>
          </p:nvPr>
        </p:nvSpPr>
        <p:spPr/>
        <p:txBody>
          <a:bodyPr/>
          <a:lstStyle/>
          <a:p>
            <a:fld id="{06E746AD-BB47-4CDD-BF5A-FE09DC811E71}" type="slidenum">
              <a:rPr lang="sv-SE" smtClean="0"/>
              <a:t>28</a:t>
            </a:fld>
            <a:endParaRPr lang="sv-SE"/>
          </a:p>
        </p:txBody>
      </p:sp>
    </p:spTree>
    <p:extLst>
      <p:ext uri="{BB962C8B-B14F-4D97-AF65-F5344CB8AC3E}">
        <p14:creationId xmlns:p14="http://schemas.microsoft.com/office/powerpoint/2010/main" val="2367766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Platshållare för bildobjekt 1"/>
          <p:cNvSpPr>
            <a:spLocks noGrp="1" noRot="1" noChangeAspect="1"/>
          </p:cNvSpPr>
          <p:nvPr>
            <p:ph type="sldImg"/>
          </p:nvPr>
        </p:nvSpPr>
        <p:spPr bwMode="auto">
          <a:noFill/>
          <a:ln>
            <a:solidFill>
              <a:srgbClr val="000000"/>
            </a:solidFill>
            <a:miter lim="800000"/>
            <a:headEnd/>
            <a:tailEnd/>
          </a:ln>
        </p:spPr>
      </p:sp>
      <p:sp>
        <p:nvSpPr>
          <p:cNvPr id="63490"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ea typeface="ＭＳ Ｐゴシック" pitchFamily="84" charset="-128"/>
              <a:cs typeface="ＭＳ Ｐゴシック" pitchFamily="84" charset="-128"/>
            </a:endParaRPr>
          </a:p>
        </p:txBody>
      </p:sp>
      <p:sp>
        <p:nvSpPr>
          <p:cNvPr id="63491" name="Platshållare för bild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C07088-BE94-49A0-B8E0-4DC5A79CC4E8}" type="slidenum">
              <a:rPr lang="sv-SE">
                <a:ea typeface="ＭＳ Ｐゴシック" pitchFamily="96" charset="-128"/>
                <a:cs typeface="ＭＳ Ｐゴシック" pitchFamily="96" charset="-128"/>
              </a:rPr>
              <a:pPr fontAlgn="base">
                <a:spcBef>
                  <a:spcPct val="0"/>
                </a:spcBef>
                <a:spcAft>
                  <a:spcPct val="0"/>
                </a:spcAft>
                <a:defRPr/>
              </a:pPr>
              <a:t>30</a:t>
            </a:fld>
            <a:endParaRPr lang="sv-SE">
              <a:ea typeface="ＭＳ Ｐゴシック" pitchFamily="96" charset="-128"/>
              <a:cs typeface="ＭＳ Ｐゴシック" pitchFamily="96" charset="-128"/>
            </a:endParaRPr>
          </a:p>
        </p:txBody>
      </p:sp>
    </p:spTree>
    <p:extLst>
      <p:ext uri="{BB962C8B-B14F-4D97-AF65-F5344CB8AC3E}">
        <p14:creationId xmlns:p14="http://schemas.microsoft.com/office/powerpoint/2010/main" val="11944146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Placeholder 2"/>
          <p:cNvSpPr>
            <a:spLocks noGrp="1" noRot="1" noChangeAspect="1"/>
          </p:cNvSpPr>
          <p:nvPr>
            <p:ph type="sldImg"/>
          </p:nvPr>
        </p:nvSpPr>
        <p:spPr bwMode="auto">
          <a:noFill/>
          <a:ln>
            <a:solidFill>
              <a:srgbClr val="000000"/>
            </a:solidFill>
            <a:miter lim="800000"/>
            <a:headEnd/>
            <a:tailEnd/>
          </a:ln>
        </p:spPr>
      </p:sp>
      <p:sp>
        <p:nvSpPr>
          <p:cNvPr id="6553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a:ea typeface="ＭＳ Ｐゴシック" pitchFamily="84" charset="-128"/>
                <a:cs typeface="ＭＳ Ｐゴシック" pitchFamily="84" charset="-128"/>
              </a:rPr>
              <a:t>Det outtalade i vardagens rutiner framstår i en klar dagar. Arbetet blir förtydligt. </a:t>
            </a:r>
          </a:p>
          <a:p>
            <a:pPr eaLnBrk="1" hangingPunct="1"/>
            <a:endParaRPr lang="en-GB">
              <a:ea typeface="ＭＳ Ｐゴシック" pitchFamily="84" charset="-128"/>
              <a:cs typeface="ＭＳ Ｐゴシック" pitchFamily="84" charset="-128"/>
            </a:endParaRPr>
          </a:p>
          <a:p>
            <a:pPr eaLnBrk="1" hangingPunct="1"/>
            <a:r>
              <a:rPr lang="en-GB">
                <a:ea typeface="ＭＳ Ｐゴシック" pitchFamily="84" charset="-128"/>
                <a:cs typeface="ＭＳ Ｐゴシック" pitchFamily="84" charset="-128"/>
              </a:rPr>
              <a:t>Många talar om en fördjupning när teamet resonerar kring vad de läggar i olika påståenden. Det upplevs stimulerande och någon uttrycker det som att “man dyker en våning till”.</a:t>
            </a:r>
          </a:p>
          <a:p>
            <a:pPr eaLnBrk="1" hangingPunct="1"/>
            <a:endParaRPr lang="en-GB">
              <a:ea typeface="ＭＳ Ｐゴシック" pitchFamily="84" charset="-128"/>
              <a:cs typeface="ＭＳ Ｐゴシック" pitchFamily="84" charset="-128"/>
            </a:endParaRPr>
          </a:p>
          <a:p>
            <a:pPr eaLnBrk="1" hangingPunct="1"/>
            <a:r>
              <a:rPr lang="en-GB">
                <a:ea typeface="ＭＳ Ｐゴシック" pitchFamily="84" charset="-128"/>
                <a:cs typeface="ＭＳ Ｐゴシック" pitchFamily="84" charset="-128"/>
              </a:rPr>
              <a:t>Den gemensamma reflektionen ger också bekräftelse och det egna arbetet får mening. Det inger trygghet att känna igen sig. Olika roller och  funktioner blir belysta och därmed sker också större tydlighet gentemot besökare och omgivning.</a:t>
            </a:r>
          </a:p>
          <a:p>
            <a:pPr eaLnBrk="1" hangingPunct="1"/>
            <a:endParaRPr lang="en-GB">
              <a:ea typeface="ＭＳ Ｐゴシック" pitchFamily="84" charset="-128"/>
              <a:cs typeface="ＭＳ Ｐゴシック" pitchFamily="84" charset="-128"/>
            </a:endParaRPr>
          </a:p>
          <a:p>
            <a:pPr eaLnBrk="1" hangingPunct="1"/>
            <a:r>
              <a:rPr lang="en-GB">
                <a:ea typeface="ＭＳ Ｐゴシック" pitchFamily="84" charset="-128"/>
                <a:cs typeface="ＭＳ Ｐゴシック" pitchFamily="84" charset="-128"/>
              </a:rPr>
              <a:t>Tydligheten gällde också skillnaden mellan det man ville göra och verkligen gjorde. De undersökta familjecentralerna hade faktiskt flera förbätringsområden gemensamt såsom Barnkonventionen, Utsatta barn och Nyanlända. Men familentralerna hade förstås också egna specifika förbättringsområden som påståendet om att “komma över tröskeln”.</a:t>
            </a:r>
          </a:p>
        </p:txBody>
      </p:sp>
    </p:spTree>
    <p:extLst>
      <p:ext uri="{BB962C8B-B14F-4D97-AF65-F5344CB8AC3E}">
        <p14:creationId xmlns:p14="http://schemas.microsoft.com/office/powerpoint/2010/main" val="20183873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Platshållare för bildobjekt 1"/>
          <p:cNvSpPr>
            <a:spLocks noGrp="1" noRot="1" noChangeAspect="1"/>
          </p:cNvSpPr>
          <p:nvPr>
            <p:ph type="sldImg"/>
          </p:nvPr>
        </p:nvSpPr>
        <p:spPr bwMode="auto">
          <a:noFill/>
          <a:ln>
            <a:solidFill>
              <a:srgbClr val="000000"/>
            </a:solidFill>
            <a:miter lim="800000"/>
            <a:headEnd/>
            <a:tailEnd/>
          </a:ln>
        </p:spPr>
      </p:sp>
      <p:sp>
        <p:nvSpPr>
          <p:cNvPr id="67586"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sv-SE" smtClean="0">
                <a:ea typeface="ＭＳ Ｐゴシック" pitchFamily="84" charset="-128"/>
                <a:cs typeface="ＭＳ Ｐゴシック" pitchFamily="84" charset="-128"/>
              </a:rPr>
              <a:t>Öppenheten och koordinationen i samarbetet ökade när de blir mer medvetna om varandra</a:t>
            </a:r>
          </a:p>
        </p:txBody>
      </p:sp>
      <p:sp>
        <p:nvSpPr>
          <p:cNvPr id="65539" name="Platshållare för bild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7A8D78-96A1-4F1F-9EAF-84EEFAD2C62F}" type="slidenum">
              <a:rPr lang="sv-SE">
                <a:ea typeface="ＭＳ Ｐゴシック" pitchFamily="96" charset="-128"/>
                <a:cs typeface="ＭＳ Ｐゴシック" pitchFamily="96" charset="-128"/>
              </a:rPr>
              <a:pPr fontAlgn="base">
                <a:spcBef>
                  <a:spcPct val="0"/>
                </a:spcBef>
                <a:spcAft>
                  <a:spcPct val="0"/>
                </a:spcAft>
                <a:defRPr/>
              </a:pPr>
              <a:t>32</a:t>
            </a:fld>
            <a:endParaRPr lang="sv-SE">
              <a:ea typeface="ＭＳ Ｐゴシック" pitchFamily="96" charset="-128"/>
              <a:cs typeface="ＭＳ Ｐゴシック" pitchFamily="96" charset="-128"/>
            </a:endParaRPr>
          </a:p>
        </p:txBody>
      </p:sp>
    </p:spTree>
    <p:extLst>
      <p:ext uri="{BB962C8B-B14F-4D97-AF65-F5344CB8AC3E}">
        <p14:creationId xmlns:p14="http://schemas.microsoft.com/office/powerpoint/2010/main" val="1307048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Placeholder 2"/>
          <p:cNvSpPr>
            <a:spLocks noGrp="1" noRot="1" noChangeAspect="1"/>
          </p:cNvSpPr>
          <p:nvPr>
            <p:ph type="sldImg"/>
          </p:nvPr>
        </p:nvSpPr>
        <p:spPr bwMode="auto">
          <a:noFill/>
          <a:ln>
            <a:solidFill>
              <a:srgbClr val="000000"/>
            </a:solidFill>
            <a:miter lim="800000"/>
            <a:headEnd/>
            <a:tailEnd/>
          </a:ln>
        </p:spPr>
      </p:sp>
      <p:sp>
        <p:nvSpPr>
          <p:cNvPr id="6963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a:ea typeface="ＭＳ Ｐゴシック" pitchFamily="84" charset="-128"/>
                <a:cs typeface="ＭＳ Ｐゴシック" pitchFamily="84" charset="-128"/>
              </a:rPr>
              <a:t>Teamarbete är ju familjecentralens signum. Instrumentet underlättar teamarbetet på flera sätt tack vare att likheter och skillnader mellan teammedlemmarna blir belysta.Att sitta ner tillsammana och enas om vilka förbättringsområden som man gemensamt skall ta sig an fungerar samordnande.De flesta familjecentraler har husmöten och planeringsmöten.Dessa uppges få en bättre struktur som ett resultat av den gemnsamma tankemödan.</a:t>
            </a:r>
          </a:p>
          <a:p>
            <a:pPr eaLnBrk="1" hangingPunct="1"/>
            <a:endParaRPr lang="en-GB">
              <a:ea typeface="ＭＳ Ｐゴシック" pitchFamily="84" charset="-128"/>
              <a:cs typeface="ＭＳ Ｐゴシック" pitchFamily="84" charset="-128"/>
            </a:endParaRPr>
          </a:p>
          <a:p>
            <a:pPr eaLnBrk="1" hangingPunct="1"/>
            <a:endParaRPr lang="en-GB">
              <a:ea typeface="ＭＳ Ｐゴシック" pitchFamily="84" charset="-128"/>
              <a:cs typeface="ＭＳ Ｐゴシック" pitchFamily="84" charset="-128"/>
            </a:endParaRPr>
          </a:p>
        </p:txBody>
      </p:sp>
    </p:spTree>
    <p:extLst>
      <p:ext uri="{BB962C8B-B14F-4D97-AF65-F5344CB8AC3E}">
        <p14:creationId xmlns:p14="http://schemas.microsoft.com/office/powerpoint/2010/main" val="664948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Forskning från andra sammanhang har visat att ……</a:t>
            </a:r>
            <a:endParaRPr lang="sv-SE" dirty="0"/>
          </a:p>
        </p:txBody>
      </p:sp>
      <p:sp>
        <p:nvSpPr>
          <p:cNvPr id="4" name="Platshållare för bildnummer 3"/>
          <p:cNvSpPr>
            <a:spLocks noGrp="1"/>
          </p:cNvSpPr>
          <p:nvPr>
            <p:ph type="sldNum" sz="quarter" idx="10"/>
          </p:nvPr>
        </p:nvSpPr>
        <p:spPr/>
        <p:txBody>
          <a:bodyPr/>
          <a:lstStyle/>
          <a:p>
            <a:fld id="{06E746AD-BB47-4CDD-BF5A-FE09DC811E71}" type="slidenum">
              <a:rPr lang="sv-SE" smtClean="0"/>
              <a:t>4</a:t>
            </a:fld>
            <a:endParaRPr lang="sv-SE"/>
          </a:p>
        </p:txBody>
      </p:sp>
    </p:spTree>
    <p:extLst>
      <p:ext uri="{BB962C8B-B14F-4D97-AF65-F5344CB8AC3E}">
        <p14:creationId xmlns:p14="http://schemas.microsoft.com/office/powerpoint/2010/main" val="8234430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b="1" dirty="0" smtClean="0"/>
              <a:t>Syfte med användandet </a:t>
            </a:r>
            <a:r>
              <a:rPr lang="sv-SE" dirty="0" smtClean="0"/>
              <a:t>är att utveckla en kunskapsbaserad praktik. </a:t>
            </a:r>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Med det menar jag att… </a:t>
            </a:r>
            <a:r>
              <a:rPr lang="sv-SE" b="1" dirty="0" smtClean="0"/>
              <a:t>Personalen ska</a:t>
            </a:r>
            <a:r>
              <a:rPr lang="sv-SE" b="1" baseline="0" dirty="0" smtClean="0"/>
              <a:t> kunna</a:t>
            </a:r>
            <a:r>
              <a:rPr lang="sv-SE" b="1" dirty="0" smtClean="0"/>
              <a:t> </a:t>
            </a:r>
            <a:r>
              <a:rPr lang="sv-SE" dirty="0" smtClean="0"/>
              <a:t>kritisk reflektera på och utveckla den egna verksamheten genom att integrera </a:t>
            </a:r>
            <a:r>
              <a:rPr lang="sv-SE" dirty="0" smtClean="0">
                <a:solidFill>
                  <a:srgbClr val="FF0000"/>
                </a:solidFill>
              </a:rPr>
              <a:t>erfarenhet, utbildning, etiska aspekter med vetenskaplig kunskap.</a:t>
            </a:r>
            <a:endParaRPr lang="sv-S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b="1" dirty="0" smtClean="0"/>
              <a:t>Detta genom ett</a:t>
            </a:r>
            <a:r>
              <a:rPr lang="sv-SE" b="1" baseline="0" dirty="0" smtClean="0"/>
              <a:t> systematiskt förbättringsarbete på lång sikt, varje år</a:t>
            </a:r>
          </a:p>
          <a:p>
            <a:pPr marL="0" marR="0" indent="0" algn="l" defTabSz="914400" rtl="0" eaLnBrk="1" fontAlgn="auto" latinLnBrk="0" hangingPunct="1">
              <a:lnSpc>
                <a:spcPct val="100000"/>
              </a:lnSpc>
              <a:spcBef>
                <a:spcPts val="0"/>
              </a:spcBef>
              <a:spcAft>
                <a:spcPts val="0"/>
              </a:spcAft>
              <a:buClrTx/>
              <a:buSzTx/>
              <a:buFontTx/>
              <a:buNone/>
              <a:tabLst/>
              <a:defRPr/>
            </a:pPr>
            <a:endParaRPr lang="sv-SE"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Det grundar</a:t>
            </a:r>
            <a:r>
              <a:rPr lang="sv-SE" baseline="0" dirty="0" smtClean="0"/>
              <a:t> sig i </a:t>
            </a:r>
            <a:r>
              <a:rPr lang="sv-SE" dirty="0" smtClean="0"/>
              <a:t>Otto med</a:t>
            </a:r>
            <a:r>
              <a:rPr lang="sv-SE" baseline="0" dirty="0" smtClean="0"/>
              <a:t> flera som  man bör se på evidensbaserad praktik som två generationer: </a:t>
            </a:r>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smtClean="0"/>
              <a:t>Den</a:t>
            </a:r>
            <a:r>
              <a:rPr lang="sv-SE" dirty="0" smtClean="0"/>
              <a:t> första</a:t>
            </a:r>
            <a:r>
              <a:rPr lang="sv-SE" baseline="0" dirty="0" smtClean="0"/>
              <a:t> generationens</a:t>
            </a:r>
            <a:r>
              <a:rPr lang="sv-SE" dirty="0" smtClean="0"/>
              <a:t> evidensbaserade praktik betonar  användning av s.k. evidensbaserade metoder och det</a:t>
            </a:r>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riskerar att utarma yrkeskunskap och professionellt handlande.</a:t>
            </a:r>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Den andra generationens evidensbaserade praktik betonar reflekterande yrkeskunskap och professionellt handlande som viktig för att stärka kvaliteten i arbetet……… </a:t>
            </a:r>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I</a:t>
            </a:r>
            <a:r>
              <a:rPr lang="sv-SE" baseline="0" dirty="0" smtClean="0"/>
              <a:t> enlighet med den här utvärderingen finns tecken på att </a:t>
            </a:r>
            <a:r>
              <a:rPr lang="sv-SE" baseline="0" dirty="0" err="1" smtClean="0"/>
              <a:t>fc</a:t>
            </a:r>
            <a:r>
              <a:rPr lang="sv-SE" baseline="0" dirty="0" smtClean="0"/>
              <a:t> är på väg mot att utveckla en kunskapsbaserad praktik enligt andra generationen.</a:t>
            </a:r>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smtClean="0"/>
              <a:t>TYST räkna till 30</a:t>
            </a:r>
            <a:endParaRPr lang="sv-S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b="1" dirty="0" smtClean="0"/>
          </a:p>
          <a:p>
            <a:endParaRPr lang="sv-SE" dirty="0"/>
          </a:p>
        </p:txBody>
      </p:sp>
      <p:sp>
        <p:nvSpPr>
          <p:cNvPr id="4" name="Platshållare för bildnummer 3"/>
          <p:cNvSpPr>
            <a:spLocks noGrp="1"/>
          </p:cNvSpPr>
          <p:nvPr>
            <p:ph type="sldNum" sz="quarter" idx="10"/>
          </p:nvPr>
        </p:nvSpPr>
        <p:spPr/>
        <p:txBody>
          <a:bodyPr/>
          <a:lstStyle/>
          <a:p>
            <a:fld id="{06E746AD-BB47-4CDD-BF5A-FE09DC811E71}" type="slidenum">
              <a:rPr lang="sv-SE" smtClean="0"/>
              <a:t>39</a:t>
            </a:fld>
            <a:endParaRPr lang="sv-SE"/>
          </a:p>
        </p:txBody>
      </p:sp>
    </p:spTree>
    <p:extLst>
      <p:ext uri="{BB962C8B-B14F-4D97-AF65-F5344CB8AC3E}">
        <p14:creationId xmlns:p14="http://schemas.microsoft.com/office/powerpoint/2010/main" val="27893439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buNone/>
            </a:pPr>
            <a:r>
              <a:rPr lang="sv-SE" sz="1200" dirty="0" smtClean="0"/>
              <a:t>Sammanfattningsvis innebär - Ett vardagligt arbete enligt den andra generationens kunskapsbaserade praktik</a:t>
            </a:r>
          </a:p>
          <a:p>
            <a:pPr>
              <a:buNone/>
            </a:pPr>
            <a:r>
              <a:rPr lang="sv-SE" sz="1200" dirty="0" smtClean="0"/>
              <a:t>- </a:t>
            </a:r>
            <a:r>
              <a:rPr lang="sv-SE" dirty="0" smtClean="0"/>
              <a:t>Ett kritiskt och stärkande förhållningssätt bidrar till föräldrars självtillit </a:t>
            </a:r>
          </a:p>
          <a:p>
            <a:pPr marL="171450" indent="-171450">
              <a:buFontTx/>
              <a:buChar char="-"/>
            </a:pPr>
            <a:r>
              <a:rPr lang="sv-SE" dirty="0" smtClean="0"/>
              <a:t>Förmåga att skilja på och tala om hur de önskar och hur de gör i verkligheten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sv-SE" dirty="0" smtClean="0"/>
              <a:t>Förmåga att anpassa hur de använder metoder efter familjecentralens förutsättningar och rika variation av barnfamiljer i en generell verksamhet</a:t>
            </a:r>
          </a:p>
          <a:p>
            <a:pPr marL="171450" indent="-171450">
              <a:buFontTx/>
              <a:buChar char="-"/>
            </a:pPr>
            <a:r>
              <a:rPr lang="sv-SE" dirty="0" smtClean="0"/>
              <a:t>Systematiskt Förbättringsarbete</a:t>
            </a:r>
            <a:endParaRPr lang="sv-SE" dirty="0"/>
          </a:p>
        </p:txBody>
      </p:sp>
      <p:sp>
        <p:nvSpPr>
          <p:cNvPr id="4" name="Platshållare för bildnummer 3"/>
          <p:cNvSpPr>
            <a:spLocks noGrp="1"/>
          </p:cNvSpPr>
          <p:nvPr>
            <p:ph type="sldNum" sz="quarter" idx="10"/>
          </p:nvPr>
        </p:nvSpPr>
        <p:spPr/>
        <p:txBody>
          <a:bodyPr/>
          <a:lstStyle/>
          <a:p>
            <a:fld id="{06E746AD-BB47-4CDD-BF5A-FE09DC811E71}" type="slidenum">
              <a:rPr lang="sv-SE" smtClean="0"/>
              <a:t>40</a:t>
            </a:fld>
            <a:endParaRPr lang="sv-SE"/>
          </a:p>
        </p:txBody>
      </p:sp>
    </p:spTree>
    <p:extLst>
      <p:ext uri="{BB962C8B-B14F-4D97-AF65-F5344CB8AC3E}">
        <p14:creationId xmlns:p14="http://schemas.microsoft.com/office/powerpoint/2010/main" val="16971236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Det systematiska förbättringsarbetet</a:t>
            </a:r>
            <a:r>
              <a:rPr lang="sv-SE" baseline="0" dirty="0" smtClean="0"/>
              <a:t> har tillgång till följande hjälpmedel:</a:t>
            </a:r>
          </a:p>
          <a:p>
            <a:r>
              <a:rPr lang="sv-SE" dirty="0" smtClean="0"/>
              <a:t>- Självreflektionsinstrumentet</a:t>
            </a:r>
            <a:endParaRPr lang="sv-SE" baseline="0" dirty="0" smtClean="0"/>
          </a:p>
          <a:p>
            <a:r>
              <a:rPr lang="sv-SE" dirty="0" smtClean="0"/>
              <a:t>- Användarguiden - för att samordnare eller motsvarande ska få stöd till användandet</a:t>
            </a:r>
          </a:p>
          <a:p>
            <a:r>
              <a:rPr lang="sv-SE" dirty="0" smtClean="0"/>
              <a:t>Förutom detta behöver</a:t>
            </a:r>
            <a:r>
              <a:rPr lang="sv-SE" baseline="0" dirty="0" smtClean="0"/>
              <a:t> man använda sig av </a:t>
            </a:r>
            <a:r>
              <a:rPr lang="sv-SE" dirty="0" smtClean="0"/>
              <a:t>hjälpmedel för att </a:t>
            </a:r>
            <a:r>
              <a:rPr lang="sv-SE" dirty="0" err="1" smtClean="0"/>
              <a:t>fc</a:t>
            </a:r>
            <a:r>
              <a:rPr lang="sv-SE" dirty="0" smtClean="0"/>
              <a:t> ska kunna ta reda på om något har</a:t>
            </a:r>
            <a:r>
              <a:rPr lang="sv-SE" baseline="0" dirty="0" smtClean="0"/>
              <a:t> blivit bättre? </a:t>
            </a:r>
          </a:p>
          <a:p>
            <a:r>
              <a:rPr lang="sv-SE" baseline="0" dirty="0" smtClean="0"/>
              <a:t>För att genomföra självvärdering är det bra att använda sig av:</a:t>
            </a:r>
          </a:p>
          <a:p>
            <a:pPr marL="171450" indent="-171450">
              <a:buFontTx/>
              <a:buChar char="-"/>
            </a:pPr>
            <a:r>
              <a:rPr lang="sv-SE" baseline="0" dirty="0" smtClean="0"/>
              <a:t>Besöksstatistik</a:t>
            </a:r>
          </a:p>
          <a:p>
            <a:pPr marL="171450" indent="-171450">
              <a:buFontTx/>
              <a:buChar char="-"/>
            </a:pPr>
            <a:r>
              <a:rPr lang="sv-SE" baseline="0" dirty="0" smtClean="0"/>
              <a:t>Slussningsstatistik – i Hässleholm finns rutiner för att 2 ggr/år följa upp hur mycket man använder sig av varandra</a:t>
            </a:r>
          </a:p>
          <a:p>
            <a:pPr marL="171450" indent="-171450">
              <a:buFontTx/>
              <a:buChar char="-"/>
            </a:pPr>
            <a:r>
              <a:rPr lang="sv-SE" baseline="0" dirty="0" smtClean="0"/>
              <a:t>Föräldraenkät – i Jönköping används en enkel för föräldrar hanterbar föräldraenkät för att få synpunkter från föräldrar</a:t>
            </a:r>
          </a:p>
          <a:p>
            <a:r>
              <a:rPr lang="sv-SE" dirty="0" smtClean="0"/>
              <a:t>–  </a:t>
            </a:r>
            <a:r>
              <a:rPr lang="sv-SE" dirty="0" err="1" smtClean="0"/>
              <a:t>Årshjul</a:t>
            </a:r>
            <a:r>
              <a:rPr lang="sv-SE" dirty="0" smtClean="0"/>
              <a:t> - i Jönköping används</a:t>
            </a:r>
            <a:r>
              <a:rPr lang="sv-SE" baseline="0" dirty="0" smtClean="0"/>
              <a:t> en </a:t>
            </a:r>
            <a:r>
              <a:rPr lang="sv-SE" dirty="0" smtClean="0"/>
              <a:t>modell  för Årlig uppföljning med verksamhetsplan och verksamhetsuppföljning</a:t>
            </a:r>
            <a:endParaRPr lang="sv-SE" dirty="0"/>
          </a:p>
        </p:txBody>
      </p:sp>
      <p:sp>
        <p:nvSpPr>
          <p:cNvPr id="4" name="Platshållare för bildnummer 3"/>
          <p:cNvSpPr>
            <a:spLocks noGrp="1"/>
          </p:cNvSpPr>
          <p:nvPr>
            <p:ph type="sldNum" sz="quarter" idx="10"/>
          </p:nvPr>
        </p:nvSpPr>
        <p:spPr/>
        <p:txBody>
          <a:bodyPr/>
          <a:lstStyle/>
          <a:p>
            <a:fld id="{06E746AD-BB47-4CDD-BF5A-FE09DC811E71}" type="slidenum">
              <a:rPr lang="sv-SE" smtClean="0"/>
              <a:t>41</a:t>
            </a:fld>
            <a:endParaRPr lang="sv-SE"/>
          </a:p>
        </p:txBody>
      </p:sp>
    </p:spTree>
    <p:extLst>
      <p:ext uri="{BB962C8B-B14F-4D97-AF65-F5344CB8AC3E}">
        <p14:creationId xmlns:p14="http://schemas.microsoft.com/office/powerpoint/2010/main" val="18403240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smtClean="0"/>
              <a:t>Fc</a:t>
            </a:r>
            <a:r>
              <a:rPr lang="sv-SE" dirty="0" smtClean="0"/>
              <a:t> har vuxit</a:t>
            </a:r>
            <a:r>
              <a:rPr lang="sv-SE" baseline="0" dirty="0" smtClean="0"/>
              <a:t> till snabbt </a:t>
            </a:r>
            <a:r>
              <a:rPr lang="sv-SE" u="sng" baseline="0" dirty="0" smtClean="0"/>
              <a:t>som om </a:t>
            </a:r>
            <a:r>
              <a:rPr lang="sv-SE" baseline="0" dirty="0" smtClean="0"/>
              <a:t>man tror på idén. </a:t>
            </a:r>
          </a:p>
          <a:p>
            <a:r>
              <a:rPr lang="sv-SE" baseline="0" dirty="0" smtClean="0"/>
              <a:t>Trots detta finns fortfarande ingen nationell samordning från för att bidra till utvecklingen. </a:t>
            </a:r>
          </a:p>
          <a:p>
            <a:r>
              <a:rPr lang="sv-SE" baseline="0" dirty="0" err="1" smtClean="0"/>
              <a:t>Fc</a:t>
            </a:r>
            <a:r>
              <a:rPr lang="sv-SE" baseline="0" dirty="0" smtClean="0"/>
              <a:t> har fått stå ensamma med bevisbördan, medan den traditionella verksamheten har haft tolkningsföreträdet.</a:t>
            </a:r>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smtClean="0"/>
              <a:t>Det finns något orimligt i detta. </a:t>
            </a:r>
            <a:r>
              <a:rPr lang="sv-SE" dirty="0" smtClean="0"/>
              <a:t>Undantaget</a:t>
            </a:r>
            <a:r>
              <a:rPr lang="sv-SE" baseline="0" dirty="0" smtClean="0"/>
              <a:t> är </a:t>
            </a:r>
            <a:r>
              <a:rPr lang="sv-SE" dirty="0" smtClean="0"/>
              <a:t>Västra Götalands Folkhälsokommitté som möjliggjort studier</a:t>
            </a:r>
            <a:r>
              <a:rPr lang="sv-SE" baseline="0" dirty="0" smtClean="0"/>
              <a:t> på djupet utifrån ett </a:t>
            </a:r>
            <a:r>
              <a:rPr lang="sv-SE" baseline="0" dirty="0" err="1" smtClean="0"/>
              <a:t>föräldra</a:t>
            </a:r>
            <a:r>
              <a:rPr lang="sv-SE" baseline="0" dirty="0" smtClean="0"/>
              <a:t> och personalperspektiv. </a:t>
            </a:r>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smtClean="0"/>
              <a:t>Numera finns studier finns från Uppsala och Skåne</a:t>
            </a:r>
            <a:endParaRPr lang="sv-SE" dirty="0" smtClean="0"/>
          </a:p>
          <a:p>
            <a:endParaRPr lang="sv-SE" baseline="0" dirty="0" smtClean="0"/>
          </a:p>
          <a:p>
            <a:r>
              <a:rPr lang="sv-SE" baseline="0" dirty="0" smtClean="0"/>
              <a:t>Hur skulle det vara om dessa förhållanden byter plats. </a:t>
            </a:r>
            <a:endParaRPr lang="sv-SE" dirty="0" smtClean="0"/>
          </a:p>
          <a:p>
            <a:r>
              <a:rPr lang="sv-SE" dirty="0" smtClean="0"/>
              <a:t>Trots att </a:t>
            </a:r>
            <a:r>
              <a:rPr lang="sv-SE" dirty="0" err="1" smtClean="0"/>
              <a:t>fc</a:t>
            </a:r>
            <a:r>
              <a:rPr lang="sv-SE" dirty="0" smtClean="0"/>
              <a:t> har förvänts ha bevisbördan och traditionell organisering har tolkningsföreträdet så har utvecklingen gått från 0 till många</a:t>
            </a:r>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smtClean="0"/>
              <a:t>Hur blir det om vänder på steken?</a:t>
            </a:r>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smtClean="0"/>
              <a:t>Att familjecentralen får tolkningsföreträdet för vad som fungerar för småbarnsfamiljer och den traditionella organiseringen får bevisbördan. </a:t>
            </a:r>
          </a:p>
          <a:p>
            <a:endParaRPr lang="sv-SE" dirty="0"/>
          </a:p>
        </p:txBody>
      </p:sp>
      <p:sp>
        <p:nvSpPr>
          <p:cNvPr id="4" name="Platshållare för bildnummer 3"/>
          <p:cNvSpPr>
            <a:spLocks noGrp="1"/>
          </p:cNvSpPr>
          <p:nvPr>
            <p:ph type="sldNum" sz="quarter" idx="10"/>
          </p:nvPr>
        </p:nvSpPr>
        <p:spPr/>
        <p:txBody>
          <a:bodyPr/>
          <a:lstStyle/>
          <a:p>
            <a:fld id="{06E746AD-BB47-4CDD-BF5A-FE09DC811E71}" type="slidenum">
              <a:rPr lang="sv-SE" smtClean="0"/>
              <a:t>42</a:t>
            </a:fld>
            <a:endParaRPr lang="sv-SE"/>
          </a:p>
        </p:txBody>
      </p:sp>
    </p:spTree>
    <p:extLst>
      <p:ext uri="{BB962C8B-B14F-4D97-AF65-F5344CB8AC3E}">
        <p14:creationId xmlns:p14="http://schemas.microsoft.com/office/powerpoint/2010/main" val="4210557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Fördelar med samlokaliseringen är</a:t>
            </a:r>
            <a:r>
              <a:rPr lang="sv-SE" baseline="0" dirty="0" smtClean="0"/>
              <a:t> flera, den ena är att ……</a:t>
            </a:r>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smtClean="0"/>
              <a:t>Vi lärde oss från studien i VG att vi når alla socioekonomiska grupper i det geografiska området eftersom vi har j</a:t>
            </a:r>
            <a:r>
              <a:rPr lang="sv-SE" dirty="0" smtClean="0"/>
              <a:t>ämfört besökarna</a:t>
            </a:r>
            <a:r>
              <a:rPr lang="sv-SE" baseline="0" dirty="0" smtClean="0"/>
              <a:t> på öppna förskolan m</a:t>
            </a:r>
            <a:r>
              <a:rPr lang="sv-SE" dirty="0" smtClean="0"/>
              <a:t>ed områdesdata. </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Vi har också lärt oss om vad som händer på familjecentraler</a:t>
            </a:r>
            <a:r>
              <a:rPr lang="sv-SE" baseline="0" dirty="0" smtClean="0"/>
              <a:t>.</a:t>
            </a:r>
            <a:r>
              <a:rPr lang="sv-SE" dirty="0" smtClean="0"/>
              <a:t> Den visar…….</a:t>
            </a:r>
          </a:p>
          <a:p>
            <a:endParaRPr lang="sv-SE" dirty="0"/>
          </a:p>
        </p:txBody>
      </p:sp>
      <p:sp>
        <p:nvSpPr>
          <p:cNvPr id="4" name="Platshållare för bildnummer 3"/>
          <p:cNvSpPr>
            <a:spLocks noGrp="1"/>
          </p:cNvSpPr>
          <p:nvPr>
            <p:ph type="sldNum" sz="quarter" idx="10"/>
          </p:nvPr>
        </p:nvSpPr>
        <p:spPr/>
        <p:txBody>
          <a:bodyPr/>
          <a:lstStyle/>
          <a:p>
            <a:fld id="{06E746AD-BB47-4CDD-BF5A-FE09DC811E71}" type="slidenum">
              <a:rPr lang="sv-SE" smtClean="0"/>
              <a:t>5</a:t>
            </a:fld>
            <a:endParaRPr lang="sv-SE"/>
          </a:p>
        </p:txBody>
      </p:sp>
    </p:spTree>
    <p:extLst>
      <p:ext uri="{BB962C8B-B14F-4D97-AF65-F5344CB8AC3E}">
        <p14:creationId xmlns:p14="http://schemas.microsoft.com/office/powerpoint/2010/main" val="439053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altLang="sv-SE" dirty="0" smtClean="0"/>
              <a:t>”Det ordinäras magi” – just för att det är så</a:t>
            </a:r>
            <a:r>
              <a:rPr lang="sv-SE" altLang="sv-SE" baseline="0" dirty="0" smtClean="0"/>
              <a:t> trivialt så blir det inte vetenskapligt intressant, men om man skrapar på ytan visar sig att personalen har utvecklat avancerade sätt att möta föräldrar och barn:</a:t>
            </a:r>
            <a:endParaRPr lang="sv-SE" altLang="sv-SE" u="sng"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altLang="sv-S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altLang="sv-SE" dirty="0" smtClean="0"/>
              <a:t>Föräldrar erbjuds och tar emot social service och rådgivning när de känner behov</a:t>
            </a:r>
          </a:p>
          <a:p>
            <a:r>
              <a:rPr lang="sv-SE" altLang="sv-SE" dirty="0" smtClean="0"/>
              <a:t>Föräldrar samtalar och andra ’tjuvlyssnar’ om de inte vågar ta plats</a:t>
            </a:r>
          </a:p>
          <a:p>
            <a:r>
              <a:rPr lang="sv-SE" altLang="sv-SE" dirty="0" err="1" smtClean="0"/>
              <a:t>Bvc</a:t>
            </a:r>
            <a:r>
              <a:rPr lang="sv-SE" altLang="sv-SE" dirty="0" smtClean="0"/>
              <a:t> och </a:t>
            </a:r>
            <a:r>
              <a:rPr lang="sv-SE" altLang="sv-SE" dirty="0" err="1" smtClean="0"/>
              <a:t>mvc</a:t>
            </a:r>
            <a:r>
              <a:rPr lang="sv-SE" altLang="sv-SE" dirty="0" smtClean="0"/>
              <a:t> finns tillgängliga inom huset och förenklar att få svar på frågor</a:t>
            </a:r>
          </a:p>
          <a:p>
            <a:pPr marL="0" marR="0" indent="0" algn="l" defTabSz="914400" rtl="0" eaLnBrk="1" fontAlgn="auto" latinLnBrk="0" hangingPunct="1">
              <a:lnSpc>
                <a:spcPct val="100000"/>
              </a:lnSpc>
              <a:spcBef>
                <a:spcPts val="0"/>
              </a:spcBef>
              <a:spcAft>
                <a:spcPts val="0"/>
              </a:spcAft>
              <a:buClrTx/>
              <a:buSzTx/>
              <a:buFontTx/>
              <a:buNone/>
              <a:tabLst/>
              <a:defRPr/>
            </a:pPr>
            <a:r>
              <a:rPr lang="sv-SE" altLang="sv-SE" dirty="0" smtClean="0"/>
              <a:t>Ett </a:t>
            </a:r>
            <a:r>
              <a:rPr lang="sv-SE" altLang="sv-SE" dirty="0" err="1" smtClean="0"/>
              <a:t>empowerment</a:t>
            </a:r>
            <a:r>
              <a:rPr lang="sv-SE" altLang="sv-SE" dirty="0" smtClean="0"/>
              <a:t> inspirerat förhållningssätt används:</a:t>
            </a:r>
            <a:r>
              <a:rPr lang="sv-SE" altLang="sv-SE" baseline="0" dirty="0" smtClean="0"/>
              <a:t> Personalen l</a:t>
            </a:r>
            <a:r>
              <a:rPr lang="sv-SE" dirty="0" smtClean="0"/>
              <a:t>yfter fram kunskap och styrkor hos föräldrar framför att tala om ”det rätta” de bör göra </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altLang="sv-SE" i="1" u="sng" dirty="0" smtClean="0"/>
              <a:t>Sättet att arbeta för med sig </a:t>
            </a:r>
            <a:r>
              <a:rPr lang="sv-SE" altLang="sv-SE" i="1" dirty="0" smtClean="0"/>
              <a:t>att</a:t>
            </a:r>
            <a:r>
              <a:rPr lang="sv-SE" altLang="sv-SE" i="1" baseline="0" dirty="0" smtClean="0"/>
              <a:t> s</a:t>
            </a:r>
            <a:r>
              <a:rPr lang="sv-SE" altLang="sv-SE" i="1" dirty="0" smtClean="0"/>
              <a:t>om förälder kan man bara få vara, får möjlighet att känna</a:t>
            </a:r>
            <a:r>
              <a:rPr lang="sv-SE" altLang="sv-SE" i="1" baseline="0" dirty="0" smtClean="0"/>
              <a:t> sig</a:t>
            </a:r>
            <a:r>
              <a:rPr lang="sv-SE" altLang="sv-SE" i="1" dirty="0" smtClean="0"/>
              <a:t> tryggare som förälder</a:t>
            </a:r>
            <a:r>
              <a:rPr lang="sv-SE" altLang="sv-SE" i="1" baseline="0" dirty="0" smtClean="0"/>
              <a:t> och</a:t>
            </a:r>
            <a:r>
              <a:rPr lang="sv-SE" altLang="sv-SE" i="1" dirty="0" smtClean="0"/>
              <a:t> lära sig nya saker, får stöd att komma närmre sitt barn och får fler</a:t>
            </a:r>
            <a:r>
              <a:rPr lang="sv-SE" altLang="sv-SE" i="1" baseline="0" dirty="0" smtClean="0"/>
              <a:t> </a:t>
            </a:r>
            <a:r>
              <a:rPr lang="sv-SE" altLang="sv-SE" i="1" dirty="0" smtClean="0"/>
              <a:t>relationer.</a:t>
            </a:r>
          </a:p>
          <a:p>
            <a:pPr marL="0" marR="0" indent="0" algn="l" defTabSz="914400" rtl="0" eaLnBrk="1" fontAlgn="auto" latinLnBrk="0" hangingPunct="1">
              <a:lnSpc>
                <a:spcPct val="100000"/>
              </a:lnSpc>
              <a:spcBef>
                <a:spcPts val="0"/>
              </a:spcBef>
              <a:spcAft>
                <a:spcPts val="0"/>
              </a:spcAft>
              <a:buClrTx/>
              <a:buSzTx/>
              <a:buFontTx/>
              <a:buNone/>
              <a:tabLst/>
              <a:defRPr/>
            </a:pPr>
            <a:endParaRPr lang="sv-SE" altLang="sv-S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altLang="sv-SE" dirty="0" smtClean="0"/>
          </a:p>
          <a:p>
            <a:endParaRPr lang="sv-SE" altLang="sv-S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altLang="sv-SE" dirty="0" smtClean="0"/>
          </a:p>
          <a:p>
            <a:endParaRPr lang="sv-SE" dirty="0"/>
          </a:p>
        </p:txBody>
      </p:sp>
      <p:sp>
        <p:nvSpPr>
          <p:cNvPr id="4" name="Platshållare för bildnummer 3"/>
          <p:cNvSpPr>
            <a:spLocks noGrp="1"/>
          </p:cNvSpPr>
          <p:nvPr>
            <p:ph type="sldNum" sz="quarter" idx="10"/>
          </p:nvPr>
        </p:nvSpPr>
        <p:spPr/>
        <p:txBody>
          <a:bodyPr/>
          <a:lstStyle/>
          <a:p>
            <a:fld id="{06E746AD-BB47-4CDD-BF5A-FE09DC811E71}" type="slidenum">
              <a:rPr lang="sv-SE" smtClean="0"/>
              <a:t>6</a:t>
            </a:fld>
            <a:endParaRPr lang="sv-SE"/>
          </a:p>
        </p:txBody>
      </p:sp>
    </p:spTree>
    <p:extLst>
      <p:ext uri="{BB962C8B-B14F-4D97-AF65-F5344CB8AC3E}">
        <p14:creationId xmlns:p14="http://schemas.microsoft.com/office/powerpoint/2010/main" val="634626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Nu ska vi gå över till ramarna, förutsättningar för organisationen familjecentral</a:t>
            </a:r>
          </a:p>
          <a:p>
            <a:r>
              <a:rPr lang="sv-SE" dirty="0" smtClean="0"/>
              <a:t>……</a:t>
            </a:r>
          </a:p>
          <a:p>
            <a:r>
              <a:rPr lang="sv-SE" dirty="0" smtClean="0"/>
              <a:t>Dessutom har vårdvalet ökat på komplexiteten</a:t>
            </a:r>
          </a:p>
          <a:p>
            <a:r>
              <a:rPr lang="sv-SE" dirty="0" smtClean="0"/>
              <a:t>4-5 stuprör ska bli en hängränna</a:t>
            </a:r>
            <a:endParaRPr lang="sv-SE" dirty="0"/>
          </a:p>
        </p:txBody>
      </p:sp>
      <p:sp>
        <p:nvSpPr>
          <p:cNvPr id="4" name="Platshållare för bildnummer 3"/>
          <p:cNvSpPr>
            <a:spLocks noGrp="1"/>
          </p:cNvSpPr>
          <p:nvPr>
            <p:ph type="sldNum" sz="quarter" idx="10"/>
          </p:nvPr>
        </p:nvSpPr>
        <p:spPr/>
        <p:txBody>
          <a:bodyPr/>
          <a:lstStyle/>
          <a:p>
            <a:fld id="{06E746AD-BB47-4CDD-BF5A-FE09DC811E71}" type="slidenum">
              <a:rPr lang="sv-SE" smtClean="0"/>
              <a:t>7</a:t>
            </a:fld>
            <a:endParaRPr lang="sv-SE"/>
          </a:p>
        </p:txBody>
      </p:sp>
    </p:spTree>
    <p:extLst>
      <p:ext uri="{BB962C8B-B14F-4D97-AF65-F5344CB8AC3E}">
        <p14:creationId xmlns:p14="http://schemas.microsoft.com/office/powerpoint/2010/main" val="1460643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Vad säger personalen om förutsättningar</a:t>
            </a:r>
            <a:r>
              <a:rPr lang="sv-SE" baseline="0" dirty="0" smtClean="0"/>
              <a:t> de har i organisationen?</a:t>
            </a:r>
            <a:endParaRPr lang="sv-SE" dirty="0"/>
          </a:p>
        </p:txBody>
      </p:sp>
      <p:sp>
        <p:nvSpPr>
          <p:cNvPr id="4" name="Platshållare för bildnummer 3"/>
          <p:cNvSpPr>
            <a:spLocks noGrp="1"/>
          </p:cNvSpPr>
          <p:nvPr>
            <p:ph type="sldNum" sz="quarter" idx="10"/>
          </p:nvPr>
        </p:nvSpPr>
        <p:spPr/>
        <p:txBody>
          <a:bodyPr/>
          <a:lstStyle/>
          <a:p>
            <a:fld id="{06E746AD-BB47-4CDD-BF5A-FE09DC811E71}" type="slidenum">
              <a:rPr lang="sv-SE" smtClean="0"/>
              <a:t>8</a:t>
            </a:fld>
            <a:endParaRPr lang="sv-SE"/>
          </a:p>
        </p:txBody>
      </p:sp>
    </p:spTree>
    <p:extLst>
      <p:ext uri="{BB962C8B-B14F-4D97-AF65-F5344CB8AC3E}">
        <p14:creationId xmlns:p14="http://schemas.microsoft.com/office/powerpoint/2010/main" val="3940306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Önskvärt med en hängränna</a:t>
            </a:r>
            <a:r>
              <a:rPr lang="sv-SE" baseline="0" dirty="0" smtClean="0"/>
              <a:t> på </a:t>
            </a:r>
            <a:r>
              <a:rPr lang="sv-SE" baseline="0" dirty="0" err="1" smtClean="0"/>
              <a:t>styrningsnivå</a:t>
            </a:r>
            <a:r>
              <a:rPr lang="sv-SE" baseline="0" dirty="0" smtClean="0"/>
              <a:t> – att cheferna tillsammans styr och leder</a:t>
            </a:r>
            <a:endParaRPr lang="sv-SE" dirty="0" smtClean="0"/>
          </a:p>
          <a:p>
            <a:r>
              <a:rPr lang="sv-SE" dirty="0" smtClean="0"/>
              <a:t>Chefer ge sin välsignelse och skapa förutsättningar för ….</a:t>
            </a:r>
          </a:p>
          <a:p>
            <a:r>
              <a:rPr lang="sv-SE" altLang="sv-SE" dirty="0" smtClean="0"/>
              <a:t>Att chefa tillsammans behöver göras för att </a:t>
            </a:r>
            <a:r>
              <a:rPr lang="sv-SE" u="none" dirty="0" smtClean="0"/>
              <a:t>Personalens förutsättningar ska bli så stora som möjligt att nå potentialen</a:t>
            </a:r>
            <a:r>
              <a:rPr lang="sv-SE" u="none" baseline="0" dirty="0" smtClean="0"/>
              <a:t> på </a:t>
            </a:r>
            <a:r>
              <a:rPr lang="sv-SE" u="none" baseline="0" dirty="0" err="1" smtClean="0"/>
              <a:t>fc</a:t>
            </a:r>
            <a:endParaRPr lang="sv-SE" u="none" dirty="0"/>
          </a:p>
        </p:txBody>
      </p:sp>
      <p:sp>
        <p:nvSpPr>
          <p:cNvPr id="4" name="Platshållare för bildnummer 3"/>
          <p:cNvSpPr>
            <a:spLocks noGrp="1"/>
          </p:cNvSpPr>
          <p:nvPr>
            <p:ph type="sldNum" sz="quarter" idx="10"/>
          </p:nvPr>
        </p:nvSpPr>
        <p:spPr/>
        <p:txBody>
          <a:bodyPr/>
          <a:lstStyle/>
          <a:p>
            <a:fld id="{06E746AD-BB47-4CDD-BF5A-FE09DC811E71}" type="slidenum">
              <a:rPr lang="sv-SE" smtClean="0"/>
              <a:t>9</a:t>
            </a:fld>
            <a:endParaRPr lang="sv-SE"/>
          </a:p>
        </p:txBody>
      </p:sp>
    </p:spTree>
    <p:extLst>
      <p:ext uri="{BB962C8B-B14F-4D97-AF65-F5344CB8AC3E}">
        <p14:creationId xmlns:p14="http://schemas.microsoft.com/office/powerpoint/2010/main" val="1865701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buNone/>
              <a:defRPr/>
            </a:pPr>
            <a:r>
              <a:rPr lang="sv-SE" sz="1200" dirty="0" err="1" smtClean="0"/>
              <a:t>Mhv</a:t>
            </a:r>
            <a:r>
              <a:rPr lang="sv-SE" sz="1200" dirty="0" smtClean="0"/>
              <a:t> en alltmer starkare dragning från socialt fokus till medicinsk fokus</a:t>
            </a:r>
          </a:p>
          <a:p>
            <a:pPr>
              <a:buNone/>
              <a:defRPr/>
            </a:pPr>
            <a:r>
              <a:rPr lang="sv-SE" sz="1200" dirty="0" smtClean="0"/>
              <a:t>………….</a:t>
            </a:r>
          </a:p>
          <a:p>
            <a:pPr>
              <a:buNone/>
              <a:defRPr/>
            </a:pPr>
            <a:r>
              <a:rPr lang="sv-SE" sz="1200" dirty="0" smtClean="0"/>
              <a:t>Socialt förebyggande eller uppsökande arbete inom ramen för socialtjänsten är en lagstadgad skyldighet för kommunen enligt </a:t>
            </a:r>
            <a:r>
              <a:rPr lang="sv-SE" sz="1200" b="1" dirty="0" smtClean="0"/>
              <a:t>Socialtjänstlagen</a:t>
            </a:r>
            <a:r>
              <a:rPr lang="sv-SE" sz="1200" dirty="0" smtClean="0"/>
              <a:t>.</a:t>
            </a:r>
          </a:p>
          <a:p>
            <a:pPr>
              <a:buNone/>
              <a:defRPr/>
            </a:pPr>
            <a:r>
              <a:rPr lang="sv-SE" sz="1200" dirty="0" smtClean="0"/>
              <a:t>Familjecentralen ger Socialtjänsten en bred mångprofessionell arena att möta blivande och nyblivna familjer i vardagliga situationer.</a:t>
            </a:r>
          </a:p>
          <a:p>
            <a:pPr lvl="0"/>
            <a:r>
              <a:rPr lang="sv-SE" dirty="0" smtClean="0"/>
              <a:t>Prioritera resurser så att socialtjänsten görs tillgänglig för småbarnsföräldrar </a:t>
            </a:r>
          </a:p>
          <a:p>
            <a:pPr lvl="0"/>
            <a:r>
              <a:rPr lang="sv-SE" dirty="0" smtClean="0"/>
              <a:t>Utveckla styrning </a:t>
            </a:r>
            <a:br>
              <a:rPr lang="sv-SE" dirty="0" smtClean="0"/>
            </a:br>
            <a:r>
              <a:rPr lang="sv-SE" dirty="0" smtClean="0"/>
              <a:t>- maximerar potentialen på familjecentralen för tidiga insatser</a:t>
            </a:r>
            <a:br>
              <a:rPr lang="sv-SE" dirty="0" smtClean="0"/>
            </a:br>
            <a:r>
              <a:rPr lang="sv-SE" dirty="0" smtClean="0"/>
              <a:t>- erkänna det unika arbetet på familjecentral, stärka yrkesroll och kompetens för att arbeta på familjecentral </a:t>
            </a:r>
          </a:p>
          <a:p>
            <a:pPr>
              <a:buNone/>
              <a:defRPr/>
            </a:pPr>
            <a:r>
              <a:rPr lang="sv-SE" sz="1200" b="1" dirty="0" smtClean="0"/>
              <a:t>”Oj, så bra att ni finns” </a:t>
            </a:r>
            <a:r>
              <a:rPr lang="sv-SE" sz="1200" dirty="0" smtClean="0"/>
              <a:t>– rapport SSR – FFFF</a:t>
            </a:r>
          </a:p>
          <a:p>
            <a:endParaRPr lang="sv-SE" dirty="0"/>
          </a:p>
        </p:txBody>
      </p:sp>
      <p:sp>
        <p:nvSpPr>
          <p:cNvPr id="4" name="Platshållare för bildnummer 3"/>
          <p:cNvSpPr>
            <a:spLocks noGrp="1"/>
          </p:cNvSpPr>
          <p:nvPr>
            <p:ph type="sldNum" sz="quarter" idx="10"/>
          </p:nvPr>
        </p:nvSpPr>
        <p:spPr/>
        <p:txBody>
          <a:bodyPr/>
          <a:lstStyle/>
          <a:p>
            <a:fld id="{06E746AD-BB47-4CDD-BF5A-FE09DC811E71}" type="slidenum">
              <a:rPr lang="sv-SE" smtClean="0"/>
              <a:t>10</a:t>
            </a:fld>
            <a:endParaRPr lang="sv-SE"/>
          </a:p>
        </p:txBody>
      </p:sp>
    </p:spTree>
    <p:extLst>
      <p:ext uri="{BB962C8B-B14F-4D97-AF65-F5344CB8AC3E}">
        <p14:creationId xmlns:p14="http://schemas.microsoft.com/office/powerpoint/2010/main" val="3748927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2A5D7F2-6C7E-49B0-8BD4-5B945E6ECFAF}" type="slidenum">
              <a:rPr lang="en-GB" altLang="sv-SE" sz="1200" smtClean="0"/>
              <a:pPr/>
              <a:t>11</a:t>
            </a:fld>
            <a:endParaRPr lang="en-GB" altLang="sv-SE" sz="1200" smtClean="0"/>
          </a:p>
        </p:txBody>
      </p:sp>
      <p:sp>
        <p:nvSpPr>
          <p:cNvPr id="13315" name="Rectangle 2"/>
          <p:cNvSpPr>
            <a:spLocks noGrp="1" noRot="1" noChangeAspect="1" noChangeArrowheads="1" noTextEdit="1"/>
          </p:cNvSpPr>
          <p:nvPr>
            <p:ph type="sldImg"/>
          </p:nvPr>
        </p:nvSpPr>
        <p:spPr>
          <a:xfrm>
            <a:off x="1143000" y="685800"/>
            <a:ext cx="4572000" cy="3429000"/>
          </a:xfrm>
          <a:ln/>
        </p:spPr>
      </p:sp>
      <p:sp>
        <p:nvSpPr>
          <p:cNvPr id="13316" name="Rectangle 3"/>
          <p:cNvSpPr>
            <a:spLocks noGrp="1" noChangeArrowheads="1"/>
          </p:cNvSpPr>
          <p:nvPr>
            <p:ph type="body" idx="1"/>
          </p:nvPr>
        </p:nvSpPr>
        <p:spPr>
          <a:xfrm>
            <a:off x="685800" y="4343400"/>
            <a:ext cx="5486400" cy="4114800"/>
          </a:xfrm>
          <a:noFill/>
        </p:spPr>
        <p:txBody>
          <a:bodyPr/>
          <a:lstStyle/>
          <a:p>
            <a:r>
              <a:rPr lang="sv-SE" dirty="0" smtClean="0"/>
              <a:t>Samverkan mål eller medel</a:t>
            </a:r>
          </a:p>
          <a:p>
            <a:endParaRPr lang="sv-SE" altLang="sv-SE" dirty="0" smtClean="0"/>
          </a:p>
        </p:txBody>
      </p:sp>
    </p:spTree>
    <p:extLst>
      <p:ext uri="{BB962C8B-B14F-4D97-AF65-F5344CB8AC3E}">
        <p14:creationId xmlns:p14="http://schemas.microsoft.com/office/powerpoint/2010/main" val="1714962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753E4FC0-6BFF-445E-B27E-36CF7C5060FC}" type="datetime1">
              <a:rPr lang="sv-SE" smtClean="0"/>
              <a:t>2015-05-19</a:t>
            </a:fld>
            <a:endParaRPr lang="sv-SE"/>
          </a:p>
        </p:txBody>
      </p:sp>
      <p:sp>
        <p:nvSpPr>
          <p:cNvPr id="5" name="Platshållare för sidfot 4"/>
          <p:cNvSpPr>
            <a:spLocks noGrp="1"/>
          </p:cNvSpPr>
          <p:nvPr>
            <p:ph type="ftr" sz="quarter" idx="11"/>
          </p:nvPr>
        </p:nvSpPr>
        <p:spPr/>
        <p:txBody>
          <a:bodyPr/>
          <a:lstStyle/>
          <a:p>
            <a:r>
              <a:rPr lang="sv-SE" smtClean="0"/>
              <a:t>Staarneprocess.se</a:t>
            </a:r>
            <a:endParaRPr lang="sv-SE"/>
          </a:p>
        </p:txBody>
      </p:sp>
      <p:sp>
        <p:nvSpPr>
          <p:cNvPr id="6" name="Platshållare för bildnummer 5"/>
          <p:cNvSpPr>
            <a:spLocks noGrp="1"/>
          </p:cNvSpPr>
          <p:nvPr>
            <p:ph type="sldNum" sz="quarter" idx="12"/>
          </p:nvPr>
        </p:nvSpPr>
        <p:spPr/>
        <p:txBody>
          <a:bodyPr/>
          <a:lstStyle/>
          <a:p>
            <a:fld id="{4ADCF011-7BF5-426D-AC82-C38E75FE3F49}" type="slidenum">
              <a:rPr lang="sv-SE" smtClean="0"/>
              <a:t>‹#›</a:t>
            </a:fld>
            <a:endParaRPr lang="sv-SE"/>
          </a:p>
        </p:txBody>
      </p:sp>
    </p:spTree>
    <p:extLst>
      <p:ext uri="{BB962C8B-B14F-4D97-AF65-F5344CB8AC3E}">
        <p14:creationId xmlns:p14="http://schemas.microsoft.com/office/powerpoint/2010/main" val="1445137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B5FA5CA6-D3D5-4A6C-9D55-B1197E665FF7}" type="datetime1">
              <a:rPr lang="sv-SE" smtClean="0"/>
              <a:t>2015-05-19</a:t>
            </a:fld>
            <a:endParaRPr lang="sv-SE"/>
          </a:p>
        </p:txBody>
      </p:sp>
      <p:sp>
        <p:nvSpPr>
          <p:cNvPr id="5" name="Platshållare för sidfot 4"/>
          <p:cNvSpPr>
            <a:spLocks noGrp="1"/>
          </p:cNvSpPr>
          <p:nvPr>
            <p:ph type="ftr" sz="quarter" idx="11"/>
          </p:nvPr>
        </p:nvSpPr>
        <p:spPr/>
        <p:txBody>
          <a:bodyPr/>
          <a:lstStyle/>
          <a:p>
            <a:r>
              <a:rPr lang="sv-SE" smtClean="0"/>
              <a:t>Staarneprocess.se</a:t>
            </a:r>
            <a:endParaRPr lang="sv-SE"/>
          </a:p>
        </p:txBody>
      </p:sp>
      <p:sp>
        <p:nvSpPr>
          <p:cNvPr id="6" name="Platshållare för bildnummer 5"/>
          <p:cNvSpPr>
            <a:spLocks noGrp="1"/>
          </p:cNvSpPr>
          <p:nvPr>
            <p:ph type="sldNum" sz="quarter" idx="12"/>
          </p:nvPr>
        </p:nvSpPr>
        <p:spPr/>
        <p:txBody>
          <a:bodyPr/>
          <a:lstStyle/>
          <a:p>
            <a:fld id="{4ADCF011-7BF5-426D-AC82-C38E75FE3F49}" type="slidenum">
              <a:rPr lang="sv-SE" smtClean="0"/>
              <a:t>‹#›</a:t>
            </a:fld>
            <a:endParaRPr lang="sv-SE"/>
          </a:p>
        </p:txBody>
      </p:sp>
    </p:spTree>
    <p:extLst>
      <p:ext uri="{BB962C8B-B14F-4D97-AF65-F5344CB8AC3E}">
        <p14:creationId xmlns:p14="http://schemas.microsoft.com/office/powerpoint/2010/main" val="2883552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ED6700B-CA81-4C31-83AB-37506F9B8A95}" type="datetime1">
              <a:rPr lang="sv-SE" smtClean="0"/>
              <a:t>2015-05-19</a:t>
            </a:fld>
            <a:endParaRPr lang="sv-SE"/>
          </a:p>
        </p:txBody>
      </p:sp>
      <p:sp>
        <p:nvSpPr>
          <p:cNvPr id="5" name="Platshållare för sidfot 4"/>
          <p:cNvSpPr>
            <a:spLocks noGrp="1"/>
          </p:cNvSpPr>
          <p:nvPr>
            <p:ph type="ftr" sz="quarter" idx="11"/>
          </p:nvPr>
        </p:nvSpPr>
        <p:spPr/>
        <p:txBody>
          <a:bodyPr/>
          <a:lstStyle/>
          <a:p>
            <a:r>
              <a:rPr lang="sv-SE" smtClean="0"/>
              <a:t>Staarneprocess.se</a:t>
            </a:r>
            <a:endParaRPr lang="sv-SE"/>
          </a:p>
        </p:txBody>
      </p:sp>
      <p:sp>
        <p:nvSpPr>
          <p:cNvPr id="6" name="Platshållare för bildnummer 5"/>
          <p:cNvSpPr>
            <a:spLocks noGrp="1"/>
          </p:cNvSpPr>
          <p:nvPr>
            <p:ph type="sldNum" sz="quarter" idx="12"/>
          </p:nvPr>
        </p:nvSpPr>
        <p:spPr/>
        <p:txBody>
          <a:bodyPr/>
          <a:lstStyle/>
          <a:p>
            <a:fld id="{4ADCF011-7BF5-426D-AC82-C38E75FE3F49}" type="slidenum">
              <a:rPr lang="sv-SE" smtClean="0"/>
              <a:t>‹#›</a:t>
            </a:fld>
            <a:endParaRPr lang="sv-SE"/>
          </a:p>
        </p:txBody>
      </p:sp>
    </p:spTree>
    <p:extLst>
      <p:ext uri="{BB962C8B-B14F-4D97-AF65-F5344CB8AC3E}">
        <p14:creationId xmlns:p14="http://schemas.microsoft.com/office/powerpoint/2010/main" val="147567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6E8A1552-2F97-4886-8E36-36047C48ECBF}" type="datetime1">
              <a:rPr lang="sv-SE" smtClean="0"/>
              <a:t>2015-05-19</a:t>
            </a:fld>
            <a:endParaRPr lang="sv-SE"/>
          </a:p>
        </p:txBody>
      </p:sp>
      <p:sp>
        <p:nvSpPr>
          <p:cNvPr id="5" name="Platshållare för sidfot 4"/>
          <p:cNvSpPr>
            <a:spLocks noGrp="1"/>
          </p:cNvSpPr>
          <p:nvPr>
            <p:ph type="ftr" sz="quarter" idx="11"/>
          </p:nvPr>
        </p:nvSpPr>
        <p:spPr/>
        <p:txBody>
          <a:bodyPr/>
          <a:lstStyle/>
          <a:p>
            <a:r>
              <a:rPr lang="sv-SE" smtClean="0"/>
              <a:t>Staarneprocess.se</a:t>
            </a:r>
            <a:endParaRPr lang="sv-SE"/>
          </a:p>
        </p:txBody>
      </p:sp>
      <p:sp>
        <p:nvSpPr>
          <p:cNvPr id="6" name="Platshållare för bildnummer 5"/>
          <p:cNvSpPr>
            <a:spLocks noGrp="1"/>
          </p:cNvSpPr>
          <p:nvPr>
            <p:ph type="sldNum" sz="quarter" idx="12"/>
          </p:nvPr>
        </p:nvSpPr>
        <p:spPr/>
        <p:txBody>
          <a:bodyPr/>
          <a:lstStyle/>
          <a:p>
            <a:fld id="{4ADCF011-7BF5-426D-AC82-C38E75FE3F49}" type="slidenum">
              <a:rPr lang="sv-SE" smtClean="0"/>
              <a:t>‹#›</a:t>
            </a:fld>
            <a:endParaRPr lang="sv-SE"/>
          </a:p>
        </p:txBody>
      </p:sp>
    </p:spTree>
    <p:extLst>
      <p:ext uri="{BB962C8B-B14F-4D97-AF65-F5344CB8AC3E}">
        <p14:creationId xmlns:p14="http://schemas.microsoft.com/office/powerpoint/2010/main" val="598682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4011B2FF-BDD6-405E-BB74-1BD1AB4C8220}" type="datetime1">
              <a:rPr lang="sv-SE" smtClean="0"/>
              <a:t>2015-05-19</a:t>
            </a:fld>
            <a:endParaRPr lang="sv-SE"/>
          </a:p>
        </p:txBody>
      </p:sp>
      <p:sp>
        <p:nvSpPr>
          <p:cNvPr id="5" name="Platshållare för sidfot 4"/>
          <p:cNvSpPr>
            <a:spLocks noGrp="1"/>
          </p:cNvSpPr>
          <p:nvPr>
            <p:ph type="ftr" sz="quarter" idx="11"/>
          </p:nvPr>
        </p:nvSpPr>
        <p:spPr/>
        <p:txBody>
          <a:bodyPr/>
          <a:lstStyle/>
          <a:p>
            <a:r>
              <a:rPr lang="sv-SE" smtClean="0"/>
              <a:t>Staarneprocess.se</a:t>
            </a:r>
            <a:endParaRPr lang="sv-SE"/>
          </a:p>
        </p:txBody>
      </p:sp>
      <p:sp>
        <p:nvSpPr>
          <p:cNvPr id="6" name="Platshållare för bildnummer 5"/>
          <p:cNvSpPr>
            <a:spLocks noGrp="1"/>
          </p:cNvSpPr>
          <p:nvPr>
            <p:ph type="sldNum" sz="quarter" idx="12"/>
          </p:nvPr>
        </p:nvSpPr>
        <p:spPr/>
        <p:txBody>
          <a:bodyPr/>
          <a:lstStyle/>
          <a:p>
            <a:fld id="{4ADCF011-7BF5-426D-AC82-C38E75FE3F49}" type="slidenum">
              <a:rPr lang="sv-SE" smtClean="0"/>
              <a:t>‹#›</a:t>
            </a:fld>
            <a:endParaRPr lang="sv-SE"/>
          </a:p>
        </p:txBody>
      </p:sp>
    </p:spTree>
    <p:extLst>
      <p:ext uri="{BB962C8B-B14F-4D97-AF65-F5344CB8AC3E}">
        <p14:creationId xmlns:p14="http://schemas.microsoft.com/office/powerpoint/2010/main" val="3728619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9B80206E-202A-40DA-98A7-2C73FFF05DEE}" type="datetime1">
              <a:rPr lang="sv-SE" smtClean="0"/>
              <a:t>2015-05-19</a:t>
            </a:fld>
            <a:endParaRPr lang="sv-SE"/>
          </a:p>
        </p:txBody>
      </p:sp>
      <p:sp>
        <p:nvSpPr>
          <p:cNvPr id="6" name="Platshållare för sidfot 5"/>
          <p:cNvSpPr>
            <a:spLocks noGrp="1"/>
          </p:cNvSpPr>
          <p:nvPr>
            <p:ph type="ftr" sz="quarter" idx="11"/>
          </p:nvPr>
        </p:nvSpPr>
        <p:spPr/>
        <p:txBody>
          <a:bodyPr/>
          <a:lstStyle/>
          <a:p>
            <a:r>
              <a:rPr lang="sv-SE" smtClean="0"/>
              <a:t>Staarneprocess.se</a:t>
            </a:r>
            <a:endParaRPr lang="sv-SE"/>
          </a:p>
        </p:txBody>
      </p:sp>
      <p:sp>
        <p:nvSpPr>
          <p:cNvPr id="7" name="Platshållare för bildnummer 6"/>
          <p:cNvSpPr>
            <a:spLocks noGrp="1"/>
          </p:cNvSpPr>
          <p:nvPr>
            <p:ph type="sldNum" sz="quarter" idx="12"/>
          </p:nvPr>
        </p:nvSpPr>
        <p:spPr/>
        <p:txBody>
          <a:bodyPr/>
          <a:lstStyle/>
          <a:p>
            <a:fld id="{4ADCF011-7BF5-426D-AC82-C38E75FE3F49}" type="slidenum">
              <a:rPr lang="sv-SE" smtClean="0"/>
              <a:t>‹#›</a:t>
            </a:fld>
            <a:endParaRPr lang="sv-SE"/>
          </a:p>
        </p:txBody>
      </p:sp>
    </p:spTree>
    <p:extLst>
      <p:ext uri="{BB962C8B-B14F-4D97-AF65-F5344CB8AC3E}">
        <p14:creationId xmlns:p14="http://schemas.microsoft.com/office/powerpoint/2010/main" val="1446784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CE41E475-5BE2-41CA-98D5-1236D2DC3378}" type="datetime1">
              <a:rPr lang="sv-SE" smtClean="0"/>
              <a:t>2015-05-19</a:t>
            </a:fld>
            <a:endParaRPr lang="sv-SE"/>
          </a:p>
        </p:txBody>
      </p:sp>
      <p:sp>
        <p:nvSpPr>
          <p:cNvPr id="8" name="Platshållare för sidfot 7"/>
          <p:cNvSpPr>
            <a:spLocks noGrp="1"/>
          </p:cNvSpPr>
          <p:nvPr>
            <p:ph type="ftr" sz="quarter" idx="11"/>
          </p:nvPr>
        </p:nvSpPr>
        <p:spPr/>
        <p:txBody>
          <a:bodyPr/>
          <a:lstStyle/>
          <a:p>
            <a:r>
              <a:rPr lang="sv-SE" smtClean="0"/>
              <a:t>Staarneprocess.se</a:t>
            </a:r>
            <a:endParaRPr lang="sv-SE"/>
          </a:p>
        </p:txBody>
      </p:sp>
      <p:sp>
        <p:nvSpPr>
          <p:cNvPr id="9" name="Platshållare för bildnummer 8"/>
          <p:cNvSpPr>
            <a:spLocks noGrp="1"/>
          </p:cNvSpPr>
          <p:nvPr>
            <p:ph type="sldNum" sz="quarter" idx="12"/>
          </p:nvPr>
        </p:nvSpPr>
        <p:spPr/>
        <p:txBody>
          <a:bodyPr/>
          <a:lstStyle/>
          <a:p>
            <a:fld id="{4ADCF011-7BF5-426D-AC82-C38E75FE3F49}" type="slidenum">
              <a:rPr lang="sv-SE" smtClean="0"/>
              <a:t>‹#›</a:t>
            </a:fld>
            <a:endParaRPr lang="sv-SE"/>
          </a:p>
        </p:txBody>
      </p:sp>
    </p:spTree>
    <p:extLst>
      <p:ext uri="{BB962C8B-B14F-4D97-AF65-F5344CB8AC3E}">
        <p14:creationId xmlns:p14="http://schemas.microsoft.com/office/powerpoint/2010/main" val="1765093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9FD4A927-E215-4011-A238-7907CF30A33F}" type="datetime1">
              <a:rPr lang="sv-SE" smtClean="0"/>
              <a:t>2015-05-19</a:t>
            </a:fld>
            <a:endParaRPr lang="sv-SE"/>
          </a:p>
        </p:txBody>
      </p:sp>
      <p:sp>
        <p:nvSpPr>
          <p:cNvPr id="4" name="Platshållare för sidfot 3"/>
          <p:cNvSpPr>
            <a:spLocks noGrp="1"/>
          </p:cNvSpPr>
          <p:nvPr>
            <p:ph type="ftr" sz="quarter" idx="11"/>
          </p:nvPr>
        </p:nvSpPr>
        <p:spPr/>
        <p:txBody>
          <a:bodyPr/>
          <a:lstStyle/>
          <a:p>
            <a:r>
              <a:rPr lang="sv-SE" smtClean="0"/>
              <a:t>Staarneprocess.se</a:t>
            </a:r>
            <a:endParaRPr lang="sv-SE"/>
          </a:p>
        </p:txBody>
      </p:sp>
      <p:sp>
        <p:nvSpPr>
          <p:cNvPr id="5" name="Platshållare för bildnummer 4"/>
          <p:cNvSpPr>
            <a:spLocks noGrp="1"/>
          </p:cNvSpPr>
          <p:nvPr>
            <p:ph type="sldNum" sz="quarter" idx="12"/>
          </p:nvPr>
        </p:nvSpPr>
        <p:spPr/>
        <p:txBody>
          <a:bodyPr/>
          <a:lstStyle/>
          <a:p>
            <a:fld id="{4ADCF011-7BF5-426D-AC82-C38E75FE3F49}" type="slidenum">
              <a:rPr lang="sv-SE" smtClean="0"/>
              <a:t>‹#›</a:t>
            </a:fld>
            <a:endParaRPr lang="sv-SE"/>
          </a:p>
        </p:txBody>
      </p:sp>
    </p:spTree>
    <p:extLst>
      <p:ext uri="{BB962C8B-B14F-4D97-AF65-F5344CB8AC3E}">
        <p14:creationId xmlns:p14="http://schemas.microsoft.com/office/powerpoint/2010/main" val="4140556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2C14D4E-E61A-4CAD-BAE7-66A613CCCFEC}" type="datetime1">
              <a:rPr lang="sv-SE" smtClean="0"/>
              <a:t>2015-05-19</a:t>
            </a:fld>
            <a:endParaRPr lang="sv-SE"/>
          </a:p>
        </p:txBody>
      </p:sp>
      <p:sp>
        <p:nvSpPr>
          <p:cNvPr id="3" name="Platshållare för sidfot 2"/>
          <p:cNvSpPr>
            <a:spLocks noGrp="1"/>
          </p:cNvSpPr>
          <p:nvPr>
            <p:ph type="ftr" sz="quarter" idx="11"/>
          </p:nvPr>
        </p:nvSpPr>
        <p:spPr/>
        <p:txBody>
          <a:bodyPr/>
          <a:lstStyle/>
          <a:p>
            <a:r>
              <a:rPr lang="sv-SE" smtClean="0"/>
              <a:t>Staarneprocess.se</a:t>
            </a:r>
            <a:endParaRPr lang="sv-SE"/>
          </a:p>
        </p:txBody>
      </p:sp>
      <p:sp>
        <p:nvSpPr>
          <p:cNvPr id="4" name="Platshållare för bildnummer 3"/>
          <p:cNvSpPr>
            <a:spLocks noGrp="1"/>
          </p:cNvSpPr>
          <p:nvPr>
            <p:ph type="sldNum" sz="quarter" idx="12"/>
          </p:nvPr>
        </p:nvSpPr>
        <p:spPr/>
        <p:txBody>
          <a:bodyPr/>
          <a:lstStyle/>
          <a:p>
            <a:fld id="{4ADCF011-7BF5-426D-AC82-C38E75FE3F49}" type="slidenum">
              <a:rPr lang="sv-SE" smtClean="0"/>
              <a:t>‹#›</a:t>
            </a:fld>
            <a:endParaRPr lang="sv-SE"/>
          </a:p>
        </p:txBody>
      </p:sp>
    </p:spTree>
    <p:extLst>
      <p:ext uri="{BB962C8B-B14F-4D97-AF65-F5344CB8AC3E}">
        <p14:creationId xmlns:p14="http://schemas.microsoft.com/office/powerpoint/2010/main" val="234481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05E1CC13-0466-4866-9F9A-4567DE3C7E83}" type="datetime1">
              <a:rPr lang="sv-SE" smtClean="0"/>
              <a:t>2015-05-19</a:t>
            </a:fld>
            <a:endParaRPr lang="sv-SE"/>
          </a:p>
        </p:txBody>
      </p:sp>
      <p:sp>
        <p:nvSpPr>
          <p:cNvPr id="6" name="Platshållare för sidfot 5"/>
          <p:cNvSpPr>
            <a:spLocks noGrp="1"/>
          </p:cNvSpPr>
          <p:nvPr>
            <p:ph type="ftr" sz="quarter" idx="11"/>
          </p:nvPr>
        </p:nvSpPr>
        <p:spPr/>
        <p:txBody>
          <a:bodyPr/>
          <a:lstStyle/>
          <a:p>
            <a:r>
              <a:rPr lang="sv-SE" smtClean="0"/>
              <a:t>Staarneprocess.se</a:t>
            </a:r>
            <a:endParaRPr lang="sv-SE"/>
          </a:p>
        </p:txBody>
      </p:sp>
      <p:sp>
        <p:nvSpPr>
          <p:cNvPr id="7" name="Platshållare för bildnummer 6"/>
          <p:cNvSpPr>
            <a:spLocks noGrp="1"/>
          </p:cNvSpPr>
          <p:nvPr>
            <p:ph type="sldNum" sz="quarter" idx="12"/>
          </p:nvPr>
        </p:nvSpPr>
        <p:spPr/>
        <p:txBody>
          <a:bodyPr/>
          <a:lstStyle/>
          <a:p>
            <a:fld id="{4ADCF011-7BF5-426D-AC82-C38E75FE3F49}" type="slidenum">
              <a:rPr lang="sv-SE" smtClean="0"/>
              <a:t>‹#›</a:t>
            </a:fld>
            <a:endParaRPr lang="sv-SE"/>
          </a:p>
        </p:txBody>
      </p:sp>
    </p:spTree>
    <p:extLst>
      <p:ext uri="{BB962C8B-B14F-4D97-AF65-F5344CB8AC3E}">
        <p14:creationId xmlns:p14="http://schemas.microsoft.com/office/powerpoint/2010/main" val="3593189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346CBA5A-591F-42DB-B984-B229553C8557}" type="datetime1">
              <a:rPr lang="sv-SE" smtClean="0"/>
              <a:t>2015-05-19</a:t>
            </a:fld>
            <a:endParaRPr lang="sv-SE"/>
          </a:p>
        </p:txBody>
      </p:sp>
      <p:sp>
        <p:nvSpPr>
          <p:cNvPr id="6" name="Platshållare för sidfot 5"/>
          <p:cNvSpPr>
            <a:spLocks noGrp="1"/>
          </p:cNvSpPr>
          <p:nvPr>
            <p:ph type="ftr" sz="quarter" idx="11"/>
          </p:nvPr>
        </p:nvSpPr>
        <p:spPr/>
        <p:txBody>
          <a:bodyPr/>
          <a:lstStyle/>
          <a:p>
            <a:r>
              <a:rPr lang="sv-SE" smtClean="0"/>
              <a:t>Staarneprocess.se</a:t>
            </a:r>
            <a:endParaRPr lang="sv-SE"/>
          </a:p>
        </p:txBody>
      </p:sp>
      <p:sp>
        <p:nvSpPr>
          <p:cNvPr id="7" name="Platshållare för bildnummer 6"/>
          <p:cNvSpPr>
            <a:spLocks noGrp="1"/>
          </p:cNvSpPr>
          <p:nvPr>
            <p:ph type="sldNum" sz="quarter" idx="12"/>
          </p:nvPr>
        </p:nvSpPr>
        <p:spPr/>
        <p:txBody>
          <a:bodyPr/>
          <a:lstStyle/>
          <a:p>
            <a:fld id="{4ADCF011-7BF5-426D-AC82-C38E75FE3F49}" type="slidenum">
              <a:rPr lang="sv-SE" smtClean="0"/>
              <a:t>‹#›</a:t>
            </a:fld>
            <a:endParaRPr lang="sv-SE"/>
          </a:p>
        </p:txBody>
      </p:sp>
    </p:spTree>
    <p:extLst>
      <p:ext uri="{BB962C8B-B14F-4D97-AF65-F5344CB8AC3E}">
        <p14:creationId xmlns:p14="http://schemas.microsoft.com/office/powerpoint/2010/main" val="2380855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CE97A-80BC-4EB6-9DF4-3CEBCEA4F627}" type="datetime1">
              <a:rPr lang="sv-SE" smtClean="0"/>
              <a:t>2015-05-19</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smtClean="0"/>
              <a:t>Staarneprocess.se</a:t>
            </a:r>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DCF011-7BF5-426D-AC82-C38E75FE3F49}" type="slidenum">
              <a:rPr lang="sv-SE" smtClean="0"/>
              <a:t>‹#›</a:t>
            </a:fld>
            <a:endParaRPr lang="sv-SE"/>
          </a:p>
        </p:txBody>
      </p:sp>
    </p:spTree>
    <p:extLst>
      <p:ext uri="{BB962C8B-B14F-4D97-AF65-F5344CB8AC3E}">
        <p14:creationId xmlns:p14="http://schemas.microsoft.com/office/powerpoint/2010/main" val="4144537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Vibeke@vibekebing.se" TargetMode="External"/><Relationship Id="rId2" Type="http://schemas.openxmlformats.org/officeDocument/2006/relationships/hyperlink" Target="mailto:Agneta.Abrahamsson@hkr.s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mailto:ann-charlotte.lilja@rjl.se" TargetMode="External"/><Relationship Id="rId2" Type="http://schemas.openxmlformats.org/officeDocument/2006/relationships/hyperlink" Target="http://www.staarneprocess.s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685800" y="1844675"/>
            <a:ext cx="7772400" cy="1871663"/>
          </a:xfrm>
        </p:spPr>
        <p:txBody>
          <a:bodyPr anchor="ctr">
            <a:normAutofit fontScale="90000"/>
          </a:bodyPr>
          <a:lstStyle/>
          <a:p>
            <a:r>
              <a:rPr lang="sv-SE" altLang="sv-SE" sz="4400" b="1" dirty="0" smtClean="0"/>
              <a:t>Ledning av kvalitetsarbete i team</a:t>
            </a:r>
            <a:r>
              <a:rPr lang="sv-SE" altLang="sv-SE" sz="4400" dirty="0" smtClean="0"/>
              <a:t/>
            </a:r>
            <a:br>
              <a:rPr lang="sv-SE" altLang="sv-SE" sz="4400" dirty="0" smtClean="0"/>
            </a:br>
            <a:r>
              <a:rPr lang="sv-SE" altLang="sv-SE" sz="4000" dirty="0"/>
              <a:t>-</a:t>
            </a:r>
            <a:r>
              <a:rPr lang="sv-SE" altLang="sv-SE" sz="4000" dirty="0" smtClean="0"/>
              <a:t> värdet av att reflektera tillsammans genom att använda ett självreflektionsinstrument som hjälpmedel</a:t>
            </a:r>
          </a:p>
        </p:txBody>
      </p:sp>
      <p:sp>
        <p:nvSpPr>
          <p:cNvPr id="3075" name="Rectangle 5"/>
          <p:cNvSpPr>
            <a:spLocks noGrp="1" noChangeArrowheads="1"/>
          </p:cNvSpPr>
          <p:nvPr>
            <p:ph type="subTitle" idx="1"/>
          </p:nvPr>
        </p:nvSpPr>
        <p:spPr>
          <a:xfrm>
            <a:off x="1371600" y="4556125"/>
            <a:ext cx="6400800" cy="1752600"/>
          </a:xfrm>
        </p:spPr>
        <p:txBody>
          <a:bodyPr>
            <a:normAutofit fontScale="92500" lnSpcReduction="20000"/>
          </a:bodyPr>
          <a:lstStyle/>
          <a:p>
            <a:r>
              <a:rPr lang="sv-SE" altLang="sv-SE" sz="3200" dirty="0" smtClean="0"/>
              <a:t>Agneta Abrahamsson, </a:t>
            </a:r>
            <a:r>
              <a:rPr lang="sv-SE" altLang="sv-SE" dirty="0"/>
              <a:t>Bitr. professor </a:t>
            </a:r>
            <a:r>
              <a:rPr lang="sv-SE" altLang="sv-SE" sz="3200" dirty="0" smtClean="0"/>
              <a:t>Vibek</a:t>
            </a:r>
            <a:r>
              <a:rPr lang="sv-SE" altLang="sv-SE" dirty="0" smtClean="0"/>
              <a:t>e Bing, Folkhälsovetare </a:t>
            </a:r>
            <a:endParaRPr lang="sv-SE" altLang="sv-SE" sz="3200" dirty="0" smtClean="0"/>
          </a:p>
          <a:p>
            <a:r>
              <a:rPr lang="sv-SE" dirty="0" smtClean="0">
                <a:hlinkClick r:id="rId2"/>
              </a:rPr>
              <a:t>Agneta.Abrahamsson@hkr.se</a:t>
            </a:r>
            <a:endParaRPr lang="sv-SE" dirty="0" smtClean="0"/>
          </a:p>
          <a:p>
            <a:r>
              <a:rPr lang="sv-SE" dirty="0" smtClean="0">
                <a:hlinkClick r:id="rId3"/>
              </a:rPr>
              <a:t>Vibeke@vibekebing.se</a:t>
            </a:r>
            <a:endParaRPr lang="sv-SE" dirty="0" smtClean="0"/>
          </a:p>
          <a:p>
            <a:endParaRPr lang="sv-SE" dirty="0"/>
          </a:p>
          <a:p>
            <a:endParaRPr lang="sv-SE" altLang="sv-SE" sz="3200" dirty="0" smtClean="0"/>
          </a:p>
          <a:p>
            <a:endParaRPr lang="sv-SE" altLang="sv-SE" sz="3200" dirty="0" smtClean="0"/>
          </a:p>
        </p:txBody>
      </p:sp>
      <p:sp>
        <p:nvSpPr>
          <p:cNvPr id="2" name="Platshållare för sidfot 1"/>
          <p:cNvSpPr>
            <a:spLocks noGrp="1"/>
          </p:cNvSpPr>
          <p:nvPr>
            <p:ph type="ftr" sz="quarter" idx="11"/>
          </p:nvPr>
        </p:nvSpPr>
        <p:spPr/>
        <p:txBody>
          <a:bodyPr/>
          <a:lstStyle/>
          <a:p>
            <a:r>
              <a:rPr lang="sv-SE" smtClean="0"/>
              <a:t>Staarneprocess.se</a:t>
            </a:r>
            <a:endParaRPr lang="sv-SE"/>
          </a:p>
        </p:txBody>
      </p:sp>
    </p:spTree>
    <p:extLst>
      <p:ext uri="{BB962C8B-B14F-4D97-AF65-F5344CB8AC3E}">
        <p14:creationId xmlns:p14="http://schemas.microsoft.com/office/powerpoint/2010/main" val="3901458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Förutsättningar för varje sektor</a:t>
            </a:r>
            <a:endParaRPr lang="sv-SE" dirty="0"/>
          </a:p>
        </p:txBody>
      </p:sp>
      <p:sp>
        <p:nvSpPr>
          <p:cNvPr id="3" name="Platshållare för sidfot 2"/>
          <p:cNvSpPr>
            <a:spLocks noGrp="1"/>
          </p:cNvSpPr>
          <p:nvPr>
            <p:ph type="ftr" sz="quarter" idx="11"/>
          </p:nvPr>
        </p:nvSpPr>
        <p:spPr/>
        <p:txBody>
          <a:bodyPr/>
          <a:lstStyle/>
          <a:p>
            <a:r>
              <a:rPr lang="sv-SE" smtClean="0"/>
              <a:t>Staarneprocess.se</a:t>
            </a:r>
            <a:endParaRPr lang="sv-SE"/>
          </a:p>
        </p:txBody>
      </p:sp>
      <p:sp>
        <p:nvSpPr>
          <p:cNvPr id="4" name="textruta 3"/>
          <p:cNvSpPr txBox="1"/>
          <p:nvPr/>
        </p:nvSpPr>
        <p:spPr>
          <a:xfrm>
            <a:off x="179512" y="1530658"/>
            <a:ext cx="2448272" cy="175432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sv-SE" dirty="0" smtClean="0"/>
              <a:t>Barnhälsa; basprogram för alla barn </a:t>
            </a:r>
          </a:p>
          <a:p>
            <a:r>
              <a:rPr lang="sv-SE" dirty="0"/>
              <a:t>Utmaning </a:t>
            </a:r>
            <a:r>
              <a:rPr lang="sv-SE" dirty="0" smtClean="0"/>
              <a:t>ta </a:t>
            </a:r>
            <a:r>
              <a:rPr lang="sv-SE" dirty="0"/>
              <a:t>tillvara på potentialen i familjecentralen</a:t>
            </a:r>
          </a:p>
          <a:p>
            <a:endParaRPr lang="sv-SE" dirty="0"/>
          </a:p>
        </p:txBody>
      </p:sp>
      <p:sp>
        <p:nvSpPr>
          <p:cNvPr id="5" name="textruta 4"/>
          <p:cNvSpPr txBox="1"/>
          <p:nvPr/>
        </p:nvSpPr>
        <p:spPr>
          <a:xfrm>
            <a:off x="457200" y="4327936"/>
            <a:ext cx="2170584" cy="230832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sv-SE" dirty="0" smtClean="0"/>
              <a:t>Mödrahälsa: </a:t>
            </a:r>
            <a:r>
              <a:rPr lang="sv-SE" dirty="0"/>
              <a:t>basprogram för alla </a:t>
            </a:r>
            <a:r>
              <a:rPr lang="sv-SE" dirty="0" smtClean="0"/>
              <a:t>blivande föräldrar</a:t>
            </a:r>
          </a:p>
          <a:p>
            <a:r>
              <a:rPr lang="sv-SE" dirty="0" smtClean="0"/>
              <a:t>Utmaning </a:t>
            </a:r>
            <a:r>
              <a:rPr lang="sv-SE" dirty="0"/>
              <a:t>är kvinnohälsans närhet till medicinen</a:t>
            </a:r>
          </a:p>
          <a:p>
            <a:endParaRPr lang="sv-SE" dirty="0"/>
          </a:p>
          <a:p>
            <a:r>
              <a:rPr lang="sv-SE" dirty="0" smtClean="0"/>
              <a:t> </a:t>
            </a:r>
            <a:endParaRPr lang="sv-SE" dirty="0"/>
          </a:p>
        </p:txBody>
      </p:sp>
      <p:sp>
        <p:nvSpPr>
          <p:cNvPr id="6" name="textruta 5"/>
          <p:cNvSpPr txBox="1"/>
          <p:nvPr/>
        </p:nvSpPr>
        <p:spPr>
          <a:xfrm>
            <a:off x="4139952" y="1844824"/>
            <a:ext cx="3168352"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sv-SE" dirty="0" smtClean="0"/>
              <a:t>Öppen förskola </a:t>
            </a:r>
            <a:r>
              <a:rPr lang="sv-SE" dirty="0" err="1" smtClean="0"/>
              <a:t>drop</a:t>
            </a:r>
            <a:r>
              <a:rPr lang="sv-SE" dirty="0" smtClean="0"/>
              <a:t>-in navet där alla yrkesgrupper görs tillgängliga.</a:t>
            </a:r>
          </a:p>
          <a:p>
            <a:r>
              <a:rPr lang="sv-SE" dirty="0" smtClean="0"/>
              <a:t>Skollag, allmänna råd.</a:t>
            </a:r>
          </a:p>
          <a:p>
            <a:r>
              <a:rPr lang="sv-SE" dirty="0" smtClean="0"/>
              <a:t>Utmaning EJ obligatorisk</a:t>
            </a:r>
            <a:endParaRPr lang="sv-SE" dirty="0"/>
          </a:p>
        </p:txBody>
      </p:sp>
      <p:sp>
        <p:nvSpPr>
          <p:cNvPr id="7" name="textruta 6"/>
          <p:cNvSpPr txBox="1"/>
          <p:nvPr/>
        </p:nvSpPr>
        <p:spPr>
          <a:xfrm>
            <a:off x="3124200" y="4005064"/>
            <a:ext cx="4832176"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sv-SE" dirty="0" smtClean="0"/>
              <a:t>Social rådgivning en </a:t>
            </a:r>
            <a:r>
              <a:rPr lang="sv-SE" dirty="0"/>
              <a:t>lagstadgad </a:t>
            </a:r>
            <a:r>
              <a:rPr lang="sv-SE" dirty="0" smtClean="0"/>
              <a:t>skyldighet </a:t>
            </a:r>
            <a:r>
              <a:rPr lang="sv-SE" dirty="0" err="1" smtClean="0"/>
              <a:t>enl</a:t>
            </a:r>
            <a:r>
              <a:rPr lang="sv-SE" dirty="0" smtClean="0"/>
              <a:t> Socialtjänstlagen </a:t>
            </a:r>
          </a:p>
          <a:p>
            <a:pPr lvl="0"/>
            <a:r>
              <a:rPr lang="sv-SE" dirty="0" smtClean="0"/>
              <a:t>Hela familjecentralen </a:t>
            </a:r>
            <a:r>
              <a:rPr lang="sv-SE" dirty="0"/>
              <a:t>får tillgång till </a:t>
            </a:r>
            <a:r>
              <a:rPr lang="sv-SE" dirty="0" smtClean="0"/>
              <a:t>socialtjänstens övriga resurser</a:t>
            </a:r>
          </a:p>
          <a:p>
            <a:pPr lvl="0"/>
            <a:r>
              <a:rPr lang="sv-SE" dirty="0" smtClean="0"/>
              <a:t>Utmaning kontrasten till myndighetsutövning</a:t>
            </a:r>
          </a:p>
        </p:txBody>
      </p:sp>
    </p:spTree>
    <p:extLst>
      <p:ext uri="{BB962C8B-B14F-4D97-AF65-F5344CB8AC3E}">
        <p14:creationId xmlns:p14="http://schemas.microsoft.com/office/powerpoint/2010/main" val="273814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Oval 2"/>
          <p:cNvSpPr>
            <a:spLocks noChangeArrowheads="1"/>
          </p:cNvSpPr>
          <p:nvPr/>
        </p:nvSpPr>
        <p:spPr bwMode="auto">
          <a:xfrm>
            <a:off x="1371600" y="3581400"/>
            <a:ext cx="5410200" cy="15240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2400"/>
          </a:p>
        </p:txBody>
      </p:sp>
      <p:sp>
        <p:nvSpPr>
          <p:cNvPr id="12291" name="Rectangle 3"/>
          <p:cNvSpPr>
            <a:spLocks noGrp="1" noChangeArrowheads="1"/>
          </p:cNvSpPr>
          <p:nvPr>
            <p:ph type="title"/>
          </p:nvPr>
        </p:nvSpPr>
        <p:spPr/>
        <p:txBody>
          <a:bodyPr/>
          <a:lstStyle/>
          <a:p>
            <a:r>
              <a:rPr lang="sv-SE" altLang="sv-SE" dirty="0" smtClean="0"/>
              <a:t>Hur fungerar samverkan?</a:t>
            </a:r>
          </a:p>
        </p:txBody>
      </p:sp>
      <p:sp>
        <p:nvSpPr>
          <p:cNvPr id="23556" name="Rectangle 4"/>
          <p:cNvSpPr>
            <a:spLocks noGrp="1" noChangeArrowheads="1"/>
          </p:cNvSpPr>
          <p:nvPr>
            <p:ph type="body" idx="1"/>
          </p:nvPr>
        </p:nvSpPr>
        <p:spPr/>
        <p:txBody>
          <a:bodyPr/>
          <a:lstStyle/>
          <a:p>
            <a:pPr>
              <a:buFontTx/>
              <a:buNone/>
            </a:pPr>
            <a:r>
              <a:rPr lang="sv-SE" altLang="sv-SE" dirty="0" smtClean="0"/>
              <a:t>Det ’goda’ tas för givet</a:t>
            </a:r>
          </a:p>
          <a:p>
            <a:pPr>
              <a:buFontTx/>
              <a:buNone/>
            </a:pPr>
            <a:r>
              <a:rPr lang="sv-SE" altLang="sv-SE" dirty="0" smtClean="0"/>
              <a:t>… </a:t>
            </a:r>
            <a:r>
              <a:rPr lang="sv-SE" altLang="sv-SE" dirty="0" smtClean="0"/>
              <a:t>men </a:t>
            </a:r>
            <a:r>
              <a:rPr lang="sv-SE" altLang="sv-SE" dirty="0" smtClean="0"/>
              <a:t>i praktiken?</a:t>
            </a:r>
          </a:p>
        </p:txBody>
      </p:sp>
      <p:sp>
        <p:nvSpPr>
          <p:cNvPr id="23557" name="Text Box 5"/>
          <p:cNvSpPr txBox="1">
            <a:spLocks noChangeArrowheads="1"/>
          </p:cNvSpPr>
          <p:nvPr/>
        </p:nvSpPr>
        <p:spPr bwMode="auto">
          <a:xfrm>
            <a:off x="1676400" y="4114800"/>
            <a:ext cx="548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sv-SE" altLang="sv-SE" sz="2400">
                <a:solidFill>
                  <a:schemeClr val="bg1"/>
                </a:solidFill>
                <a:latin typeface="Arial" panose="020B0604020202020204" pitchFamily="34" charset="0"/>
              </a:rPr>
              <a:t>”Det var inte så lätt som vi trodde”</a:t>
            </a:r>
          </a:p>
        </p:txBody>
      </p:sp>
      <p:sp>
        <p:nvSpPr>
          <p:cNvPr id="23558" name="Rectangle 6"/>
          <p:cNvSpPr>
            <a:spLocks noChangeArrowheads="1"/>
          </p:cNvSpPr>
          <p:nvPr/>
        </p:nvSpPr>
        <p:spPr bwMode="auto">
          <a:xfrm>
            <a:off x="381000" y="5486400"/>
            <a:ext cx="8534400" cy="4572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sv-SE" altLang="sv-SE" sz="2400"/>
          </a:p>
        </p:txBody>
      </p:sp>
      <p:sp>
        <p:nvSpPr>
          <p:cNvPr id="23559" name="Text Box 7"/>
          <p:cNvSpPr txBox="1">
            <a:spLocks noChangeArrowheads="1"/>
          </p:cNvSpPr>
          <p:nvPr/>
        </p:nvSpPr>
        <p:spPr bwMode="auto">
          <a:xfrm>
            <a:off x="762000" y="5486400"/>
            <a:ext cx="7696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sv-SE" altLang="sv-SE" sz="2000" dirty="0">
                <a:solidFill>
                  <a:schemeClr val="bg1"/>
                </a:solidFill>
                <a:latin typeface="Arial" panose="020B0604020202020204" pitchFamily="34" charset="0"/>
              </a:rPr>
              <a:t>E</a:t>
            </a:r>
            <a:r>
              <a:rPr lang="sv-SE" altLang="sv-SE" sz="2000" dirty="0" smtClean="0">
                <a:solidFill>
                  <a:schemeClr val="bg1"/>
                </a:solidFill>
                <a:latin typeface="Arial" panose="020B0604020202020204" pitchFamily="34" charset="0"/>
              </a:rPr>
              <a:t>n osynlig vägg </a:t>
            </a:r>
            <a:r>
              <a:rPr lang="sv-SE" altLang="sv-SE" sz="2000" dirty="0">
                <a:solidFill>
                  <a:schemeClr val="bg1"/>
                </a:solidFill>
                <a:latin typeface="Arial" panose="020B0604020202020204" pitchFamily="34" charset="0"/>
              </a:rPr>
              <a:t>mellan socialpersonal och hälsopersonal</a:t>
            </a:r>
          </a:p>
        </p:txBody>
      </p:sp>
      <p:sp>
        <p:nvSpPr>
          <p:cNvPr id="2" name="Platshållare för sidfot 1"/>
          <p:cNvSpPr>
            <a:spLocks noGrp="1"/>
          </p:cNvSpPr>
          <p:nvPr>
            <p:ph type="ftr" sz="quarter" idx="11"/>
          </p:nvPr>
        </p:nvSpPr>
        <p:spPr/>
        <p:txBody>
          <a:bodyPr/>
          <a:lstStyle/>
          <a:p>
            <a:r>
              <a:rPr lang="sv-SE" smtClean="0"/>
              <a:t>Staarneprocess.se</a:t>
            </a:r>
            <a:endParaRPr lang="sv-SE"/>
          </a:p>
        </p:txBody>
      </p:sp>
    </p:spTree>
    <p:extLst>
      <p:ext uri="{BB962C8B-B14F-4D97-AF65-F5344CB8AC3E}">
        <p14:creationId xmlns:p14="http://schemas.microsoft.com/office/powerpoint/2010/main" val="42413231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375" y="77788"/>
            <a:ext cx="3600450" cy="2414587"/>
          </a:xfrm>
          <a:prstGeom prst="rect">
            <a:avLst/>
          </a:prstGeom>
          <a:noFill/>
          <a:ln>
            <a:noFill/>
          </a:ln>
          <a:effectLst/>
          <a:extLst>
            <a:ext uri="{909E8E84-426E-40DD-AFC4-6F175D3DCCD1}">
              <a14:hiddenFill xmlns:a14="http://schemas.microsoft.com/office/drawing/2010/main">
                <a:solidFill>
                  <a:srgbClr val="EAEAEA">
                    <a:alpha val="50195"/>
                  </a:srgbClr>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9" name="AutoShape 3"/>
          <p:cNvSpPr>
            <a:spLocks noChangeArrowheads="1"/>
          </p:cNvSpPr>
          <p:nvPr/>
        </p:nvSpPr>
        <p:spPr bwMode="auto">
          <a:xfrm rot="-5400000">
            <a:off x="1223963" y="3465513"/>
            <a:ext cx="2519362" cy="1871662"/>
          </a:xfrm>
          <a:custGeom>
            <a:avLst/>
            <a:gdLst>
              <a:gd name="T0" fmla="*/ 220388422 w 21600"/>
              <a:gd name="T1" fmla="*/ 0 h 21600"/>
              <a:gd name="T2" fmla="*/ 0 w 21600"/>
              <a:gd name="T3" fmla="*/ 81090709 h 21600"/>
              <a:gd name="T4" fmla="*/ 220388422 w 21600"/>
              <a:gd name="T5" fmla="*/ 162181419 h 21600"/>
              <a:gd name="T6" fmla="*/ 293851152 w 21600"/>
              <a:gd name="T7" fmla="*/ 8109070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EAEAEA">
              <a:alpha val="50195"/>
            </a:srgb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14340" name="AutoShape 4"/>
          <p:cNvSpPr>
            <a:spLocks noChangeArrowheads="1"/>
          </p:cNvSpPr>
          <p:nvPr/>
        </p:nvSpPr>
        <p:spPr bwMode="auto">
          <a:xfrm rot="-5400000">
            <a:off x="2951163" y="3249612"/>
            <a:ext cx="2376488" cy="1871663"/>
          </a:xfrm>
          <a:custGeom>
            <a:avLst/>
            <a:gdLst>
              <a:gd name="T0" fmla="*/ 196100528 w 21600"/>
              <a:gd name="T1" fmla="*/ 0 h 21600"/>
              <a:gd name="T2" fmla="*/ 0 w 21600"/>
              <a:gd name="T3" fmla="*/ 81090839 h 21600"/>
              <a:gd name="T4" fmla="*/ 196100528 w 21600"/>
              <a:gd name="T5" fmla="*/ 162181592 h 21600"/>
              <a:gd name="T6" fmla="*/ 261467371 w 21600"/>
              <a:gd name="T7" fmla="*/ 8109083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EAEAEA">
              <a:alpha val="50195"/>
            </a:srgb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14341" name="AutoShape 5"/>
          <p:cNvSpPr>
            <a:spLocks noChangeArrowheads="1"/>
          </p:cNvSpPr>
          <p:nvPr/>
        </p:nvSpPr>
        <p:spPr bwMode="auto">
          <a:xfrm rot="-5400000">
            <a:off x="4896644" y="3393282"/>
            <a:ext cx="2520950" cy="1871662"/>
          </a:xfrm>
          <a:custGeom>
            <a:avLst/>
            <a:gdLst>
              <a:gd name="T0" fmla="*/ 220666340 w 21600"/>
              <a:gd name="T1" fmla="*/ 0 h 21600"/>
              <a:gd name="T2" fmla="*/ 0 w 21600"/>
              <a:gd name="T3" fmla="*/ 81090709 h 21600"/>
              <a:gd name="T4" fmla="*/ 220666340 w 21600"/>
              <a:gd name="T5" fmla="*/ 162181419 h 21600"/>
              <a:gd name="T6" fmla="*/ 294221708 w 21600"/>
              <a:gd name="T7" fmla="*/ 8109070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EAEAEA">
              <a:alpha val="50195"/>
            </a:srgb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14342" name="AutoShape 6"/>
          <p:cNvSpPr>
            <a:spLocks noChangeArrowheads="1"/>
          </p:cNvSpPr>
          <p:nvPr/>
        </p:nvSpPr>
        <p:spPr bwMode="auto">
          <a:xfrm rot="-5400000">
            <a:off x="6515894" y="3861594"/>
            <a:ext cx="2447925" cy="1871663"/>
          </a:xfrm>
          <a:custGeom>
            <a:avLst/>
            <a:gdLst>
              <a:gd name="T0" fmla="*/ 208067279 w 21600"/>
              <a:gd name="T1" fmla="*/ 0 h 21600"/>
              <a:gd name="T2" fmla="*/ 0 w 21600"/>
              <a:gd name="T3" fmla="*/ 81090839 h 21600"/>
              <a:gd name="T4" fmla="*/ 208067279 w 21600"/>
              <a:gd name="T5" fmla="*/ 162181592 h 21600"/>
              <a:gd name="T6" fmla="*/ 277423000 w 21600"/>
              <a:gd name="T7" fmla="*/ 8109083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EAEAEA">
              <a:alpha val="50195"/>
            </a:srgb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14343" name="Text Box 7"/>
          <p:cNvSpPr txBox="1">
            <a:spLocks noChangeArrowheads="1"/>
          </p:cNvSpPr>
          <p:nvPr/>
        </p:nvSpPr>
        <p:spPr bwMode="auto">
          <a:xfrm>
            <a:off x="2124075" y="3860800"/>
            <a:ext cx="719138" cy="457200"/>
          </a:xfrm>
          <a:prstGeom prst="rect">
            <a:avLst/>
          </a:prstGeom>
          <a:noFill/>
          <a:ln>
            <a:noFill/>
          </a:ln>
          <a:effectLst/>
          <a:extLst>
            <a:ext uri="{909E8E84-426E-40DD-AFC4-6F175D3DCCD1}">
              <a14:hiddenFill xmlns:a14="http://schemas.microsoft.com/office/drawing/2010/main">
                <a:solidFill>
                  <a:srgbClr val="EAEAEA">
                    <a:alpha val="50195"/>
                  </a:srgbClr>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sv-SE" altLang="sv-SE" sz="2400"/>
              <a:t>ÖF</a:t>
            </a:r>
          </a:p>
        </p:txBody>
      </p:sp>
      <p:sp>
        <p:nvSpPr>
          <p:cNvPr id="14344" name="Text Box 8"/>
          <p:cNvSpPr txBox="1">
            <a:spLocks noChangeArrowheads="1"/>
          </p:cNvSpPr>
          <p:nvPr/>
        </p:nvSpPr>
        <p:spPr bwMode="auto">
          <a:xfrm>
            <a:off x="3708400" y="3789363"/>
            <a:ext cx="792163" cy="457200"/>
          </a:xfrm>
          <a:prstGeom prst="rect">
            <a:avLst/>
          </a:prstGeom>
          <a:noFill/>
          <a:ln>
            <a:noFill/>
          </a:ln>
          <a:effectLst/>
          <a:extLst>
            <a:ext uri="{909E8E84-426E-40DD-AFC4-6F175D3DCCD1}">
              <a14:hiddenFill xmlns:a14="http://schemas.microsoft.com/office/drawing/2010/main">
                <a:solidFill>
                  <a:srgbClr val="EAEAEA">
                    <a:alpha val="50195"/>
                  </a:srgbClr>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sv-SE" altLang="sv-SE" sz="2400"/>
              <a:t>Soc</a:t>
            </a:r>
          </a:p>
        </p:txBody>
      </p:sp>
      <p:sp>
        <p:nvSpPr>
          <p:cNvPr id="14345" name="Text Box 9"/>
          <p:cNvSpPr txBox="1">
            <a:spLocks noChangeArrowheads="1"/>
          </p:cNvSpPr>
          <p:nvPr/>
        </p:nvSpPr>
        <p:spPr bwMode="auto">
          <a:xfrm>
            <a:off x="7380288" y="4267200"/>
            <a:ext cx="1079500" cy="457200"/>
          </a:xfrm>
          <a:prstGeom prst="rect">
            <a:avLst/>
          </a:prstGeom>
          <a:noFill/>
          <a:ln>
            <a:noFill/>
          </a:ln>
          <a:effectLst/>
          <a:extLst>
            <a:ext uri="{909E8E84-426E-40DD-AFC4-6F175D3DCCD1}">
              <a14:hiddenFill xmlns:a14="http://schemas.microsoft.com/office/drawing/2010/main">
                <a:solidFill>
                  <a:srgbClr val="EAEAEA">
                    <a:alpha val="50195"/>
                  </a:srgbClr>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sv-SE" altLang="sv-SE" sz="2400"/>
              <a:t>MVC</a:t>
            </a:r>
          </a:p>
        </p:txBody>
      </p:sp>
      <p:sp>
        <p:nvSpPr>
          <p:cNvPr id="14346" name="Text Box 10"/>
          <p:cNvSpPr txBox="1">
            <a:spLocks noChangeArrowheads="1"/>
          </p:cNvSpPr>
          <p:nvPr/>
        </p:nvSpPr>
        <p:spPr bwMode="auto">
          <a:xfrm>
            <a:off x="5794375" y="3933825"/>
            <a:ext cx="865188" cy="457200"/>
          </a:xfrm>
          <a:prstGeom prst="rect">
            <a:avLst/>
          </a:prstGeom>
          <a:noFill/>
          <a:ln>
            <a:noFill/>
          </a:ln>
          <a:effectLst/>
          <a:extLst>
            <a:ext uri="{909E8E84-426E-40DD-AFC4-6F175D3DCCD1}">
              <a14:hiddenFill xmlns:a14="http://schemas.microsoft.com/office/drawing/2010/main">
                <a:solidFill>
                  <a:srgbClr val="EAEAEA">
                    <a:alpha val="50195"/>
                  </a:srgbClr>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sv-SE" altLang="sv-SE" sz="2400"/>
              <a:t>BVC</a:t>
            </a:r>
          </a:p>
        </p:txBody>
      </p:sp>
      <p:sp>
        <p:nvSpPr>
          <p:cNvPr id="14347" name="Text Box 11"/>
          <p:cNvSpPr txBox="1">
            <a:spLocks noChangeArrowheads="1"/>
          </p:cNvSpPr>
          <p:nvPr/>
        </p:nvSpPr>
        <p:spPr bwMode="auto">
          <a:xfrm>
            <a:off x="179388" y="692150"/>
            <a:ext cx="2879725" cy="1552575"/>
          </a:xfrm>
          <a:prstGeom prst="rect">
            <a:avLst/>
          </a:prstGeom>
          <a:noFill/>
          <a:ln>
            <a:noFill/>
          </a:ln>
          <a:effectLst/>
          <a:extLst>
            <a:ext uri="{909E8E84-426E-40DD-AFC4-6F175D3DCCD1}">
              <a14:hiddenFill xmlns:a14="http://schemas.microsoft.com/office/drawing/2010/main">
                <a:solidFill>
                  <a:srgbClr val="EAEAEA">
                    <a:alpha val="50195"/>
                  </a:srgbClr>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sv-SE" altLang="sv-SE" sz="2400"/>
              <a:t>Vad innefattar den kritiska skiljelinjen inom familjecentralen?</a:t>
            </a:r>
          </a:p>
        </p:txBody>
      </p:sp>
      <p:sp>
        <p:nvSpPr>
          <p:cNvPr id="14348" name="Line 12"/>
          <p:cNvSpPr>
            <a:spLocks noChangeShapeType="1"/>
          </p:cNvSpPr>
          <p:nvPr/>
        </p:nvSpPr>
        <p:spPr bwMode="auto">
          <a:xfrm flipH="1">
            <a:off x="4643438" y="188913"/>
            <a:ext cx="865187" cy="6669087"/>
          </a:xfrm>
          <a:prstGeom prst="line">
            <a:avLst/>
          </a:prstGeom>
          <a:noFill/>
          <a:ln w="762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2" name="Platshållare för sidfot 1"/>
          <p:cNvSpPr>
            <a:spLocks noGrp="1"/>
          </p:cNvSpPr>
          <p:nvPr>
            <p:ph type="ftr" sz="quarter" idx="11"/>
          </p:nvPr>
        </p:nvSpPr>
        <p:spPr/>
        <p:txBody>
          <a:bodyPr/>
          <a:lstStyle/>
          <a:p>
            <a:r>
              <a:rPr lang="sv-SE" smtClean="0"/>
              <a:t>Staarneprocess.se</a:t>
            </a:r>
            <a:endParaRPr lang="sv-SE"/>
          </a:p>
        </p:txBody>
      </p:sp>
    </p:spTree>
    <p:extLst>
      <p:ext uri="{BB962C8B-B14F-4D97-AF65-F5344CB8AC3E}">
        <p14:creationId xmlns:p14="http://schemas.microsoft.com/office/powerpoint/2010/main" val="41318181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kbent triangel 1"/>
          <p:cNvSpPr/>
          <p:nvPr/>
        </p:nvSpPr>
        <p:spPr>
          <a:xfrm>
            <a:off x="1403648" y="635771"/>
            <a:ext cx="7272808" cy="5281562"/>
          </a:xfrm>
          <a:prstGeom prst="triangl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4" name="Rak 3"/>
          <p:cNvCxnSpPr/>
          <p:nvPr/>
        </p:nvCxnSpPr>
        <p:spPr>
          <a:xfrm>
            <a:off x="4067944" y="1988840"/>
            <a:ext cx="1944216"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6" name="Rak 5"/>
          <p:cNvCxnSpPr/>
          <p:nvPr/>
        </p:nvCxnSpPr>
        <p:spPr>
          <a:xfrm>
            <a:off x="2771800" y="3933056"/>
            <a:ext cx="4464496" cy="0"/>
          </a:xfrm>
          <a:prstGeom prst="line">
            <a:avLst/>
          </a:prstGeom>
          <a:ln w="9525">
            <a:prstDash val="sysDot"/>
          </a:ln>
        </p:spPr>
        <p:style>
          <a:lnRef idx="1">
            <a:schemeClr val="accent1"/>
          </a:lnRef>
          <a:fillRef idx="0">
            <a:schemeClr val="accent1"/>
          </a:fillRef>
          <a:effectRef idx="0">
            <a:schemeClr val="accent1"/>
          </a:effectRef>
          <a:fontRef idx="minor">
            <a:schemeClr val="tx1"/>
          </a:fontRef>
        </p:style>
      </p:cxnSp>
      <p:sp>
        <p:nvSpPr>
          <p:cNvPr id="7" name="textruta 6"/>
          <p:cNvSpPr txBox="1"/>
          <p:nvPr/>
        </p:nvSpPr>
        <p:spPr>
          <a:xfrm>
            <a:off x="6045620" y="1086363"/>
            <a:ext cx="2774852" cy="1200329"/>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sv-SE" dirty="0" smtClean="0"/>
              <a:t>Indikerat förebyggande arbete vid etablerade problem som behöver behandling </a:t>
            </a:r>
            <a:endParaRPr lang="sv-SE" dirty="0"/>
          </a:p>
        </p:txBody>
      </p:sp>
      <p:sp>
        <p:nvSpPr>
          <p:cNvPr id="8" name="textruta 7"/>
          <p:cNvSpPr txBox="1"/>
          <p:nvPr/>
        </p:nvSpPr>
        <p:spPr>
          <a:xfrm>
            <a:off x="3347864" y="2937718"/>
            <a:ext cx="3528392" cy="923330"/>
          </a:xfrm>
          <a:prstGeom prst="rect">
            <a:avLst/>
          </a:prstGeom>
          <a:noFill/>
        </p:spPr>
        <p:txBody>
          <a:bodyPr wrap="square" rtlCol="0">
            <a:spAutoFit/>
          </a:bodyPr>
          <a:lstStyle/>
          <a:p>
            <a:r>
              <a:rPr lang="sv-SE" dirty="0" smtClean="0"/>
              <a:t>Selekterat förebyggande</a:t>
            </a:r>
          </a:p>
          <a:p>
            <a:r>
              <a:rPr lang="sv-SE" dirty="0" smtClean="0"/>
              <a:t>Riskzon; depression, riskbruk, social utsatthet</a:t>
            </a:r>
            <a:endParaRPr lang="sv-SE" dirty="0"/>
          </a:p>
        </p:txBody>
      </p:sp>
      <p:sp>
        <p:nvSpPr>
          <p:cNvPr id="9" name="textruta 8"/>
          <p:cNvSpPr txBox="1"/>
          <p:nvPr/>
        </p:nvSpPr>
        <p:spPr>
          <a:xfrm>
            <a:off x="2411760" y="5085184"/>
            <a:ext cx="5688632" cy="646331"/>
          </a:xfrm>
          <a:prstGeom prst="rect">
            <a:avLst/>
          </a:prstGeom>
          <a:noFill/>
        </p:spPr>
        <p:txBody>
          <a:bodyPr wrap="square" rtlCol="0">
            <a:spAutoFit/>
          </a:bodyPr>
          <a:lstStyle/>
          <a:p>
            <a:r>
              <a:rPr lang="sv-SE" dirty="0" smtClean="0"/>
              <a:t>Universellt förebyggande arbete - för alla barnfamiljer </a:t>
            </a:r>
          </a:p>
          <a:p>
            <a:r>
              <a:rPr lang="sv-SE" dirty="0" smtClean="0"/>
              <a:t>Hälsofrämjande arbete</a:t>
            </a:r>
            <a:endParaRPr lang="sv-SE" dirty="0"/>
          </a:p>
        </p:txBody>
      </p:sp>
      <p:sp>
        <p:nvSpPr>
          <p:cNvPr id="3" name="Platshållare för sidfot 2"/>
          <p:cNvSpPr>
            <a:spLocks noGrp="1"/>
          </p:cNvSpPr>
          <p:nvPr>
            <p:ph type="ftr" sz="quarter" idx="11"/>
          </p:nvPr>
        </p:nvSpPr>
        <p:spPr/>
        <p:txBody>
          <a:bodyPr/>
          <a:lstStyle/>
          <a:p>
            <a:r>
              <a:rPr lang="sv-SE" dirty="0" smtClean="0"/>
              <a:t>Staarneprocess.se</a:t>
            </a:r>
            <a:endParaRPr lang="sv-SE" dirty="0"/>
          </a:p>
        </p:txBody>
      </p:sp>
      <p:sp>
        <p:nvSpPr>
          <p:cNvPr id="10" name="Vänster 9"/>
          <p:cNvSpPr/>
          <p:nvPr/>
        </p:nvSpPr>
        <p:spPr>
          <a:xfrm>
            <a:off x="5292080" y="1438224"/>
            <a:ext cx="753540" cy="26258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Vänster 13"/>
          <p:cNvSpPr/>
          <p:nvPr/>
        </p:nvSpPr>
        <p:spPr>
          <a:xfrm>
            <a:off x="467544" y="1628800"/>
            <a:ext cx="2736304" cy="443478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textruta 14"/>
          <p:cNvSpPr txBox="1"/>
          <p:nvPr/>
        </p:nvSpPr>
        <p:spPr>
          <a:xfrm>
            <a:off x="899592" y="3645024"/>
            <a:ext cx="2224608" cy="369332"/>
          </a:xfrm>
          <a:prstGeom prst="rect">
            <a:avLst/>
          </a:prstGeom>
          <a:noFill/>
        </p:spPr>
        <p:txBody>
          <a:bodyPr wrap="square" rtlCol="0">
            <a:spAutoFit/>
          </a:bodyPr>
          <a:lstStyle/>
          <a:p>
            <a:r>
              <a:rPr lang="sv-SE" dirty="0" smtClean="0"/>
              <a:t>Familjecentralen</a:t>
            </a:r>
            <a:endParaRPr lang="sv-SE" dirty="0"/>
          </a:p>
        </p:txBody>
      </p:sp>
      <p:sp>
        <p:nvSpPr>
          <p:cNvPr id="16" name="Vänster 15"/>
          <p:cNvSpPr/>
          <p:nvPr/>
        </p:nvSpPr>
        <p:spPr>
          <a:xfrm>
            <a:off x="2123728" y="836712"/>
            <a:ext cx="3024336" cy="115212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textruta 16"/>
          <p:cNvSpPr txBox="1"/>
          <p:nvPr/>
        </p:nvSpPr>
        <p:spPr>
          <a:xfrm>
            <a:off x="2411760" y="1268760"/>
            <a:ext cx="2736304" cy="369332"/>
          </a:xfrm>
          <a:prstGeom prst="rect">
            <a:avLst/>
          </a:prstGeom>
          <a:noFill/>
        </p:spPr>
        <p:txBody>
          <a:bodyPr wrap="square" rtlCol="0">
            <a:spAutoFit/>
          </a:bodyPr>
          <a:lstStyle/>
          <a:p>
            <a:r>
              <a:rPr lang="sv-SE" dirty="0" smtClean="0"/>
              <a:t>Socialtjänst och BUP……</a:t>
            </a:r>
            <a:endParaRPr lang="sv-SE" dirty="0"/>
          </a:p>
        </p:txBody>
      </p:sp>
    </p:spTree>
    <p:extLst>
      <p:ext uri="{BB962C8B-B14F-4D97-AF65-F5344CB8AC3E}">
        <p14:creationId xmlns:p14="http://schemas.microsoft.com/office/powerpoint/2010/main" val="29112586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p:cNvSpPr>
            <a:spLocks noGrp="1"/>
          </p:cNvSpPr>
          <p:nvPr>
            <p:ph type="ftr" sz="quarter" idx="11"/>
          </p:nvPr>
        </p:nvSpPr>
        <p:spPr/>
        <p:txBody>
          <a:bodyPr/>
          <a:lstStyle/>
          <a:p>
            <a:r>
              <a:rPr lang="sv-SE" smtClean="0"/>
              <a:t>Staarneprocess.se</a:t>
            </a:r>
            <a:endParaRPr lang="sv-SE"/>
          </a:p>
        </p:txBody>
      </p:sp>
      <p:pic>
        <p:nvPicPr>
          <p:cNvPr id="3" name="Picture 2" descr="H:\Documents\Familjecentraler\Rapporter\gul_logg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1124744"/>
            <a:ext cx="4896544" cy="4608512"/>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p:cNvSpPr txBox="1"/>
          <p:nvPr/>
        </p:nvSpPr>
        <p:spPr>
          <a:xfrm>
            <a:off x="1547664" y="188640"/>
            <a:ext cx="6264696" cy="707886"/>
          </a:xfrm>
          <a:prstGeom prst="rect">
            <a:avLst/>
          </a:prstGeom>
          <a:noFill/>
        </p:spPr>
        <p:txBody>
          <a:bodyPr wrap="square" rtlCol="0">
            <a:spAutoFit/>
          </a:bodyPr>
          <a:lstStyle/>
          <a:p>
            <a:r>
              <a:rPr lang="sv-SE" altLang="sv-SE" sz="4000" dirty="0"/>
              <a:t>Självreflektionsinstrumentet</a:t>
            </a:r>
            <a:r>
              <a:rPr lang="sv-SE" altLang="sv-SE" dirty="0"/>
              <a:t> </a:t>
            </a:r>
            <a:endParaRPr lang="sv-SE" dirty="0"/>
          </a:p>
        </p:txBody>
      </p:sp>
    </p:spTree>
    <p:extLst>
      <p:ext uri="{BB962C8B-B14F-4D97-AF65-F5344CB8AC3E}">
        <p14:creationId xmlns:p14="http://schemas.microsoft.com/office/powerpoint/2010/main" val="40377329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normAutofit fontScale="90000"/>
          </a:bodyPr>
          <a:lstStyle/>
          <a:p>
            <a:pPr eaLnBrk="1" hangingPunct="1">
              <a:defRPr/>
            </a:pPr>
            <a:r>
              <a:rPr lang="sv-SE" altLang="sv-SE" dirty="0" smtClean="0"/>
              <a:t>Syfte med självreflektionsinstrumentet</a:t>
            </a:r>
          </a:p>
        </p:txBody>
      </p:sp>
      <p:sp>
        <p:nvSpPr>
          <p:cNvPr id="29699" name="Oval 3"/>
          <p:cNvSpPr>
            <a:spLocks noChangeArrowheads="1"/>
          </p:cNvSpPr>
          <p:nvPr/>
        </p:nvSpPr>
        <p:spPr bwMode="auto">
          <a:xfrm>
            <a:off x="1403350" y="1196975"/>
            <a:ext cx="6264275" cy="5329238"/>
          </a:xfrm>
          <a:prstGeom prst="ellipse">
            <a:avLst/>
          </a:prstGeom>
          <a:gradFill rotWithShape="1">
            <a:gsLst>
              <a:gs pos="0">
                <a:schemeClr val="tx1">
                  <a:alpha val="14000"/>
                </a:schemeClr>
              </a:gs>
              <a:gs pos="100000">
                <a:schemeClr val="folHlink"/>
              </a:gs>
            </a:gsLst>
            <a:path path="shape">
              <a:fillToRect l="50000" t="50000" r="50000" b="50000"/>
            </a:path>
          </a:gradFill>
          <a:ln>
            <a:noFill/>
          </a:ln>
          <a:effectLst/>
          <a:extLst>
            <a:ext uri="{91240B29-F687-4F45-9708-019B960494DF}">
              <a14:hiddenLine xmlns:a14="http://schemas.microsoft.com/office/drawing/2010/main" w="508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sv-SE" altLang="sv-SE"/>
          </a:p>
        </p:txBody>
      </p:sp>
      <p:sp>
        <p:nvSpPr>
          <p:cNvPr id="108548" name="Line 4"/>
          <p:cNvSpPr>
            <a:spLocks noChangeShapeType="1"/>
          </p:cNvSpPr>
          <p:nvPr/>
        </p:nvSpPr>
        <p:spPr bwMode="auto">
          <a:xfrm>
            <a:off x="4500563" y="1341438"/>
            <a:ext cx="0" cy="5256212"/>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108549" name="Line 5"/>
          <p:cNvSpPr>
            <a:spLocks noChangeShapeType="1"/>
          </p:cNvSpPr>
          <p:nvPr/>
        </p:nvSpPr>
        <p:spPr bwMode="auto">
          <a:xfrm>
            <a:off x="1403350" y="3716338"/>
            <a:ext cx="6264275" cy="73025"/>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29702" name="Line 6"/>
          <p:cNvSpPr>
            <a:spLocks noChangeShapeType="1"/>
          </p:cNvSpPr>
          <p:nvPr/>
        </p:nvSpPr>
        <p:spPr bwMode="auto">
          <a:xfrm>
            <a:off x="1403350" y="3716338"/>
            <a:ext cx="6337300" cy="73025"/>
          </a:xfrm>
          <a:prstGeom prst="line">
            <a:avLst/>
          </a:prstGeom>
          <a:noFill/>
          <a:ln w="9525">
            <a:solidFill>
              <a:schemeClr val="bg2"/>
            </a:solidFill>
            <a:prstDash val="lgDashDot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29703" name="Line 7"/>
          <p:cNvSpPr>
            <a:spLocks noChangeShapeType="1"/>
          </p:cNvSpPr>
          <p:nvPr/>
        </p:nvSpPr>
        <p:spPr bwMode="auto">
          <a:xfrm>
            <a:off x="4500563" y="1196975"/>
            <a:ext cx="0" cy="5327650"/>
          </a:xfrm>
          <a:prstGeom prst="line">
            <a:avLst/>
          </a:prstGeom>
          <a:noFill/>
          <a:ln w="9525">
            <a:solidFill>
              <a:srgbClr val="00008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29704" name="Text Box 8"/>
          <p:cNvSpPr txBox="1">
            <a:spLocks noChangeArrowheads="1"/>
          </p:cNvSpPr>
          <p:nvPr/>
        </p:nvSpPr>
        <p:spPr bwMode="auto">
          <a:xfrm>
            <a:off x="2555875" y="2060575"/>
            <a:ext cx="1008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sv-SE" altLang="sv-SE" sz="2400"/>
              <a:t>MVC</a:t>
            </a:r>
          </a:p>
        </p:txBody>
      </p:sp>
      <p:sp>
        <p:nvSpPr>
          <p:cNvPr id="29705" name="Text Box 9"/>
          <p:cNvSpPr txBox="1">
            <a:spLocks noChangeArrowheads="1"/>
          </p:cNvSpPr>
          <p:nvPr/>
        </p:nvSpPr>
        <p:spPr bwMode="auto">
          <a:xfrm>
            <a:off x="4859338" y="1916113"/>
            <a:ext cx="1152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sv-SE" altLang="sv-SE" sz="2400"/>
              <a:t>BVC</a:t>
            </a:r>
          </a:p>
        </p:txBody>
      </p:sp>
      <p:sp>
        <p:nvSpPr>
          <p:cNvPr id="29706" name="Text Box 10"/>
          <p:cNvSpPr txBox="1">
            <a:spLocks noChangeArrowheads="1"/>
          </p:cNvSpPr>
          <p:nvPr/>
        </p:nvSpPr>
        <p:spPr bwMode="auto">
          <a:xfrm>
            <a:off x="2484438" y="4797425"/>
            <a:ext cx="1295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sv-SE" altLang="sv-SE" sz="2400">
                <a:solidFill>
                  <a:schemeClr val="bg2"/>
                </a:solidFill>
              </a:rPr>
              <a:t>Öppen förskola</a:t>
            </a:r>
          </a:p>
        </p:txBody>
      </p:sp>
      <p:sp>
        <p:nvSpPr>
          <p:cNvPr id="29707" name="Text Box 11"/>
          <p:cNvSpPr txBox="1">
            <a:spLocks noChangeArrowheads="1"/>
          </p:cNvSpPr>
          <p:nvPr/>
        </p:nvSpPr>
        <p:spPr bwMode="auto">
          <a:xfrm>
            <a:off x="4643438" y="4941888"/>
            <a:ext cx="18732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sv-SE" altLang="sv-SE" sz="2400">
                <a:solidFill>
                  <a:schemeClr val="bg2"/>
                </a:solidFill>
              </a:rPr>
              <a:t>Socialtjänst/Kultur</a:t>
            </a:r>
          </a:p>
        </p:txBody>
      </p:sp>
      <p:sp>
        <p:nvSpPr>
          <p:cNvPr id="29708" name="Oval 12"/>
          <p:cNvSpPr>
            <a:spLocks noChangeArrowheads="1"/>
          </p:cNvSpPr>
          <p:nvPr/>
        </p:nvSpPr>
        <p:spPr bwMode="auto">
          <a:xfrm>
            <a:off x="2987675" y="2492375"/>
            <a:ext cx="2952750" cy="2520950"/>
          </a:xfrm>
          <a:prstGeom prst="ellipse">
            <a:avLst/>
          </a:prstGeom>
          <a:gradFill rotWithShape="1">
            <a:gsLst>
              <a:gs pos="0">
                <a:schemeClr val="bg2"/>
              </a:gs>
              <a:gs pos="100000">
                <a:schemeClr val="folHlink"/>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sv-SE" altLang="sv-SE"/>
          </a:p>
        </p:txBody>
      </p:sp>
      <p:sp>
        <p:nvSpPr>
          <p:cNvPr id="2" name="Platshållare för sidfot 1"/>
          <p:cNvSpPr>
            <a:spLocks noGrp="1"/>
          </p:cNvSpPr>
          <p:nvPr>
            <p:ph type="ftr" sz="quarter" idx="11"/>
          </p:nvPr>
        </p:nvSpPr>
        <p:spPr/>
        <p:txBody>
          <a:bodyPr/>
          <a:lstStyle/>
          <a:p>
            <a:r>
              <a:rPr lang="sv-SE" smtClean="0"/>
              <a:t>Staarneprocess.se</a:t>
            </a:r>
            <a:endParaRPr lang="sv-SE"/>
          </a:p>
        </p:txBody>
      </p:sp>
    </p:spTree>
    <p:extLst>
      <p:ext uri="{BB962C8B-B14F-4D97-AF65-F5344CB8AC3E}">
        <p14:creationId xmlns:p14="http://schemas.microsoft.com/office/powerpoint/2010/main" val="2730518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2000"/>
                                        <p:tgtEl>
                                          <p:spTgt spid="108549"/>
                                        </p:tgtEl>
                                      </p:cBhvr>
                                    </p:animEffect>
                                    <p:set>
                                      <p:cBhvr>
                                        <p:cTn id="7" dur="1" fill="hold">
                                          <p:stCondLst>
                                            <p:cond delay="1999"/>
                                          </p:stCondLst>
                                        </p:cTn>
                                        <p:tgtEl>
                                          <p:spTgt spid="108549"/>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0" nodeType="clickEffect">
                                  <p:stCondLst>
                                    <p:cond delay="0"/>
                                  </p:stCondLst>
                                  <p:childTnLst>
                                    <p:animEffect transition="out" filter="fade">
                                      <p:cBhvr>
                                        <p:cTn id="11" dur="2000"/>
                                        <p:tgtEl>
                                          <p:spTgt spid="108548"/>
                                        </p:tgtEl>
                                      </p:cBhvr>
                                    </p:animEffect>
                                    <p:set>
                                      <p:cBhvr>
                                        <p:cTn id="12" dur="1" fill="hold">
                                          <p:stCondLst>
                                            <p:cond delay="1999"/>
                                          </p:stCondLst>
                                        </p:cTn>
                                        <p:tgtEl>
                                          <p:spTgt spid="1085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8" grpId="0" animBg="1"/>
      <p:bldP spid="10854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701824"/>
            <a:ext cx="8229600" cy="1719064"/>
          </a:xfrm>
        </p:spPr>
        <p:txBody>
          <a:bodyPr>
            <a:normAutofit fontScale="90000"/>
          </a:bodyPr>
          <a:lstStyle/>
          <a:p>
            <a:r>
              <a:rPr lang="sv-SE" dirty="0" smtClean="0"/>
              <a:t>Förändringsteori för utvecklingsarbete av självreflektionsinstrumentet</a:t>
            </a:r>
            <a:endParaRPr lang="sv-SE" dirty="0"/>
          </a:p>
        </p:txBody>
      </p:sp>
      <p:sp>
        <p:nvSpPr>
          <p:cNvPr id="3" name="Platshållare för innehåll 2"/>
          <p:cNvSpPr>
            <a:spLocks noGrp="1"/>
          </p:cNvSpPr>
          <p:nvPr>
            <p:ph idx="1"/>
          </p:nvPr>
        </p:nvSpPr>
        <p:spPr>
          <a:xfrm>
            <a:off x="457200" y="2636913"/>
            <a:ext cx="8229600" cy="3719438"/>
          </a:xfrm>
        </p:spPr>
        <p:txBody>
          <a:bodyPr>
            <a:normAutofit/>
          </a:bodyPr>
          <a:lstStyle/>
          <a:p>
            <a:pPr marL="0" indent="0">
              <a:buNone/>
            </a:pPr>
            <a:r>
              <a:rPr lang="sv-SE" sz="2800" dirty="0" smtClean="0"/>
              <a:t>Möten </a:t>
            </a:r>
            <a:r>
              <a:rPr lang="sv-SE" sz="2800" dirty="0"/>
              <a:t>med föräldrar och barn </a:t>
            </a:r>
            <a:r>
              <a:rPr lang="sv-SE" sz="2800" dirty="0" smtClean="0"/>
              <a:t>blir bättre </a:t>
            </a:r>
            <a:r>
              <a:rPr lang="sv-SE" sz="2800" dirty="0"/>
              <a:t>när </a:t>
            </a:r>
            <a:r>
              <a:rPr lang="sv-SE" sz="2800" dirty="0" smtClean="0"/>
              <a:t>man talar om det som görs. Då blir det mer medvetet och möjligt </a:t>
            </a:r>
            <a:r>
              <a:rPr lang="sv-SE" sz="2800" dirty="0"/>
              <a:t>att </a:t>
            </a:r>
            <a:r>
              <a:rPr lang="sv-SE" sz="2800" dirty="0" smtClean="0"/>
              <a:t>ompröva och utveckla</a:t>
            </a:r>
            <a:r>
              <a:rPr lang="en-US" sz="2800" dirty="0" smtClean="0"/>
              <a:t>. </a:t>
            </a:r>
          </a:p>
          <a:p>
            <a:pPr marL="0" indent="0">
              <a:buNone/>
            </a:pPr>
            <a:r>
              <a:rPr lang="en-US" sz="2800" dirty="0" err="1" smtClean="0"/>
              <a:t>Innehållet</a:t>
            </a:r>
            <a:r>
              <a:rPr lang="en-US" sz="2800" dirty="0" smtClean="0"/>
              <a:t> </a:t>
            </a:r>
            <a:r>
              <a:rPr lang="en-US" sz="2800" dirty="0" err="1" smtClean="0"/>
              <a:t>i</a:t>
            </a:r>
            <a:r>
              <a:rPr lang="en-US" sz="2800" dirty="0" smtClean="0"/>
              <a:t> </a:t>
            </a:r>
            <a:r>
              <a:rPr lang="en-US" sz="2800" dirty="0" err="1" smtClean="0"/>
              <a:t>instrumentet</a:t>
            </a:r>
            <a:r>
              <a:rPr lang="en-US" sz="2800" dirty="0" smtClean="0"/>
              <a:t> </a:t>
            </a:r>
            <a:r>
              <a:rPr lang="en-US" sz="2800" dirty="0" err="1" smtClean="0"/>
              <a:t>ska</a:t>
            </a:r>
            <a:r>
              <a:rPr lang="en-US" sz="2800" dirty="0" smtClean="0"/>
              <a:t> </a:t>
            </a:r>
            <a:r>
              <a:rPr lang="en-US" sz="2800" dirty="0" err="1" smtClean="0"/>
              <a:t>vara</a:t>
            </a:r>
            <a:r>
              <a:rPr lang="en-US" sz="2800" dirty="0" smtClean="0"/>
              <a:t> </a:t>
            </a:r>
            <a:r>
              <a:rPr lang="en-US" sz="2800" dirty="0" err="1" smtClean="0"/>
              <a:t>baserad</a:t>
            </a:r>
            <a:r>
              <a:rPr lang="en-US" sz="2800" dirty="0" smtClean="0"/>
              <a:t> </a:t>
            </a:r>
            <a:r>
              <a:rPr lang="en-US" sz="2800" dirty="0" err="1" smtClean="0"/>
              <a:t>på</a:t>
            </a:r>
            <a:r>
              <a:rPr lang="en-US" sz="2800" dirty="0" smtClean="0"/>
              <a:t> </a:t>
            </a:r>
            <a:r>
              <a:rPr lang="en-US" sz="2800" dirty="0" err="1" smtClean="0"/>
              <a:t>forskning</a:t>
            </a:r>
            <a:r>
              <a:rPr lang="en-US" sz="2800" dirty="0" smtClean="0"/>
              <a:t> </a:t>
            </a:r>
            <a:r>
              <a:rPr lang="en-US" sz="2800" dirty="0" err="1" smtClean="0"/>
              <a:t>för</a:t>
            </a:r>
            <a:r>
              <a:rPr lang="en-US" sz="2800" dirty="0" smtClean="0"/>
              <a:t> </a:t>
            </a:r>
            <a:r>
              <a:rPr lang="en-US" sz="2800" dirty="0" err="1" smtClean="0"/>
              <a:t>att</a:t>
            </a:r>
            <a:r>
              <a:rPr lang="en-US" sz="2800" dirty="0" smtClean="0"/>
              <a:t> </a:t>
            </a:r>
            <a:r>
              <a:rPr lang="en-US" sz="2800" dirty="0" err="1" smtClean="0"/>
              <a:t>bidra</a:t>
            </a:r>
            <a:r>
              <a:rPr lang="en-US" sz="2800" dirty="0" smtClean="0"/>
              <a:t> till </a:t>
            </a:r>
            <a:r>
              <a:rPr lang="en-US" sz="2800" dirty="0" err="1" smtClean="0"/>
              <a:t>en</a:t>
            </a:r>
            <a:r>
              <a:rPr lang="en-US" sz="2800" dirty="0" smtClean="0"/>
              <a:t> </a:t>
            </a:r>
            <a:r>
              <a:rPr lang="en-US" sz="2800" dirty="0" err="1" smtClean="0"/>
              <a:t>kunskapsbaserad</a:t>
            </a:r>
            <a:r>
              <a:rPr lang="en-US" sz="2800" dirty="0" smtClean="0"/>
              <a:t> </a:t>
            </a:r>
            <a:r>
              <a:rPr lang="en-US" sz="2800" dirty="0" err="1" smtClean="0"/>
              <a:t>praktik</a:t>
            </a:r>
            <a:r>
              <a:rPr lang="en-US" sz="2800" dirty="0"/>
              <a:t>.</a:t>
            </a:r>
            <a:endParaRPr lang="en-US" sz="2800" dirty="0" smtClean="0"/>
          </a:p>
          <a:p>
            <a:pPr marL="0" indent="0">
              <a:buNone/>
            </a:pPr>
            <a:endParaRPr lang="en-US" sz="2800" dirty="0" smtClean="0"/>
          </a:p>
          <a:p>
            <a:pPr marL="0" indent="0">
              <a:buNone/>
            </a:pPr>
            <a:r>
              <a:rPr lang="sv-SE" sz="1900" dirty="0" smtClean="0"/>
              <a:t>Nilsen </a:t>
            </a:r>
            <a:r>
              <a:rPr lang="sv-SE" sz="1900" dirty="0"/>
              <a:t>et al </a:t>
            </a:r>
            <a:r>
              <a:rPr lang="sv-SE" sz="1900" dirty="0" smtClean="0"/>
              <a:t>2012, </a:t>
            </a:r>
            <a:r>
              <a:rPr lang="en-US" sz="1900" dirty="0" err="1" smtClean="0"/>
              <a:t>Tsoukas</a:t>
            </a:r>
            <a:r>
              <a:rPr lang="en-US" sz="1900" dirty="0" smtClean="0"/>
              <a:t> </a:t>
            </a:r>
            <a:r>
              <a:rPr lang="en-US" sz="1900" dirty="0"/>
              <a:t>&amp; </a:t>
            </a:r>
            <a:r>
              <a:rPr lang="en-US" sz="1900" dirty="0" err="1"/>
              <a:t>Yanow</a:t>
            </a:r>
            <a:r>
              <a:rPr lang="en-US" sz="1900" dirty="0"/>
              <a:t>, </a:t>
            </a:r>
            <a:r>
              <a:rPr lang="en-US" sz="1900" dirty="0" smtClean="0"/>
              <a:t>2009</a:t>
            </a:r>
            <a:endParaRPr lang="sv-SE" sz="1900" dirty="0"/>
          </a:p>
          <a:p>
            <a:pPr marL="0" indent="0">
              <a:buNone/>
            </a:pPr>
            <a:endParaRPr lang="sv-SE" sz="2800" dirty="0" smtClean="0"/>
          </a:p>
          <a:p>
            <a:pPr marL="0" indent="0">
              <a:buNone/>
            </a:pPr>
            <a:endParaRPr lang="sv-SE" dirty="0"/>
          </a:p>
        </p:txBody>
      </p:sp>
      <p:sp>
        <p:nvSpPr>
          <p:cNvPr id="4" name="Platshållare för sidfot 3"/>
          <p:cNvSpPr>
            <a:spLocks noGrp="1"/>
          </p:cNvSpPr>
          <p:nvPr>
            <p:ph type="ftr" sz="quarter" idx="11"/>
          </p:nvPr>
        </p:nvSpPr>
        <p:spPr/>
        <p:txBody>
          <a:bodyPr/>
          <a:lstStyle/>
          <a:p>
            <a:r>
              <a:rPr lang="sv-SE" smtClean="0"/>
              <a:t>Staarneprocess.se</a:t>
            </a:r>
            <a:endParaRPr lang="sv-SE"/>
          </a:p>
        </p:txBody>
      </p:sp>
    </p:spTree>
    <p:extLst>
      <p:ext uri="{BB962C8B-B14F-4D97-AF65-F5344CB8AC3E}">
        <p14:creationId xmlns:p14="http://schemas.microsoft.com/office/powerpoint/2010/main" val="2951682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482764"/>
            <a:ext cx="8229600" cy="858004"/>
          </a:xfrm>
        </p:spPr>
        <p:txBody>
          <a:bodyPr>
            <a:normAutofit fontScale="90000"/>
          </a:bodyPr>
          <a:lstStyle/>
          <a:p>
            <a:r>
              <a:rPr lang="sv-SE" sz="4000" dirty="0"/>
              <a:t>Användning av självreflektionsinstrument</a:t>
            </a:r>
            <a:r>
              <a:rPr lang="sv-SE" dirty="0"/>
              <a:t/>
            </a:r>
            <a:br>
              <a:rPr lang="sv-SE" dirty="0"/>
            </a:br>
            <a:endParaRPr lang="sv-SE" dirty="0"/>
          </a:p>
        </p:txBody>
      </p:sp>
      <p:sp>
        <p:nvSpPr>
          <p:cNvPr id="3" name="Platshållare för sidfot 2"/>
          <p:cNvSpPr>
            <a:spLocks noGrp="1"/>
          </p:cNvSpPr>
          <p:nvPr>
            <p:ph type="ftr" sz="quarter" idx="11"/>
          </p:nvPr>
        </p:nvSpPr>
        <p:spPr/>
        <p:txBody>
          <a:bodyPr/>
          <a:lstStyle/>
          <a:p>
            <a:r>
              <a:rPr lang="sv-SE" smtClean="0"/>
              <a:t>Staarneprocess.se</a:t>
            </a:r>
            <a:endParaRPr lang="sv-SE"/>
          </a:p>
        </p:txBody>
      </p:sp>
      <p:grpSp>
        <p:nvGrpSpPr>
          <p:cNvPr id="15" name="Grupp 14"/>
          <p:cNvGrpSpPr/>
          <p:nvPr/>
        </p:nvGrpSpPr>
        <p:grpSpPr>
          <a:xfrm>
            <a:off x="946948" y="1496291"/>
            <a:ext cx="6285125" cy="1500661"/>
            <a:chOff x="946948" y="1629295"/>
            <a:chExt cx="6168747" cy="1367657"/>
          </a:xfrm>
        </p:grpSpPr>
        <p:sp>
          <p:nvSpPr>
            <p:cNvPr id="5" name="Rektangel 4"/>
            <p:cNvSpPr/>
            <p:nvPr/>
          </p:nvSpPr>
          <p:spPr>
            <a:xfrm>
              <a:off x="1244353" y="1915647"/>
              <a:ext cx="5871342" cy="1081305"/>
            </a:xfrm>
            <a:prstGeom prst="rect">
              <a:avLst/>
            </a:prstGeom>
            <a:noFill/>
          </p:spPr>
        </p:sp>
        <p:sp>
          <p:nvSpPr>
            <p:cNvPr id="6" name="Rektangel 5"/>
            <p:cNvSpPr>
              <a:spLocks noChangeArrowheads="1"/>
            </p:cNvSpPr>
            <p:nvPr/>
          </p:nvSpPr>
          <p:spPr bwMode="auto">
            <a:xfrm>
              <a:off x="3140843" y="1938594"/>
              <a:ext cx="1559879" cy="480761"/>
            </a:xfrm>
            <a:prstGeom prst="rect">
              <a:avLst/>
            </a:prstGeom>
            <a:solidFill>
              <a:schemeClr val="lt1">
                <a:lumMod val="100000"/>
                <a:lumOff val="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rot="0" vert="horz" wrap="square" lIns="91440" tIns="45720" rIns="91440" bIns="45720" anchor="ctr" anchorCtr="0" upright="1">
              <a:noAutofit/>
            </a:bodyPr>
            <a:lstStyle/>
            <a:p>
              <a:pPr algn="ctr">
                <a:spcAft>
                  <a:spcPts val="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3. </a:t>
              </a:r>
            </a:p>
            <a:p>
              <a:pPr algn="ctr">
                <a:spcAft>
                  <a:spcPts val="100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p>
          </p:txBody>
        </p:sp>
        <p:sp>
          <p:nvSpPr>
            <p:cNvPr id="7" name="Rektangel 6"/>
            <p:cNvSpPr>
              <a:spLocks noChangeArrowheads="1"/>
            </p:cNvSpPr>
            <p:nvPr/>
          </p:nvSpPr>
          <p:spPr bwMode="auto">
            <a:xfrm>
              <a:off x="4792346" y="1940846"/>
              <a:ext cx="569161" cy="225359"/>
            </a:xfrm>
            <a:prstGeom prst="rect">
              <a:avLst/>
            </a:prstGeom>
            <a:solidFill>
              <a:schemeClr val="lt1">
                <a:lumMod val="100000"/>
                <a:lumOff val="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rot="0" vert="horz" wrap="square" lIns="91440" tIns="45720" rIns="91440" bIns="45720" anchor="ctr" anchorCtr="0" upright="1">
              <a:noAutofit/>
            </a:bodyPr>
            <a:lstStyle/>
            <a:p>
              <a:pPr algn="ctr">
                <a:spcAft>
                  <a:spcPts val="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4.</a:t>
              </a:r>
            </a:p>
          </p:txBody>
        </p:sp>
        <p:sp>
          <p:nvSpPr>
            <p:cNvPr id="8" name="Rektangel 7"/>
            <p:cNvSpPr>
              <a:spLocks noChangeArrowheads="1"/>
            </p:cNvSpPr>
            <p:nvPr/>
          </p:nvSpPr>
          <p:spPr bwMode="auto">
            <a:xfrm>
              <a:off x="5451752" y="2154912"/>
              <a:ext cx="1500224" cy="624353"/>
            </a:xfrm>
            <a:prstGeom prst="rect">
              <a:avLst/>
            </a:prstGeom>
            <a:solidFill>
              <a:schemeClr val="lt1">
                <a:lumMod val="100000"/>
                <a:lumOff val="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rot="0" vert="horz" wrap="square" lIns="91440" tIns="45720" rIns="91440" bIns="45720" anchor="ctr" anchorCtr="0" upright="1">
              <a:noAutofit/>
            </a:bodyPr>
            <a:lstStyle/>
            <a:p>
              <a:pPr algn="ctr">
                <a:spcAft>
                  <a:spcPts val="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5.</a:t>
              </a:r>
            </a:p>
            <a:p>
              <a:pPr algn="ctr">
                <a:spcAft>
                  <a:spcPts val="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Instämmer helt </a:t>
              </a:r>
            </a:p>
            <a:p>
              <a:pPr algn="ctr">
                <a:spcAft>
                  <a:spcPts val="100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p>
          </p:txBody>
        </p:sp>
        <p:sp>
          <p:nvSpPr>
            <p:cNvPr id="9" name="Rektangel 8"/>
            <p:cNvSpPr>
              <a:spLocks noChangeArrowheads="1"/>
            </p:cNvSpPr>
            <p:nvPr/>
          </p:nvSpPr>
          <p:spPr bwMode="auto">
            <a:xfrm>
              <a:off x="1883363" y="1629295"/>
              <a:ext cx="4192003" cy="245212"/>
            </a:xfrm>
            <a:prstGeom prst="rect">
              <a:avLst/>
            </a:prstGeom>
            <a:solidFill>
              <a:schemeClr val="lt1">
                <a:lumMod val="100000"/>
                <a:lumOff val="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rot="0" vert="horz" wrap="square" lIns="91440" tIns="45720" rIns="91440" bIns="45720" anchor="ctr" anchorCtr="0" upright="1">
              <a:noAutofit/>
            </a:bodyPr>
            <a:lstStyle/>
            <a:p>
              <a:pPr algn="ctr">
                <a:spcAft>
                  <a:spcPts val="0"/>
                </a:spcAft>
              </a:pPr>
              <a:r>
                <a:rPr lang="sv-SE"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Skala för </a:t>
              </a:r>
              <a:r>
                <a:rPr lang="sv-SE" b="1" dirty="0" smtClean="0">
                  <a:solidFill>
                    <a:srgbClr val="000000"/>
                  </a:solidFill>
                  <a:effectLst/>
                  <a:latin typeface="Cambria" panose="02040503050406030204" pitchFamily="18" charset="0"/>
                  <a:ea typeface="Cambria" panose="02040503050406030204" pitchFamily="18" charset="0"/>
                  <a:cs typeface="Cambria" panose="02040503050406030204" pitchFamily="18" charset="0"/>
                </a:rPr>
                <a:t>samtliga 29 </a:t>
              </a:r>
              <a:r>
                <a:rPr lang="sv-SE"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påståenden</a:t>
              </a:r>
              <a:endPar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p>
              <a:pPr algn="ctr">
                <a:spcAft>
                  <a:spcPts val="100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p>
          </p:txBody>
        </p:sp>
        <p:sp>
          <p:nvSpPr>
            <p:cNvPr id="10" name="Rektangel 9"/>
            <p:cNvSpPr>
              <a:spLocks noChangeArrowheads="1"/>
            </p:cNvSpPr>
            <p:nvPr/>
          </p:nvSpPr>
          <p:spPr bwMode="auto">
            <a:xfrm>
              <a:off x="946948" y="2066940"/>
              <a:ext cx="1453726" cy="568362"/>
            </a:xfrm>
            <a:prstGeom prst="rect">
              <a:avLst/>
            </a:prstGeom>
            <a:solidFill>
              <a:schemeClr val="lt1">
                <a:lumMod val="100000"/>
                <a:lumOff val="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rot="0" vert="horz" wrap="square" lIns="91440" tIns="45720" rIns="91440" bIns="45720" anchor="ctr" anchorCtr="0" upright="1">
              <a:noAutofit/>
            </a:bodyPr>
            <a:lstStyle/>
            <a:p>
              <a:pPr algn="ctr">
                <a:spcAft>
                  <a:spcPts val="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1.</a:t>
              </a:r>
            </a:p>
            <a:p>
              <a:pPr algn="ctr">
                <a:spcAft>
                  <a:spcPts val="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Instämmer inte alls</a:t>
              </a:r>
            </a:p>
          </p:txBody>
        </p:sp>
        <p:sp>
          <p:nvSpPr>
            <p:cNvPr id="11" name="Rektangel 10"/>
            <p:cNvSpPr>
              <a:spLocks noChangeArrowheads="1"/>
            </p:cNvSpPr>
            <p:nvPr/>
          </p:nvSpPr>
          <p:spPr bwMode="auto">
            <a:xfrm>
              <a:off x="2400674" y="1896315"/>
              <a:ext cx="779481" cy="312865"/>
            </a:xfrm>
            <a:prstGeom prst="rect">
              <a:avLst/>
            </a:prstGeom>
            <a:solidFill>
              <a:schemeClr val="lt1">
                <a:lumMod val="100000"/>
                <a:lumOff val="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rot="0" vert="horz" wrap="square" lIns="91440" tIns="45720" rIns="91440" bIns="45720" anchor="ctr" anchorCtr="0" upright="1">
              <a:noAutofit/>
            </a:bodyPr>
            <a:lstStyle/>
            <a:p>
              <a:pPr algn="ctr">
                <a:spcAft>
                  <a:spcPts val="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2.</a:t>
              </a:r>
            </a:p>
          </p:txBody>
        </p:sp>
      </p:grpSp>
      <p:sp>
        <p:nvSpPr>
          <p:cNvPr id="12" name="textruta 11"/>
          <p:cNvSpPr txBox="1"/>
          <p:nvPr/>
        </p:nvSpPr>
        <p:spPr>
          <a:xfrm>
            <a:off x="827584" y="4653136"/>
            <a:ext cx="6912768" cy="646331"/>
          </a:xfrm>
          <a:prstGeom prst="rect">
            <a:avLst/>
          </a:prstGeom>
          <a:noFill/>
          <a:ln>
            <a:solidFill>
              <a:schemeClr val="accent4">
                <a:lumMod val="75000"/>
              </a:schemeClr>
            </a:solidFill>
          </a:ln>
        </p:spPr>
        <p:txBody>
          <a:bodyPr wrap="square" rtlCol="0">
            <a:spAutoFit/>
          </a:bodyPr>
          <a:lstStyle/>
          <a:p>
            <a:pPr>
              <a:buNone/>
            </a:pPr>
            <a:r>
              <a:rPr lang="sv-SE" dirty="0" smtClean="0"/>
              <a:t>Medarbetarna tillsammans kommer överens om var familjecentralen som helhet befinner sig på skalan</a:t>
            </a:r>
          </a:p>
        </p:txBody>
      </p:sp>
      <p:sp>
        <p:nvSpPr>
          <p:cNvPr id="13" name="textruta 12"/>
          <p:cNvSpPr txBox="1"/>
          <p:nvPr/>
        </p:nvSpPr>
        <p:spPr>
          <a:xfrm>
            <a:off x="1048458" y="5661248"/>
            <a:ext cx="6691894" cy="646331"/>
          </a:xfrm>
          <a:prstGeom prst="rect">
            <a:avLst/>
          </a:prstGeom>
          <a:noFill/>
          <a:ln>
            <a:solidFill>
              <a:schemeClr val="accent4">
                <a:lumMod val="75000"/>
              </a:schemeClr>
            </a:solidFill>
          </a:ln>
        </p:spPr>
        <p:txBody>
          <a:bodyPr wrap="square" rtlCol="0">
            <a:spAutoFit/>
          </a:bodyPr>
          <a:lstStyle/>
          <a:p>
            <a:r>
              <a:rPr lang="sv-SE" dirty="0" smtClean="0"/>
              <a:t>Siffrorna är avsedda som diskussionsunderlag </a:t>
            </a:r>
            <a:r>
              <a:rPr lang="sv-SE" u="sng" dirty="0" smtClean="0"/>
              <a:t>inte</a:t>
            </a:r>
            <a:r>
              <a:rPr lang="sv-SE" dirty="0" smtClean="0"/>
              <a:t> som objektiv bedömning av verksamheten</a:t>
            </a:r>
            <a:endParaRPr lang="sv-SE" dirty="0"/>
          </a:p>
        </p:txBody>
      </p:sp>
      <p:sp>
        <p:nvSpPr>
          <p:cNvPr id="14" name="textruta 13"/>
          <p:cNvSpPr txBox="1"/>
          <p:nvPr/>
        </p:nvSpPr>
        <p:spPr>
          <a:xfrm>
            <a:off x="979984" y="3933056"/>
            <a:ext cx="6912768" cy="369332"/>
          </a:xfrm>
          <a:prstGeom prst="rect">
            <a:avLst/>
          </a:prstGeom>
          <a:noFill/>
          <a:ln>
            <a:solidFill>
              <a:schemeClr val="accent4">
                <a:lumMod val="75000"/>
              </a:schemeClr>
            </a:solidFill>
          </a:ln>
        </p:spPr>
        <p:txBody>
          <a:bodyPr wrap="square" rtlCol="0">
            <a:spAutoFit/>
          </a:bodyPr>
          <a:lstStyle/>
          <a:p>
            <a:pPr>
              <a:buNone/>
            </a:pPr>
            <a:r>
              <a:rPr lang="sv-SE" dirty="0" smtClean="0"/>
              <a:t>Var och en på sin egen kammare sätter en siffra på alla påståenden</a:t>
            </a:r>
          </a:p>
        </p:txBody>
      </p:sp>
    </p:spTree>
    <p:extLst>
      <p:ext uri="{BB962C8B-B14F-4D97-AF65-F5344CB8AC3E}">
        <p14:creationId xmlns:p14="http://schemas.microsoft.com/office/powerpoint/2010/main" val="259090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dirty="0"/>
          </a:p>
        </p:txBody>
      </p:sp>
      <p:graphicFrame>
        <p:nvGraphicFramePr>
          <p:cNvPr id="4" name="Platshållare för innehåll 3"/>
          <p:cNvGraphicFramePr>
            <a:graphicFrameLocks noGrp="1"/>
          </p:cNvGraphicFramePr>
          <p:nvPr>
            <p:ph idx="1"/>
            <p:extLst>
              <p:ext uri="{D42A27DB-BD31-4B8C-83A1-F6EECF244321}">
                <p14:modId xmlns:p14="http://schemas.microsoft.com/office/powerpoint/2010/main" val="4265409124"/>
              </p:ext>
            </p:extLst>
          </p:nvPr>
        </p:nvGraphicFramePr>
        <p:xfrm>
          <a:off x="1612265" y="2708920"/>
          <a:ext cx="5919470" cy="1262211"/>
        </p:xfrm>
        <a:graphic>
          <a:graphicData uri="http://schemas.openxmlformats.org/drawingml/2006/table">
            <a:tbl>
              <a:tblPr firstRow="1" firstCol="1" bandRow="1">
                <a:tableStyleId>{5C22544A-7EE6-4342-B048-85BDC9FD1C3A}</a:tableStyleId>
              </a:tblPr>
              <a:tblGrid>
                <a:gridCol w="5919470"/>
              </a:tblGrid>
              <a:tr h="1262211">
                <a:tc>
                  <a:txBody>
                    <a:bodyPr/>
                    <a:lstStyle/>
                    <a:p>
                      <a:pPr algn="ctr">
                        <a:lnSpc>
                          <a:spcPct val="115000"/>
                        </a:lnSpc>
                        <a:spcAft>
                          <a:spcPts val="0"/>
                        </a:spcAft>
                      </a:pPr>
                      <a:r>
                        <a:rPr lang="sv-SE" sz="2400" dirty="0">
                          <a:effectLst/>
                        </a:rPr>
                        <a:t>Vi ger kunskap och stöd till familjer att göra hälsofrämjande val /förändringar i sina liv</a:t>
                      </a:r>
                      <a:endParaRPr lang="sv-S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3" name="Platshållare för sidfot 2"/>
          <p:cNvSpPr>
            <a:spLocks noGrp="1"/>
          </p:cNvSpPr>
          <p:nvPr>
            <p:ph type="ftr" sz="quarter" idx="11"/>
          </p:nvPr>
        </p:nvSpPr>
        <p:spPr/>
        <p:txBody>
          <a:bodyPr/>
          <a:lstStyle/>
          <a:p>
            <a:r>
              <a:rPr lang="sv-SE" smtClean="0"/>
              <a:t>Staarneprocess.se</a:t>
            </a:r>
            <a:endParaRPr lang="sv-SE"/>
          </a:p>
        </p:txBody>
      </p:sp>
      <p:grpSp>
        <p:nvGrpSpPr>
          <p:cNvPr id="5" name="Grupp 4"/>
          <p:cNvGrpSpPr/>
          <p:nvPr/>
        </p:nvGrpSpPr>
        <p:grpSpPr>
          <a:xfrm>
            <a:off x="946948" y="4376611"/>
            <a:ext cx="6285125" cy="1500661"/>
            <a:chOff x="946948" y="1629295"/>
            <a:chExt cx="6168747" cy="1367657"/>
          </a:xfrm>
        </p:grpSpPr>
        <p:sp>
          <p:nvSpPr>
            <p:cNvPr id="6" name="Rektangel 5"/>
            <p:cNvSpPr/>
            <p:nvPr/>
          </p:nvSpPr>
          <p:spPr>
            <a:xfrm>
              <a:off x="1244353" y="1915647"/>
              <a:ext cx="5871342" cy="1081305"/>
            </a:xfrm>
            <a:prstGeom prst="rect">
              <a:avLst/>
            </a:prstGeom>
            <a:noFill/>
          </p:spPr>
        </p:sp>
        <p:sp>
          <p:nvSpPr>
            <p:cNvPr id="7" name="Rektangel 6"/>
            <p:cNvSpPr>
              <a:spLocks noChangeArrowheads="1"/>
            </p:cNvSpPr>
            <p:nvPr/>
          </p:nvSpPr>
          <p:spPr bwMode="auto">
            <a:xfrm>
              <a:off x="3140843" y="1938594"/>
              <a:ext cx="1559879" cy="480761"/>
            </a:xfrm>
            <a:prstGeom prst="rect">
              <a:avLst/>
            </a:prstGeom>
            <a:solidFill>
              <a:schemeClr val="lt1">
                <a:lumMod val="100000"/>
                <a:lumOff val="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rot="0" vert="horz" wrap="square" lIns="91440" tIns="45720" rIns="91440" bIns="45720" anchor="ctr" anchorCtr="0" upright="1">
              <a:noAutofit/>
            </a:bodyPr>
            <a:lstStyle/>
            <a:p>
              <a:pPr algn="ctr">
                <a:spcAft>
                  <a:spcPts val="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3. </a:t>
              </a:r>
            </a:p>
            <a:p>
              <a:pPr algn="ctr">
                <a:spcAft>
                  <a:spcPts val="100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p>
          </p:txBody>
        </p:sp>
        <p:sp>
          <p:nvSpPr>
            <p:cNvPr id="8" name="Rektangel 7"/>
            <p:cNvSpPr>
              <a:spLocks noChangeArrowheads="1"/>
            </p:cNvSpPr>
            <p:nvPr/>
          </p:nvSpPr>
          <p:spPr bwMode="auto">
            <a:xfrm>
              <a:off x="4792346" y="1940846"/>
              <a:ext cx="569161" cy="225359"/>
            </a:xfrm>
            <a:prstGeom prst="rect">
              <a:avLst/>
            </a:prstGeom>
            <a:solidFill>
              <a:schemeClr val="lt1">
                <a:lumMod val="100000"/>
                <a:lumOff val="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rot="0" vert="horz" wrap="square" lIns="91440" tIns="45720" rIns="91440" bIns="45720" anchor="ctr" anchorCtr="0" upright="1">
              <a:noAutofit/>
            </a:bodyPr>
            <a:lstStyle/>
            <a:p>
              <a:pPr algn="ctr">
                <a:spcAft>
                  <a:spcPts val="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4.</a:t>
              </a:r>
            </a:p>
          </p:txBody>
        </p:sp>
        <p:sp>
          <p:nvSpPr>
            <p:cNvPr id="9" name="Rektangel 8"/>
            <p:cNvSpPr>
              <a:spLocks noChangeArrowheads="1"/>
            </p:cNvSpPr>
            <p:nvPr/>
          </p:nvSpPr>
          <p:spPr bwMode="auto">
            <a:xfrm>
              <a:off x="5451752" y="2154912"/>
              <a:ext cx="1500224" cy="624353"/>
            </a:xfrm>
            <a:prstGeom prst="rect">
              <a:avLst/>
            </a:prstGeom>
            <a:solidFill>
              <a:schemeClr val="lt1">
                <a:lumMod val="100000"/>
                <a:lumOff val="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rot="0" vert="horz" wrap="square" lIns="91440" tIns="45720" rIns="91440" bIns="45720" anchor="ctr" anchorCtr="0" upright="1">
              <a:noAutofit/>
            </a:bodyPr>
            <a:lstStyle/>
            <a:p>
              <a:pPr algn="ctr">
                <a:spcAft>
                  <a:spcPts val="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5.</a:t>
              </a:r>
            </a:p>
            <a:p>
              <a:pPr algn="ctr">
                <a:spcAft>
                  <a:spcPts val="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Instämmer helt </a:t>
              </a:r>
            </a:p>
            <a:p>
              <a:pPr algn="ctr">
                <a:spcAft>
                  <a:spcPts val="100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p>
          </p:txBody>
        </p:sp>
        <p:sp>
          <p:nvSpPr>
            <p:cNvPr id="10" name="Rektangel 9"/>
            <p:cNvSpPr>
              <a:spLocks noChangeArrowheads="1"/>
            </p:cNvSpPr>
            <p:nvPr/>
          </p:nvSpPr>
          <p:spPr bwMode="auto">
            <a:xfrm>
              <a:off x="1883363" y="1629295"/>
              <a:ext cx="4192003" cy="245212"/>
            </a:xfrm>
            <a:prstGeom prst="rect">
              <a:avLst/>
            </a:prstGeom>
            <a:solidFill>
              <a:schemeClr val="lt1">
                <a:lumMod val="100000"/>
                <a:lumOff val="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rot="0" vert="horz" wrap="square" lIns="91440" tIns="45720" rIns="91440" bIns="45720" anchor="ctr" anchorCtr="0" upright="1">
              <a:noAutofit/>
            </a:bodyPr>
            <a:lstStyle/>
            <a:p>
              <a:pPr algn="ctr">
                <a:spcAft>
                  <a:spcPts val="0"/>
                </a:spcAft>
              </a:pPr>
              <a:r>
                <a:rPr lang="sv-SE"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Skala för </a:t>
              </a:r>
              <a:r>
                <a:rPr lang="sv-SE" b="1" dirty="0" smtClean="0">
                  <a:solidFill>
                    <a:srgbClr val="000000"/>
                  </a:solidFill>
                  <a:effectLst/>
                  <a:latin typeface="Cambria" panose="02040503050406030204" pitchFamily="18" charset="0"/>
                  <a:ea typeface="Cambria" panose="02040503050406030204" pitchFamily="18" charset="0"/>
                  <a:cs typeface="Cambria" panose="02040503050406030204" pitchFamily="18" charset="0"/>
                </a:rPr>
                <a:t>samtliga 29 </a:t>
              </a:r>
              <a:r>
                <a:rPr lang="sv-SE"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påståenden</a:t>
              </a:r>
              <a:endPar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p>
              <a:pPr algn="ctr">
                <a:spcAft>
                  <a:spcPts val="100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p>
          </p:txBody>
        </p:sp>
        <p:sp>
          <p:nvSpPr>
            <p:cNvPr id="11" name="Rektangel 10"/>
            <p:cNvSpPr>
              <a:spLocks noChangeArrowheads="1"/>
            </p:cNvSpPr>
            <p:nvPr/>
          </p:nvSpPr>
          <p:spPr bwMode="auto">
            <a:xfrm>
              <a:off x="946948" y="2066940"/>
              <a:ext cx="1453726" cy="568362"/>
            </a:xfrm>
            <a:prstGeom prst="rect">
              <a:avLst/>
            </a:prstGeom>
            <a:solidFill>
              <a:schemeClr val="lt1">
                <a:lumMod val="100000"/>
                <a:lumOff val="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rot="0" vert="horz" wrap="square" lIns="91440" tIns="45720" rIns="91440" bIns="45720" anchor="ctr" anchorCtr="0" upright="1">
              <a:noAutofit/>
            </a:bodyPr>
            <a:lstStyle/>
            <a:p>
              <a:pPr algn="ctr">
                <a:spcAft>
                  <a:spcPts val="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1.</a:t>
              </a:r>
            </a:p>
            <a:p>
              <a:pPr algn="ctr">
                <a:spcAft>
                  <a:spcPts val="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Instämmer inte alls</a:t>
              </a:r>
            </a:p>
          </p:txBody>
        </p:sp>
        <p:sp>
          <p:nvSpPr>
            <p:cNvPr id="12" name="Rektangel 11"/>
            <p:cNvSpPr>
              <a:spLocks noChangeArrowheads="1"/>
            </p:cNvSpPr>
            <p:nvPr/>
          </p:nvSpPr>
          <p:spPr bwMode="auto">
            <a:xfrm>
              <a:off x="2400674" y="1896315"/>
              <a:ext cx="779481" cy="312865"/>
            </a:xfrm>
            <a:prstGeom prst="rect">
              <a:avLst/>
            </a:prstGeom>
            <a:solidFill>
              <a:schemeClr val="lt1">
                <a:lumMod val="100000"/>
                <a:lumOff val="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rot="0" vert="horz" wrap="square" lIns="91440" tIns="45720" rIns="91440" bIns="45720" anchor="ctr" anchorCtr="0" upright="1">
              <a:noAutofit/>
            </a:bodyPr>
            <a:lstStyle/>
            <a:p>
              <a:pPr algn="ctr">
                <a:spcAft>
                  <a:spcPts val="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2.</a:t>
              </a:r>
            </a:p>
          </p:txBody>
        </p:sp>
      </p:grpSp>
    </p:spTree>
    <p:extLst>
      <p:ext uri="{BB962C8B-B14F-4D97-AF65-F5344CB8AC3E}">
        <p14:creationId xmlns:p14="http://schemas.microsoft.com/office/powerpoint/2010/main" val="37639473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dirty="0"/>
          </a:p>
        </p:txBody>
      </p:sp>
      <p:sp>
        <p:nvSpPr>
          <p:cNvPr id="3" name="Platshållare för innehåll 2"/>
          <p:cNvSpPr>
            <a:spLocks noGrp="1"/>
          </p:cNvSpPr>
          <p:nvPr>
            <p:ph idx="1"/>
          </p:nvPr>
        </p:nvSpPr>
        <p:spPr>
          <a:xfrm>
            <a:off x="457200" y="1600201"/>
            <a:ext cx="8229600" cy="1612776"/>
          </a:xfrm>
          <a:solidFill>
            <a:schemeClr val="accent1"/>
          </a:solidFill>
        </p:spPr>
        <p:txBody>
          <a:bodyPr/>
          <a:lstStyle/>
          <a:p>
            <a:pPr>
              <a:buNone/>
            </a:pPr>
            <a:r>
              <a:rPr lang="sv-SE" dirty="0">
                <a:solidFill>
                  <a:schemeClr val="bg1"/>
                </a:solidFill>
              </a:rPr>
              <a:t>På olika sätt stärker vi </a:t>
            </a:r>
            <a:r>
              <a:rPr lang="sv-SE" dirty="0" err="1">
                <a:solidFill>
                  <a:schemeClr val="bg1"/>
                </a:solidFill>
              </a:rPr>
              <a:t>föräldra-barnrelationen</a:t>
            </a:r>
            <a:r>
              <a:rPr lang="sv-SE" dirty="0">
                <a:solidFill>
                  <a:schemeClr val="bg1"/>
                </a:solidFill>
              </a:rPr>
              <a:t> i synnerhet när vi uppmärksammar </a:t>
            </a:r>
            <a:r>
              <a:rPr lang="sv-SE" dirty="0" smtClean="0">
                <a:solidFill>
                  <a:schemeClr val="bg1"/>
                </a:solidFill>
              </a:rPr>
              <a:t>föräldrars svårigheter</a:t>
            </a:r>
            <a:endParaRPr lang="sv-SE" dirty="0">
              <a:solidFill>
                <a:schemeClr val="bg1"/>
              </a:solidFill>
            </a:endParaRPr>
          </a:p>
        </p:txBody>
      </p:sp>
      <p:sp>
        <p:nvSpPr>
          <p:cNvPr id="4" name="Platshållare för sidfot 3"/>
          <p:cNvSpPr>
            <a:spLocks noGrp="1"/>
          </p:cNvSpPr>
          <p:nvPr>
            <p:ph type="ftr" sz="quarter" idx="11"/>
          </p:nvPr>
        </p:nvSpPr>
        <p:spPr/>
        <p:txBody>
          <a:bodyPr/>
          <a:lstStyle/>
          <a:p>
            <a:r>
              <a:rPr lang="sv-SE" smtClean="0"/>
              <a:t>Staarneprocess.se</a:t>
            </a:r>
            <a:endParaRPr lang="sv-SE"/>
          </a:p>
        </p:txBody>
      </p:sp>
      <p:grpSp>
        <p:nvGrpSpPr>
          <p:cNvPr id="5" name="Grupp 4"/>
          <p:cNvGrpSpPr/>
          <p:nvPr/>
        </p:nvGrpSpPr>
        <p:grpSpPr>
          <a:xfrm>
            <a:off x="946948" y="3872555"/>
            <a:ext cx="6285125" cy="1500661"/>
            <a:chOff x="946948" y="1629295"/>
            <a:chExt cx="6168747" cy="1367657"/>
          </a:xfrm>
        </p:grpSpPr>
        <p:sp>
          <p:nvSpPr>
            <p:cNvPr id="6" name="Rektangel 5"/>
            <p:cNvSpPr/>
            <p:nvPr/>
          </p:nvSpPr>
          <p:spPr>
            <a:xfrm>
              <a:off x="1244353" y="1915647"/>
              <a:ext cx="5871342" cy="1081305"/>
            </a:xfrm>
            <a:prstGeom prst="rect">
              <a:avLst/>
            </a:prstGeom>
            <a:noFill/>
          </p:spPr>
        </p:sp>
        <p:sp>
          <p:nvSpPr>
            <p:cNvPr id="7" name="Rektangel 6"/>
            <p:cNvSpPr>
              <a:spLocks noChangeArrowheads="1"/>
            </p:cNvSpPr>
            <p:nvPr/>
          </p:nvSpPr>
          <p:spPr bwMode="auto">
            <a:xfrm>
              <a:off x="3140843" y="1938594"/>
              <a:ext cx="1559879" cy="480761"/>
            </a:xfrm>
            <a:prstGeom prst="rect">
              <a:avLst/>
            </a:prstGeom>
            <a:solidFill>
              <a:schemeClr val="lt1">
                <a:lumMod val="100000"/>
                <a:lumOff val="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rot="0" vert="horz" wrap="square" lIns="91440" tIns="45720" rIns="91440" bIns="45720" anchor="ctr" anchorCtr="0" upright="1">
              <a:noAutofit/>
            </a:bodyPr>
            <a:lstStyle/>
            <a:p>
              <a:pPr algn="ctr">
                <a:spcAft>
                  <a:spcPts val="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3. </a:t>
              </a:r>
            </a:p>
            <a:p>
              <a:pPr algn="ctr">
                <a:spcAft>
                  <a:spcPts val="100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p>
          </p:txBody>
        </p:sp>
        <p:sp>
          <p:nvSpPr>
            <p:cNvPr id="8" name="Rektangel 7"/>
            <p:cNvSpPr>
              <a:spLocks noChangeArrowheads="1"/>
            </p:cNvSpPr>
            <p:nvPr/>
          </p:nvSpPr>
          <p:spPr bwMode="auto">
            <a:xfrm>
              <a:off x="4792346" y="1940846"/>
              <a:ext cx="569161" cy="225359"/>
            </a:xfrm>
            <a:prstGeom prst="rect">
              <a:avLst/>
            </a:prstGeom>
            <a:solidFill>
              <a:schemeClr val="lt1">
                <a:lumMod val="100000"/>
                <a:lumOff val="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rot="0" vert="horz" wrap="square" lIns="91440" tIns="45720" rIns="91440" bIns="45720" anchor="ctr" anchorCtr="0" upright="1">
              <a:noAutofit/>
            </a:bodyPr>
            <a:lstStyle/>
            <a:p>
              <a:pPr algn="ctr">
                <a:spcAft>
                  <a:spcPts val="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4.</a:t>
              </a:r>
            </a:p>
          </p:txBody>
        </p:sp>
        <p:sp>
          <p:nvSpPr>
            <p:cNvPr id="9" name="Rektangel 8"/>
            <p:cNvSpPr>
              <a:spLocks noChangeArrowheads="1"/>
            </p:cNvSpPr>
            <p:nvPr/>
          </p:nvSpPr>
          <p:spPr bwMode="auto">
            <a:xfrm>
              <a:off x="5451752" y="2154912"/>
              <a:ext cx="1500224" cy="624353"/>
            </a:xfrm>
            <a:prstGeom prst="rect">
              <a:avLst/>
            </a:prstGeom>
            <a:solidFill>
              <a:schemeClr val="lt1">
                <a:lumMod val="100000"/>
                <a:lumOff val="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rot="0" vert="horz" wrap="square" lIns="91440" tIns="45720" rIns="91440" bIns="45720" anchor="ctr" anchorCtr="0" upright="1">
              <a:noAutofit/>
            </a:bodyPr>
            <a:lstStyle/>
            <a:p>
              <a:pPr algn="ctr">
                <a:spcAft>
                  <a:spcPts val="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5.</a:t>
              </a:r>
            </a:p>
            <a:p>
              <a:pPr algn="ctr">
                <a:spcAft>
                  <a:spcPts val="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Instämmer helt </a:t>
              </a:r>
            </a:p>
            <a:p>
              <a:pPr algn="ctr">
                <a:spcAft>
                  <a:spcPts val="100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p>
          </p:txBody>
        </p:sp>
        <p:sp>
          <p:nvSpPr>
            <p:cNvPr id="10" name="Rektangel 9"/>
            <p:cNvSpPr>
              <a:spLocks noChangeArrowheads="1"/>
            </p:cNvSpPr>
            <p:nvPr/>
          </p:nvSpPr>
          <p:spPr bwMode="auto">
            <a:xfrm>
              <a:off x="1883363" y="1629295"/>
              <a:ext cx="4192003" cy="245212"/>
            </a:xfrm>
            <a:prstGeom prst="rect">
              <a:avLst/>
            </a:prstGeom>
            <a:solidFill>
              <a:schemeClr val="lt1">
                <a:lumMod val="100000"/>
                <a:lumOff val="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rot="0" vert="horz" wrap="square" lIns="91440" tIns="45720" rIns="91440" bIns="45720" anchor="ctr" anchorCtr="0" upright="1">
              <a:noAutofit/>
            </a:bodyPr>
            <a:lstStyle/>
            <a:p>
              <a:pPr algn="ctr">
                <a:spcAft>
                  <a:spcPts val="0"/>
                </a:spcAft>
              </a:pPr>
              <a:r>
                <a:rPr lang="sv-SE"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Skala för </a:t>
              </a:r>
              <a:r>
                <a:rPr lang="sv-SE" b="1" dirty="0" smtClean="0">
                  <a:solidFill>
                    <a:srgbClr val="000000"/>
                  </a:solidFill>
                  <a:effectLst/>
                  <a:latin typeface="Cambria" panose="02040503050406030204" pitchFamily="18" charset="0"/>
                  <a:ea typeface="Cambria" panose="02040503050406030204" pitchFamily="18" charset="0"/>
                  <a:cs typeface="Cambria" panose="02040503050406030204" pitchFamily="18" charset="0"/>
                </a:rPr>
                <a:t>samtliga 29 </a:t>
              </a:r>
              <a:r>
                <a:rPr lang="sv-SE"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påståenden</a:t>
              </a:r>
              <a:endPar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p>
              <a:pPr algn="ctr">
                <a:spcAft>
                  <a:spcPts val="100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p>
          </p:txBody>
        </p:sp>
        <p:sp>
          <p:nvSpPr>
            <p:cNvPr id="11" name="Rektangel 10"/>
            <p:cNvSpPr>
              <a:spLocks noChangeArrowheads="1"/>
            </p:cNvSpPr>
            <p:nvPr/>
          </p:nvSpPr>
          <p:spPr bwMode="auto">
            <a:xfrm>
              <a:off x="946948" y="2066940"/>
              <a:ext cx="1453726" cy="568362"/>
            </a:xfrm>
            <a:prstGeom prst="rect">
              <a:avLst/>
            </a:prstGeom>
            <a:solidFill>
              <a:schemeClr val="lt1">
                <a:lumMod val="100000"/>
                <a:lumOff val="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rot="0" vert="horz" wrap="square" lIns="91440" tIns="45720" rIns="91440" bIns="45720" anchor="ctr" anchorCtr="0" upright="1">
              <a:noAutofit/>
            </a:bodyPr>
            <a:lstStyle/>
            <a:p>
              <a:pPr algn="ctr">
                <a:spcAft>
                  <a:spcPts val="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1.</a:t>
              </a:r>
            </a:p>
            <a:p>
              <a:pPr algn="ctr">
                <a:spcAft>
                  <a:spcPts val="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Instämmer inte alls</a:t>
              </a:r>
            </a:p>
          </p:txBody>
        </p:sp>
        <p:sp>
          <p:nvSpPr>
            <p:cNvPr id="12" name="Rektangel 11"/>
            <p:cNvSpPr>
              <a:spLocks noChangeArrowheads="1"/>
            </p:cNvSpPr>
            <p:nvPr/>
          </p:nvSpPr>
          <p:spPr bwMode="auto">
            <a:xfrm>
              <a:off x="2400674" y="1896315"/>
              <a:ext cx="779481" cy="312865"/>
            </a:xfrm>
            <a:prstGeom prst="rect">
              <a:avLst/>
            </a:prstGeom>
            <a:solidFill>
              <a:schemeClr val="lt1">
                <a:lumMod val="100000"/>
                <a:lumOff val="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rot="0" vert="horz" wrap="square" lIns="91440" tIns="45720" rIns="91440" bIns="45720" anchor="ctr" anchorCtr="0" upright="1">
              <a:noAutofit/>
            </a:bodyPr>
            <a:lstStyle/>
            <a:p>
              <a:pPr algn="ctr">
                <a:spcAft>
                  <a:spcPts val="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2.</a:t>
              </a:r>
            </a:p>
          </p:txBody>
        </p:sp>
      </p:grpSp>
    </p:spTree>
    <p:extLst>
      <p:ext uri="{BB962C8B-B14F-4D97-AF65-F5344CB8AC3E}">
        <p14:creationId xmlns:p14="http://schemas.microsoft.com/office/powerpoint/2010/main" val="31389952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Dagen</a:t>
            </a:r>
            <a:endParaRPr lang="sv-SE" dirty="0"/>
          </a:p>
        </p:txBody>
      </p:sp>
      <p:sp>
        <p:nvSpPr>
          <p:cNvPr id="3" name="Platshållare för innehåll 2"/>
          <p:cNvSpPr>
            <a:spLocks noGrp="1"/>
          </p:cNvSpPr>
          <p:nvPr>
            <p:ph idx="1"/>
          </p:nvPr>
        </p:nvSpPr>
        <p:spPr/>
        <p:txBody>
          <a:bodyPr/>
          <a:lstStyle/>
          <a:p>
            <a:r>
              <a:rPr lang="sv-SE" dirty="0" smtClean="0"/>
              <a:t>Tala om att utveckla en kunskapsbaserad praktik på familjecentraler, med systematiskt med regelbunden uppföljning varje år.</a:t>
            </a:r>
          </a:p>
          <a:p>
            <a:r>
              <a:rPr lang="sv-SE" dirty="0" smtClean="0"/>
              <a:t>Självreflektionsinstrumentet</a:t>
            </a:r>
          </a:p>
          <a:p>
            <a:r>
              <a:rPr lang="sv-SE" dirty="0" smtClean="0"/>
              <a:t>Utvärdering av användandet </a:t>
            </a:r>
          </a:p>
          <a:p>
            <a:r>
              <a:rPr lang="sv-SE" dirty="0" smtClean="0"/>
              <a:t>Framtid</a:t>
            </a:r>
            <a:endParaRPr lang="sv-SE" dirty="0"/>
          </a:p>
        </p:txBody>
      </p:sp>
      <p:sp>
        <p:nvSpPr>
          <p:cNvPr id="4" name="Platshållare för sidfot 3"/>
          <p:cNvSpPr>
            <a:spLocks noGrp="1"/>
          </p:cNvSpPr>
          <p:nvPr>
            <p:ph type="ftr" sz="quarter" idx="11"/>
          </p:nvPr>
        </p:nvSpPr>
        <p:spPr/>
        <p:txBody>
          <a:bodyPr/>
          <a:lstStyle/>
          <a:p>
            <a:r>
              <a:rPr lang="sv-SE" smtClean="0"/>
              <a:t>Staarneprocess.se</a:t>
            </a:r>
            <a:endParaRPr lang="sv-SE"/>
          </a:p>
        </p:txBody>
      </p:sp>
    </p:spTree>
    <p:extLst>
      <p:ext uri="{BB962C8B-B14F-4D97-AF65-F5344CB8AC3E}">
        <p14:creationId xmlns:p14="http://schemas.microsoft.com/office/powerpoint/2010/main" val="5227086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	</a:t>
            </a:r>
            <a:endParaRPr lang="sv-SE" dirty="0"/>
          </a:p>
        </p:txBody>
      </p:sp>
      <p:sp>
        <p:nvSpPr>
          <p:cNvPr id="3" name="Platshållare för innehåll 2"/>
          <p:cNvSpPr>
            <a:spLocks noGrp="1"/>
          </p:cNvSpPr>
          <p:nvPr>
            <p:ph idx="1"/>
          </p:nvPr>
        </p:nvSpPr>
        <p:spPr>
          <a:xfrm>
            <a:off x="457200" y="1600201"/>
            <a:ext cx="8229600" cy="1108720"/>
          </a:xfrm>
          <a:solidFill>
            <a:schemeClr val="accent1"/>
          </a:solidFill>
        </p:spPr>
        <p:txBody>
          <a:bodyPr/>
          <a:lstStyle/>
          <a:p>
            <a:pPr>
              <a:buNone/>
            </a:pPr>
            <a:r>
              <a:rPr lang="sv-SE" dirty="0">
                <a:solidFill>
                  <a:schemeClr val="bg1"/>
                </a:solidFill>
              </a:rPr>
              <a:t>Vi utvecklar sätt att stärka svenska språket för föräldrar och barn med annat språk</a:t>
            </a:r>
          </a:p>
        </p:txBody>
      </p:sp>
      <p:sp>
        <p:nvSpPr>
          <p:cNvPr id="4" name="Platshållare för sidfot 3"/>
          <p:cNvSpPr>
            <a:spLocks noGrp="1"/>
          </p:cNvSpPr>
          <p:nvPr>
            <p:ph type="ftr" sz="quarter" idx="11"/>
          </p:nvPr>
        </p:nvSpPr>
        <p:spPr/>
        <p:txBody>
          <a:bodyPr/>
          <a:lstStyle/>
          <a:p>
            <a:r>
              <a:rPr lang="sv-SE" smtClean="0"/>
              <a:t>Staarneprocess.se</a:t>
            </a:r>
            <a:endParaRPr lang="sv-SE"/>
          </a:p>
        </p:txBody>
      </p:sp>
      <p:grpSp>
        <p:nvGrpSpPr>
          <p:cNvPr id="5" name="Grupp 4"/>
          <p:cNvGrpSpPr/>
          <p:nvPr/>
        </p:nvGrpSpPr>
        <p:grpSpPr>
          <a:xfrm>
            <a:off x="946948" y="3656531"/>
            <a:ext cx="6285125" cy="1500661"/>
            <a:chOff x="946948" y="1629295"/>
            <a:chExt cx="6168747" cy="1367657"/>
          </a:xfrm>
        </p:grpSpPr>
        <p:sp>
          <p:nvSpPr>
            <p:cNvPr id="6" name="Rektangel 5"/>
            <p:cNvSpPr/>
            <p:nvPr/>
          </p:nvSpPr>
          <p:spPr>
            <a:xfrm>
              <a:off x="1244353" y="1915647"/>
              <a:ext cx="5871342" cy="1081305"/>
            </a:xfrm>
            <a:prstGeom prst="rect">
              <a:avLst/>
            </a:prstGeom>
            <a:noFill/>
          </p:spPr>
        </p:sp>
        <p:sp>
          <p:nvSpPr>
            <p:cNvPr id="7" name="Rektangel 6"/>
            <p:cNvSpPr>
              <a:spLocks noChangeArrowheads="1"/>
            </p:cNvSpPr>
            <p:nvPr/>
          </p:nvSpPr>
          <p:spPr bwMode="auto">
            <a:xfrm>
              <a:off x="3140843" y="1938594"/>
              <a:ext cx="1559879" cy="480761"/>
            </a:xfrm>
            <a:prstGeom prst="rect">
              <a:avLst/>
            </a:prstGeom>
            <a:solidFill>
              <a:schemeClr val="lt1">
                <a:lumMod val="100000"/>
                <a:lumOff val="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rot="0" vert="horz" wrap="square" lIns="91440" tIns="45720" rIns="91440" bIns="45720" anchor="ctr" anchorCtr="0" upright="1">
              <a:noAutofit/>
            </a:bodyPr>
            <a:lstStyle/>
            <a:p>
              <a:pPr algn="ctr">
                <a:spcAft>
                  <a:spcPts val="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3. </a:t>
              </a:r>
            </a:p>
            <a:p>
              <a:pPr algn="ctr">
                <a:spcAft>
                  <a:spcPts val="100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p>
          </p:txBody>
        </p:sp>
        <p:sp>
          <p:nvSpPr>
            <p:cNvPr id="8" name="Rektangel 7"/>
            <p:cNvSpPr>
              <a:spLocks noChangeArrowheads="1"/>
            </p:cNvSpPr>
            <p:nvPr/>
          </p:nvSpPr>
          <p:spPr bwMode="auto">
            <a:xfrm>
              <a:off x="4792346" y="1940846"/>
              <a:ext cx="569161" cy="225359"/>
            </a:xfrm>
            <a:prstGeom prst="rect">
              <a:avLst/>
            </a:prstGeom>
            <a:solidFill>
              <a:schemeClr val="lt1">
                <a:lumMod val="100000"/>
                <a:lumOff val="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rot="0" vert="horz" wrap="square" lIns="91440" tIns="45720" rIns="91440" bIns="45720" anchor="ctr" anchorCtr="0" upright="1">
              <a:noAutofit/>
            </a:bodyPr>
            <a:lstStyle/>
            <a:p>
              <a:pPr algn="ctr">
                <a:spcAft>
                  <a:spcPts val="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4.</a:t>
              </a:r>
            </a:p>
          </p:txBody>
        </p:sp>
        <p:sp>
          <p:nvSpPr>
            <p:cNvPr id="9" name="Rektangel 8"/>
            <p:cNvSpPr>
              <a:spLocks noChangeArrowheads="1"/>
            </p:cNvSpPr>
            <p:nvPr/>
          </p:nvSpPr>
          <p:spPr bwMode="auto">
            <a:xfrm>
              <a:off x="5451752" y="2154912"/>
              <a:ext cx="1500224" cy="624353"/>
            </a:xfrm>
            <a:prstGeom prst="rect">
              <a:avLst/>
            </a:prstGeom>
            <a:solidFill>
              <a:schemeClr val="lt1">
                <a:lumMod val="100000"/>
                <a:lumOff val="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rot="0" vert="horz" wrap="square" lIns="91440" tIns="45720" rIns="91440" bIns="45720" anchor="ctr" anchorCtr="0" upright="1">
              <a:noAutofit/>
            </a:bodyPr>
            <a:lstStyle/>
            <a:p>
              <a:pPr algn="ctr">
                <a:spcAft>
                  <a:spcPts val="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5.</a:t>
              </a:r>
            </a:p>
            <a:p>
              <a:pPr algn="ctr">
                <a:spcAft>
                  <a:spcPts val="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Instämmer helt </a:t>
              </a:r>
            </a:p>
            <a:p>
              <a:pPr algn="ctr">
                <a:spcAft>
                  <a:spcPts val="100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p>
          </p:txBody>
        </p:sp>
        <p:sp>
          <p:nvSpPr>
            <p:cNvPr id="10" name="Rektangel 9"/>
            <p:cNvSpPr>
              <a:spLocks noChangeArrowheads="1"/>
            </p:cNvSpPr>
            <p:nvPr/>
          </p:nvSpPr>
          <p:spPr bwMode="auto">
            <a:xfrm>
              <a:off x="1883363" y="1629295"/>
              <a:ext cx="4192003" cy="245212"/>
            </a:xfrm>
            <a:prstGeom prst="rect">
              <a:avLst/>
            </a:prstGeom>
            <a:solidFill>
              <a:schemeClr val="lt1">
                <a:lumMod val="100000"/>
                <a:lumOff val="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rot="0" vert="horz" wrap="square" lIns="91440" tIns="45720" rIns="91440" bIns="45720" anchor="ctr" anchorCtr="0" upright="1">
              <a:noAutofit/>
            </a:bodyPr>
            <a:lstStyle/>
            <a:p>
              <a:pPr algn="ctr">
                <a:spcAft>
                  <a:spcPts val="0"/>
                </a:spcAft>
              </a:pPr>
              <a:r>
                <a:rPr lang="sv-SE"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Skala för </a:t>
              </a:r>
              <a:r>
                <a:rPr lang="sv-SE" b="1" dirty="0" smtClean="0">
                  <a:solidFill>
                    <a:srgbClr val="000000"/>
                  </a:solidFill>
                  <a:effectLst/>
                  <a:latin typeface="Cambria" panose="02040503050406030204" pitchFamily="18" charset="0"/>
                  <a:ea typeface="Cambria" panose="02040503050406030204" pitchFamily="18" charset="0"/>
                  <a:cs typeface="Cambria" panose="02040503050406030204" pitchFamily="18" charset="0"/>
                </a:rPr>
                <a:t>samtliga 29 </a:t>
              </a:r>
              <a:r>
                <a:rPr lang="sv-SE"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påståenden</a:t>
              </a:r>
              <a:endPar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p>
              <a:pPr algn="ctr">
                <a:spcAft>
                  <a:spcPts val="100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p>
          </p:txBody>
        </p:sp>
        <p:sp>
          <p:nvSpPr>
            <p:cNvPr id="11" name="Rektangel 10"/>
            <p:cNvSpPr>
              <a:spLocks noChangeArrowheads="1"/>
            </p:cNvSpPr>
            <p:nvPr/>
          </p:nvSpPr>
          <p:spPr bwMode="auto">
            <a:xfrm>
              <a:off x="946948" y="2066940"/>
              <a:ext cx="1453726" cy="568362"/>
            </a:xfrm>
            <a:prstGeom prst="rect">
              <a:avLst/>
            </a:prstGeom>
            <a:solidFill>
              <a:schemeClr val="lt1">
                <a:lumMod val="100000"/>
                <a:lumOff val="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rot="0" vert="horz" wrap="square" lIns="91440" tIns="45720" rIns="91440" bIns="45720" anchor="ctr" anchorCtr="0" upright="1">
              <a:noAutofit/>
            </a:bodyPr>
            <a:lstStyle/>
            <a:p>
              <a:pPr algn="ctr">
                <a:spcAft>
                  <a:spcPts val="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1.</a:t>
              </a:r>
            </a:p>
            <a:p>
              <a:pPr algn="ctr">
                <a:spcAft>
                  <a:spcPts val="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Instämmer inte alls</a:t>
              </a:r>
            </a:p>
          </p:txBody>
        </p:sp>
        <p:sp>
          <p:nvSpPr>
            <p:cNvPr id="12" name="Rektangel 11"/>
            <p:cNvSpPr>
              <a:spLocks noChangeArrowheads="1"/>
            </p:cNvSpPr>
            <p:nvPr/>
          </p:nvSpPr>
          <p:spPr bwMode="auto">
            <a:xfrm>
              <a:off x="2400674" y="1896315"/>
              <a:ext cx="779481" cy="312865"/>
            </a:xfrm>
            <a:prstGeom prst="rect">
              <a:avLst/>
            </a:prstGeom>
            <a:solidFill>
              <a:schemeClr val="lt1">
                <a:lumMod val="100000"/>
                <a:lumOff val="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rot="0" vert="horz" wrap="square" lIns="91440" tIns="45720" rIns="91440" bIns="45720" anchor="ctr" anchorCtr="0" upright="1">
              <a:noAutofit/>
            </a:bodyPr>
            <a:lstStyle/>
            <a:p>
              <a:pPr algn="ctr">
                <a:spcAft>
                  <a:spcPts val="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2.</a:t>
              </a:r>
            </a:p>
          </p:txBody>
        </p:sp>
      </p:grpSp>
    </p:spTree>
    <p:extLst>
      <p:ext uri="{BB962C8B-B14F-4D97-AF65-F5344CB8AC3E}">
        <p14:creationId xmlns:p14="http://schemas.microsoft.com/office/powerpoint/2010/main" val="36360631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endParaRPr lang="sv-SE" dirty="0"/>
          </a:p>
        </p:txBody>
      </p:sp>
      <p:sp>
        <p:nvSpPr>
          <p:cNvPr id="3" name="Platshållare för innehåll 2"/>
          <p:cNvSpPr>
            <a:spLocks noGrp="1"/>
          </p:cNvSpPr>
          <p:nvPr>
            <p:ph idx="1"/>
          </p:nvPr>
        </p:nvSpPr>
        <p:spPr>
          <a:xfrm>
            <a:off x="457200" y="1600201"/>
            <a:ext cx="8229600" cy="2332856"/>
          </a:xfrm>
          <a:solidFill>
            <a:schemeClr val="accent1"/>
          </a:solidFill>
        </p:spPr>
        <p:txBody>
          <a:bodyPr/>
          <a:lstStyle/>
          <a:p>
            <a:pPr>
              <a:buNone/>
            </a:pPr>
            <a:r>
              <a:rPr lang="sv-SE" dirty="0" smtClean="0">
                <a:solidFill>
                  <a:schemeClr val="bg1"/>
                </a:solidFill>
              </a:rPr>
              <a:t>Vi utnyttjar </a:t>
            </a:r>
            <a:r>
              <a:rPr lang="sv-SE" dirty="0">
                <a:solidFill>
                  <a:schemeClr val="bg1"/>
                </a:solidFill>
              </a:rPr>
              <a:t>familjecentralens möjlighet för att tidigt upptäcka </a:t>
            </a:r>
            <a:r>
              <a:rPr lang="sv-SE" dirty="0" smtClean="0">
                <a:solidFill>
                  <a:schemeClr val="bg1"/>
                </a:solidFill>
              </a:rPr>
              <a:t>familjer med </a:t>
            </a:r>
            <a:r>
              <a:rPr lang="sv-SE" dirty="0">
                <a:solidFill>
                  <a:schemeClr val="bg1"/>
                </a:solidFill>
              </a:rPr>
              <a:t>behov av extra stöd genom att samråda och konsultera varandra</a:t>
            </a:r>
          </a:p>
        </p:txBody>
      </p:sp>
      <p:sp>
        <p:nvSpPr>
          <p:cNvPr id="4" name="Platshållare för sidfot 3"/>
          <p:cNvSpPr>
            <a:spLocks noGrp="1"/>
          </p:cNvSpPr>
          <p:nvPr>
            <p:ph type="ftr" sz="quarter" idx="11"/>
          </p:nvPr>
        </p:nvSpPr>
        <p:spPr/>
        <p:txBody>
          <a:bodyPr/>
          <a:lstStyle/>
          <a:p>
            <a:r>
              <a:rPr lang="sv-SE" smtClean="0"/>
              <a:t>Staarneprocess.se</a:t>
            </a:r>
            <a:endParaRPr lang="sv-SE"/>
          </a:p>
        </p:txBody>
      </p:sp>
      <p:grpSp>
        <p:nvGrpSpPr>
          <p:cNvPr id="5" name="Grupp 4"/>
          <p:cNvGrpSpPr/>
          <p:nvPr/>
        </p:nvGrpSpPr>
        <p:grpSpPr>
          <a:xfrm>
            <a:off x="946948" y="4592635"/>
            <a:ext cx="6285125" cy="1500661"/>
            <a:chOff x="946948" y="1629295"/>
            <a:chExt cx="6168747" cy="1367657"/>
          </a:xfrm>
        </p:grpSpPr>
        <p:sp>
          <p:nvSpPr>
            <p:cNvPr id="6" name="Rektangel 5"/>
            <p:cNvSpPr/>
            <p:nvPr/>
          </p:nvSpPr>
          <p:spPr>
            <a:xfrm>
              <a:off x="1244353" y="1915647"/>
              <a:ext cx="5871342" cy="1081305"/>
            </a:xfrm>
            <a:prstGeom prst="rect">
              <a:avLst/>
            </a:prstGeom>
            <a:noFill/>
          </p:spPr>
        </p:sp>
        <p:sp>
          <p:nvSpPr>
            <p:cNvPr id="7" name="Rektangel 6"/>
            <p:cNvSpPr>
              <a:spLocks noChangeArrowheads="1"/>
            </p:cNvSpPr>
            <p:nvPr/>
          </p:nvSpPr>
          <p:spPr bwMode="auto">
            <a:xfrm>
              <a:off x="3140843" y="1938594"/>
              <a:ext cx="1559879" cy="480761"/>
            </a:xfrm>
            <a:prstGeom prst="rect">
              <a:avLst/>
            </a:prstGeom>
            <a:solidFill>
              <a:schemeClr val="lt1">
                <a:lumMod val="100000"/>
                <a:lumOff val="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rot="0" vert="horz" wrap="square" lIns="91440" tIns="45720" rIns="91440" bIns="45720" anchor="ctr" anchorCtr="0" upright="1">
              <a:noAutofit/>
            </a:bodyPr>
            <a:lstStyle/>
            <a:p>
              <a:pPr algn="ctr">
                <a:spcAft>
                  <a:spcPts val="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3. </a:t>
              </a:r>
            </a:p>
            <a:p>
              <a:pPr algn="ctr">
                <a:spcAft>
                  <a:spcPts val="100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p>
          </p:txBody>
        </p:sp>
        <p:sp>
          <p:nvSpPr>
            <p:cNvPr id="8" name="Rektangel 7"/>
            <p:cNvSpPr>
              <a:spLocks noChangeArrowheads="1"/>
            </p:cNvSpPr>
            <p:nvPr/>
          </p:nvSpPr>
          <p:spPr bwMode="auto">
            <a:xfrm>
              <a:off x="4792346" y="1940846"/>
              <a:ext cx="569161" cy="225359"/>
            </a:xfrm>
            <a:prstGeom prst="rect">
              <a:avLst/>
            </a:prstGeom>
            <a:solidFill>
              <a:schemeClr val="lt1">
                <a:lumMod val="100000"/>
                <a:lumOff val="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rot="0" vert="horz" wrap="square" lIns="91440" tIns="45720" rIns="91440" bIns="45720" anchor="ctr" anchorCtr="0" upright="1">
              <a:noAutofit/>
            </a:bodyPr>
            <a:lstStyle/>
            <a:p>
              <a:pPr algn="ctr">
                <a:spcAft>
                  <a:spcPts val="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4.</a:t>
              </a:r>
            </a:p>
          </p:txBody>
        </p:sp>
        <p:sp>
          <p:nvSpPr>
            <p:cNvPr id="9" name="Rektangel 8"/>
            <p:cNvSpPr>
              <a:spLocks noChangeArrowheads="1"/>
            </p:cNvSpPr>
            <p:nvPr/>
          </p:nvSpPr>
          <p:spPr bwMode="auto">
            <a:xfrm>
              <a:off x="5451752" y="2154912"/>
              <a:ext cx="1500224" cy="624353"/>
            </a:xfrm>
            <a:prstGeom prst="rect">
              <a:avLst/>
            </a:prstGeom>
            <a:solidFill>
              <a:schemeClr val="lt1">
                <a:lumMod val="100000"/>
                <a:lumOff val="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rot="0" vert="horz" wrap="square" lIns="91440" tIns="45720" rIns="91440" bIns="45720" anchor="ctr" anchorCtr="0" upright="1">
              <a:noAutofit/>
            </a:bodyPr>
            <a:lstStyle/>
            <a:p>
              <a:pPr algn="ctr">
                <a:spcAft>
                  <a:spcPts val="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5.</a:t>
              </a:r>
            </a:p>
            <a:p>
              <a:pPr algn="ctr">
                <a:spcAft>
                  <a:spcPts val="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Instämmer helt </a:t>
              </a:r>
            </a:p>
            <a:p>
              <a:pPr algn="ctr">
                <a:spcAft>
                  <a:spcPts val="100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p>
          </p:txBody>
        </p:sp>
        <p:sp>
          <p:nvSpPr>
            <p:cNvPr id="10" name="Rektangel 9"/>
            <p:cNvSpPr>
              <a:spLocks noChangeArrowheads="1"/>
            </p:cNvSpPr>
            <p:nvPr/>
          </p:nvSpPr>
          <p:spPr bwMode="auto">
            <a:xfrm>
              <a:off x="1883363" y="1629295"/>
              <a:ext cx="4192003" cy="245212"/>
            </a:xfrm>
            <a:prstGeom prst="rect">
              <a:avLst/>
            </a:prstGeom>
            <a:solidFill>
              <a:schemeClr val="lt1">
                <a:lumMod val="100000"/>
                <a:lumOff val="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rot="0" vert="horz" wrap="square" lIns="91440" tIns="45720" rIns="91440" bIns="45720" anchor="ctr" anchorCtr="0" upright="1">
              <a:noAutofit/>
            </a:bodyPr>
            <a:lstStyle/>
            <a:p>
              <a:pPr algn="ctr">
                <a:spcAft>
                  <a:spcPts val="0"/>
                </a:spcAft>
              </a:pPr>
              <a:r>
                <a:rPr lang="sv-SE"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Skala för </a:t>
              </a:r>
              <a:r>
                <a:rPr lang="sv-SE" b="1" dirty="0" smtClean="0">
                  <a:solidFill>
                    <a:srgbClr val="000000"/>
                  </a:solidFill>
                  <a:effectLst/>
                  <a:latin typeface="Cambria" panose="02040503050406030204" pitchFamily="18" charset="0"/>
                  <a:ea typeface="Cambria" panose="02040503050406030204" pitchFamily="18" charset="0"/>
                  <a:cs typeface="Cambria" panose="02040503050406030204" pitchFamily="18" charset="0"/>
                </a:rPr>
                <a:t>samtliga 29 </a:t>
              </a:r>
              <a:r>
                <a:rPr lang="sv-SE"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påståenden</a:t>
              </a:r>
              <a:endPar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p>
              <a:pPr algn="ctr">
                <a:spcAft>
                  <a:spcPts val="100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p>
          </p:txBody>
        </p:sp>
        <p:sp>
          <p:nvSpPr>
            <p:cNvPr id="11" name="Rektangel 10"/>
            <p:cNvSpPr>
              <a:spLocks noChangeArrowheads="1"/>
            </p:cNvSpPr>
            <p:nvPr/>
          </p:nvSpPr>
          <p:spPr bwMode="auto">
            <a:xfrm>
              <a:off x="946948" y="2066940"/>
              <a:ext cx="1453726" cy="568362"/>
            </a:xfrm>
            <a:prstGeom prst="rect">
              <a:avLst/>
            </a:prstGeom>
            <a:solidFill>
              <a:schemeClr val="lt1">
                <a:lumMod val="100000"/>
                <a:lumOff val="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rot="0" vert="horz" wrap="square" lIns="91440" tIns="45720" rIns="91440" bIns="45720" anchor="ctr" anchorCtr="0" upright="1">
              <a:noAutofit/>
            </a:bodyPr>
            <a:lstStyle/>
            <a:p>
              <a:pPr algn="ctr">
                <a:spcAft>
                  <a:spcPts val="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1.</a:t>
              </a:r>
            </a:p>
            <a:p>
              <a:pPr algn="ctr">
                <a:spcAft>
                  <a:spcPts val="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Instämmer inte alls</a:t>
              </a:r>
            </a:p>
          </p:txBody>
        </p:sp>
        <p:sp>
          <p:nvSpPr>
            <p:cNvPr id="12" name="Rektangel 11"/>
            <p:cNvSpPr>
              <a:spLocks noChangeArrowheads="1"/>
            </p:cNvSpPr>
            <p:nvPr/>
          </p:nvSpPr>
          <p:spPr bwMode="auto">
            <a:xfrm>
              <a:off x="2400674" y="1896315"/>
              <a:ext cx="779481" cy="312865"/>
            </a:xfrm>
            <a:prstGeom prst="rect">
              <a:avLst/>
            </a:prstGeom>
            <a:solidFill>
              <a:schemeClr val="lt1">
                <a:lumMod val="100000"/>
                <a:lumOff val="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rot="0" vert="horz" wrap="square" lIns="91440" tIns="45720" rIns="91440" bIns="45720" anchor="ctr" anchorCtr="0" upright="1">
              <a:noAutofit/>
            </a:bodyPr>
            <a:lstStyle/>
            <a:p>
              <a:pPr algn="ctr">
                <a:spcAft>
                  <a:spcPts val="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2.</a:t>
              </a:r>
            </a:p>
          </p:txBody>
        </p:sp>
      </p:grpSp>
    </p:spTree>
    <p:extLst>
      <p:ext uri="{BB962C8B-B14F-4D97-AF65-F5344CB8AC3E}">
        <p14:creationId xmlns:p14="http://schemas.microsoft.com/office/powerpoint/2010/main" val="15610206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dirty="0"/>
          </a:p>
        </p:txBody>
      </p:sp>
      <p:sp>
        <p:nvSpPr>
          <p:cNvPr id="3" name="Platshållare för innehåll 2"/>
          <p:cNvSpPr>
            <a:spLocks noGrp="1"/>
          </p:cNvSpPr>
          <p:nvPr>
            <p:ph idx="1"/>
          </p:nvPr>
        </p:nvSpPr>
        <p:spPr>
          <a:xfrm>
            <a:off x="457200" y="1816225"/>
            <a:ext cx="8229600" cy="1756791"/>
          </a:xfrm>
          <a:solidFill>
            <a:schemeClr val="accent1"/>
          </a:solidFill>
        </p:spPr>
        <p:txBody>
          <a:bodyPr/>
          <a:lstStyle/>
          <a:p>
            <a:pPr>
              <a:buNone/>
            </a:pPr>
            <a:r>
              <a:rPr lang="sv-SE" dirty="0">
                <a:solidFill>
                  <a:schemeClr val="bg1"/>
                </a:solidFill>
              </a:rPr>
              <a:t>MVC informerar kontinuerligt om öppen förskola och socionom </a:t>
            </a:r>
            <a:r>
              <a:rPr lang="sv-SE" dirty="0" smtClean="0">
                <a:solidFill>
                  <a:schemeClr val="bg1"/>
                </a:solidFill>
              </a:rPr>
              <a:t>med extra fokus </a:t>
            </a:r>
            <a:r>
              <a:rPr lang="sv-SE" dirty="0">
                <a:solidFill>
                  <a:schemeClr val="bg1"/>
                </a:solidFill>
              </a:rPr>
              <a:t>på föräldrar som kan vara/bli i behov av extra stöd</a:t>
            </a:r>
          </a:p>
        </p:txBody>
      </p:sp>
      <p:sp>
        <p:nvSpPr>
          <p:cNvPr id="4" name="Platshållare för sidfot 3"/>
          <p:cNvSpPr>
            <a:spLocks noGrp="1"/>
          </p:cNvSpPr>
          <p:nvPr>
            <p:ph type="ftr" sz="quarter" idx="11"/>
          </p:nvPr>
        </p:nvSpPr>
        <p:spPr/>
        <p:txBody>
          <a:bodyPr/>
          <a:lstStyle/>
          <a:p>
            <a:r>
              <a:rPr lang="sv-SE" smtClean="0"/>
              <a:t>Staarneprocess.se</a:t>
            </a:r>
            <a:endParaRPr lang="sv-SE"/>
          </a:p>
        </p:txBody>
      </p:sp>
      <p:grpSp>
        <p:nvGrpSpPr>
          <p:cNvPr id="5" name="Grupp 4"/>
          <p:cNvGrpSpPr/>
          <p:nvPr/>
        </p:nvGrpSpPr>
        <p:grpSpPr>
          <a:xfrm>
            <a:off x="946948" y="4592635"/>
            <a:ext cx="6285125" cy="1500661"/>
            <a:chOff x="946948" y="1629295"/>
            <a:chExt cx="6168747" cy="1367657"/>
          </a:xfrm>
        </p:grpSpPr>
        <p:sp>
          <p:nvSpPr>
            <p:cNvPr id="6" name="Rektangel 5"/>
            <p:cNvSpPr/>
            <p:nvPr/>
          </p:nvSpPr>
          <p:spPr>
            <a:xfrm>
              <a:off x="1244353" y="1915647"/>
              <a:ext cx="5871342" cy="1081305"/>
            </a:xfrm>
            <a:prstGeom prst="rect">
              <a:avLst/>
            </a:prstGeom>
            <a:noFill/>
          </p:spPr>
        </p:sp>
        <p:sp>
          <p:nvSpPr>
            <p:cNvPr id="7" name="Rektangel 6"/>
            <p:cNvSpPr>
              <a:spLocks noChangeArrowheads="1"/>
            </p:cNvSpPr>
            <p:nvPr/>
          </p:nvSpPr>
          <p:spPr bwMode="auto">
            <a:xfrm>
              <a:off x="3140843" y="1938594"/>
              <a:ext cx="1559879" cy="480761"/>
            </a:xfrm>
            <a:prstGeom prst="rect">
              <a:avLst/>
            </a:prstGeom>
            <a:solidFill>
              <a:schemeClr val="lt1">
                <a:lumMod val="100000"/>
                <a:lumOff val="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rot="0" vert="horz" wrap="square" lIns="91440" tIns="45720" rIns="91440" bIns="45720" anchor="ctr" anchorCtr="0" upright="1">
              <a:noAutofit/>
            </a:bodyPr>
            <a:lstStyle/>
            <a:p>
              <a:pPr algn="ctr">
                <a:spcAft>
                  <a:spcPts val="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3. </a:t>
              </a:r>
            </a:p>
            <a:p>
              <a:pPr algn="ctr">
                <a:spcAft>
                  <a:spcPts val="100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p>
          </p:txBody>
        </p:sp>
        <p:sp>
          <p:nvSpPr>
            <p:cNvPr id="8" name="Rektangel 7"/>
            <p:cNvSpPr>
              <a:spLocks noChangeArrowheads="1"/>
            </p:cNvSpPr>
            <p:nvPr/>
          </p:nvSpPr>
          <p:spPr bwMode="auto">
            <a:xfrm>
              <a:off x="4792346" y="1940846"/>
              <a:ext cx="569161" cy="225359"/>
            </a:xfrm>
            <a:prstGeom prst="rect">
              <a:avLst/>
            </a:prstGeom>
            <a:solidFill>
              <a:schemeClr val="lt1">
                <a:lumMod val="100000"/>
                <a:lumOff val="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rot="0" vert="horz" wrap="square" lIns="91440" tIns="45720" rIns="91440" bIns="45720" anchor="ctr" anchorCtr="0" upright="1">
              <a:noAutofit/>
            </a:bodyPr>
            <a:lstStyle/>
            <a:p>
              <a:pPr algn="ctr">
                <a:spcAft>
                  <a:spcPts val="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4.</a:t>
              </a:r>
            </a:p>
          </p:txBody>
        </p:sp>
        <p:sp>
          <p:nvSpPr>
            <p:cNvPr id="9" name="Rektangel 8"/>
            <p:cNvSpPr>
              <a:spLocks noChangeArrowheads="1"/>
            </p:cNvSpPr>
            <p:nvPr/>
          </p:nvSpPr>
          <p:spPr bwMode="auto">
            <a:xfrm>
              <a:off x="5451752" y="2154912"/>
              <a:ext cx="1500224" cy="624353"/>
            </a:xfrm>
            <a:prstGeom prst="rect">
              <a:avLst/>
            </a:prstGeom>
            <a:solidFill>
              <a:schemeClr val="lt1">
                <a:lumMod val="100000"/>
                <a:lumOff val="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rot="0" vert="horz" wrap="square" lIns="91440" tIns="45720" rIns="91440" bIns="45720" anchor="ctr" anchorCtr="0" upright="1">
              <a:noAutofit/>
            </a:bodyPr>
            <a:lstStyle/>
            <a:p>
              <a:pPr algn="ctr">
                <a:spcAft>
                  <a:spcPts val="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5.</a:t>
              </a:r>
            </a:p>
            <a:p>
              <a:pPr algn="ctr">
                <a:spcAft>
                  <a:spcPts val="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Instämmer helt </a:t>
              </a:r>
            </a:p>
            <a:p>
              <a:pPr algn="ctr">
                <a:spcAft>
                  <a:spcPts val="100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p>
          </p:txBody>
        </p:sp>
        <p:sp>
          <p:nvSpPr>
            <p:cNvPr id="10" name="Rektangel 9"/>
            <p:cNvSpPr>
              <a:spLocks noChangeArrowheads="1"/>
            </p:cNvSpPr>
            <p:nvPr/>
          </p:nvSpPr>
          <p:spPr bwMode="auto">
            <a:xfrm>
              <a:off x="1883363" y="1629295"/>
              <a:ext cx="4192003" cy="245212"/>
            </a:xfrm>
            <a:prstGeom prst="rect">
              <a:avLst/>
            </a:prstGeom>
            <a:solidFill>
              <a:schemeClr val="lt1">
                <a:lumMod val="100000"/>
                <a:lumOff val="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rot="0" vert="horz" wrap="square" lIns="91440" tIns="45720" rIns="91440" bIns="45720" anchor="ctr" anchorCtr="0" upright="1">
              <a:noAutofit/>
            </a:bodyPr>
            <a:lstStyle/>
            <a:p>
              <a:pPr algn="ctr">
                <a:spcAft>
                  <a:spcPts val="0"/>
                </a:spcAft>
              </a:pPr>
              <a:r>
                <a:rPr lang="sv-SE"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Skala för </a:t>
              </a:r>
              <a:r>
                <a:rPr lang="sv-SE" b="1" dirty="0" smtClean="0">
                  <a:solidFill>
                    <a:srgbClr val="000000"/>
                  </a:solidFill>
                  <a:effectLst/>
                  <a:latin typeface="Cambria" panose="02040503050406030204" pitchFamily="18" charset="0"/>
                  <a:ea typeface="Cambria" panose="02040503050406030204" pitchFamily="18" charset="0"/>
                  <a:cs typeface="Cambria" panose="02040503050406030204" pitchFamily="18" charset="0"/>
                </a:rPr>
                <a:t>samtliga 29 </a:t>
              </a:r>
              <a:r>
                <a:rPr lang="sv-SE"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påståenden</a:t>
              </a:r>
              <a:endPar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p>
              <a:pPr algn="ctr">
                <a:spcAft>
                  <a:spcPts val="100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p>
          </p:txBody>
        </p:sp>
        <p:sp>
          <p:nvSpPr>
            <p:cNvPr id="11" name="Rektangel 10"/>
            <p:cNvSpPr>
              <a:spLocks noChangeArrowheads="1"/>
            </p:cNvSpPr>
            <p:nvPr/>
          </p:nvSpPr>
          <p:spPr bwMode="auto">
            <a:xfrm>
              <a:off x="946948" y="2066940"/>
              <a:ext cx="1453726" cy="568362"/>
            </a:xfrm>
            <a:prstGeom prst="rect">
              <a:avLst/>
            </a:prstGeom>
            <a:solidFill>
              <a:schemeClr val="lt1">
                <a:lumMod val="100000"/>
                <a:lumOff val="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rot="0" vert="horz" wrap="square" lIns="91440" tIns="45720" rIns="91440" bIns="45720" anchor="ctr" anchorCtr="0" upright="1">
              <a:noAutofit/>
            </a:bodyPr>
            <a:lstStyle/>
            <a:p>
              <a:pPr algn="ctr">
                <a:spcAft>
                  <a:spcPts val="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1.</a:t>
              </a:r>
            </a:p>
            <a:p>
              <a:pPr algn="ctr">
                <a:spcAft>
                  <a:spcPts val="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Instämmer inte alls</a:t>
              </a:r>
            </a:p>
          </p:txBody>
        </p:sp>
        <p:sp>
          <p:nvSpPr>
            <p:cNvPr id="12" name="Rektangel 11"/>
            <p:cNvSpPr>
              <a:spLocks noChangeArrowheads="1"/>
            </p:cNvSpPr>
            <p:nvPr/>
          </p:nvSpPr>
          <p:spPr bwMode="auto">
            <a:xfrm>
              <a:off x="2400674" y="1896315"/>
              <a:ext cx="779481" cy="312865"/>
            </a:xfrm>
            <a:prstGeom prst="rect">
              <a:avLst/>
            </a:prstGeom>
            <a:solidFill>
              <a:schemeClr val="lt1">
                <a:lumMod val="100000"/>
                <a:lumOff val="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rot="0" vert="horz" wrap="square" lIns="91440" tIns="45720" rIns="91440" bIns="45720" anchor="ctr" anchorCtr="0" upright="1">
              <a:noAutofit/>
            </a:bodyPr>
            <a:lstStyle/>
            <a:p>
              <a:pPr algn="ctr">
                <a:spcAft>
                  <a:spcPts val="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2.</a:t>
              </a:r>
            </a:p>
          </p:txBody>
        </p:sp>
      </p:grpSp>
    </p:spTree>
    <p:extLst>
      <p:ext uri="{BB962C8B-B14F-4D97-AF65-F5344CB8AC3E}">
        <p14:creationId xmlns:p14="http://schemas.microsoft.com/office/powerpoint/2010/main" val="9456793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endParaRPr lang="sv-SE" dirty="0"/>
          </a:p>
        </p:txBody>
      </p:sp>
      <p:sp>
        <p:nvSpPr>
          <p:cNvPr id="3" name="Platshållare för innehåll 2"/>
          <p:cNvSpPr>
            <a:spLocks noGrp="1"/>
          </p:cNvSpPr>
          <p:nvPr>
            <p:ph idx="1"/>
          </p:nvPr>
        </p:nvSpPr>
        <p:spPr>
          <a:xfrm>
            <a:off x="457200" y="1600201"/>
            <a:ext cx="8229600" cy="2188840"/>
          </a:xfrm>
          <a:solidFill>
            <a:schemeClr val="accent1"/>
          </a:solidFill>
        </p:spPr>
        <p:txBody>
          <a:bodyPr/>
          <a:lstStyle/>
          <a:p>
            <a:pPr>
              <a:buNone/>
            </a:pPr>
            <a:r>
              <a:rPr lang="sv-SE" dirty="0">
                <a:solidFill>
                  <a:schemeClr val="bg1"/>
                </a:solidFill>
              </a:rPr>
              <a:t>Socionomen deltar </a:t>
            </a:r>
            <a:r>
              <a:rPr lang="sv-SE" dirty="0" smtClean="0">
                <a:solidFill>
                  <a:schemeClr val="bg1"/>
                </a:solidFill>
              </a:rPr>
              <a:t>i </a:t>
            </a:r>
            <a:r>
              <a:rPr lang="sv-SE" dirty="0">
                <a:solidFill>
                  <a:schemeClr val="bg1"/>
                </a:solidFill>
              </a:rPr>
              <a:t>den öppna verksamheten </a:t>
            </a:r>
            <a:r>
              <a:rPr lang="sv-SE" dirty="0" smtClean="0">
                <a:solidFill>
                  <a:schemeClr val="bg1"/>
                </a:solidFill>
              </a:rPr>
              <a:t>i </a:t>
            </a:r>
            <a:r>
              <a:rPr lang="sv-SE" dirty="0">
                <a:solidFill>
                  <a:schemeClr val="bg1"/>
                </a:solidFill>
              </a:rPr>
              <a:t>föräldragrupper </a:t>
            </a:r>
            <a:r>
              <a:rPr lang="sv-SE" dirty="0" smtClean="0">
                <a:solidFill>
                  <a:schemeClr val="bg1"/>
                </a:solidFill>
              </a:rPr>
              <a:t>för att </a:t>
            </a:r>
            <a:r>
              <a:rPr lang="sv-SE" dirty="0">
                <a:solidFill>
                  <a:schemeClr val="bg1"/>
                </a:solidFill>
              </a:rPr>
              <a:t>presentera sig, bistå med kunskap om sociala frågor och bidra extra till tidiga insatser</a:t>
            </a:r>
          </a:p>
        </p:txBody>
      </p:sp>
      <p:sp>
        <p:nvSpPr>
          <p:cNvPr id="4" name="Platshållare för sidfot 3"/>
          <p:cNvSpPr>
            <a:spLocks noGrp="1"/>
          </p:cNvSpPr>
          <p:nvPr>
            <p:ph type="ftr" sz="quarter" idx="11"/>
          </p:nvPr>
        </p:nvSpPr>
        <p:spPr/>
        <p:txBody>
          <a:bodyPr/>
          <a:lstStyle/>
          <a:p>
            <a:r>
              <a:rPr lang="sv-SE" smtClean="0"/>
              <a:t>Staarneprocess.se</a:t>
            </a:r>
            <a:endParaRPr lang="sv-SE"/>
          </a:p>
        </p:txBody>
      </p:sp>
      <p:grpSp>
        <p:nvGrpSpPr>
          <p:cNvPr id="5" name="Grupp 4"/>
          <p:cNvGrpSpPr/>
          <p:nvPr/>
        </p:nvGrpSpPr>
        <p:grpSpPr>
          <a:xfrm>
            <a:off x="946948" y="4664643"/>
            <a:ext cx="6285125" cy="1500661"/>
            <a:chOff x="946948" y="1629295"/>
            <a:chExt cx="6168747" cy="1367657"/>
          </a:xfrm>
        </p:grpSpPr>
        <p:sp>
          <p:nvSpPr>
            <p:cNvPr id="6" name="Rektangel 5"/>
            <p:cNvSpPr/>
            <p:nvPr/>
          </p:nvSpPr>
          <p:spPr>
            <a:xfrm>
              <a:off x="1244353" y="1915647"/>
              <a:ext cx="5871342" cy="1081305"/>
            </a:xfrm>
            <a:prstGeom prst="rect">
              <a:avLst/>
            </a:prstGeom>
            <a:noFill/>
          </p:spPr>
        </p:sp>
        <p:sp>
          <p:nvSpPr>
            <p:cNvPr id="7" name="Rektangel 6"/>
            <p:cNvSpPr>
              <a:spLocks noChangeArrowheads="1"/>
            </p:cNvSpPr>
            <p:nvPr/>
          </p:nvSpPr>
          <p:spPr bwMode="auto">
            <a:xfrm>
              <a:off x="3140843" y="1938594"/>
              <a:ext cx="1559879" cy="480761"/>
            </a:xfrm>
            <a:prstGeom prst="rect">
              <a:avLst/>
            </a:prstGeom>
            <a:solidFill>
              <a:schemeClr val="lt1">
                <a:lumMod val="100000"/>
                <a:lumOff val="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rot="0" vert="horz" wrap="square" lIns="91440" tIns="45720" rIns="91440" bIns="45720" anchor="ctr" anchorCtr="0" upright="1">
              <a:noAutofit/>
            </a:bodyPr>
            <a:lstStyle/>
            <a:p>
              <a:pPr algn="ctr">
                <a:spcAft>
                  <a:spcPts val="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3. </a:t>
              </a:r>
            </a:p>
            <a:p>
              <a:pPr algn="ctr">
                <a:spcAft>
                  <a:spcPts val="100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p>
          </p:txBody>
        </p:sp>
        <p:sp>
          <p:nvSpPr>
            <p:cNvPr id="8" name="Rektangel 7"/>
            <p:cNvSpPr>
              <a:spLocks noChangeArrowheads="1"/>
            </p:cNvSpPr>
            <p:nvPr/>
          </p:nvSpPr>
          <p:spPr bwMode="auto">
            <a:xfrm>
              <a:off x="4792346" y="1940846"/>
              <a:ext cx="569161" cy="225359"/>
            </a:xfrm>
            <a:prstGeom prst="rect">
              <a:avLst/>
            </a:prstGeom>
            <a:solidFill>
              <a:schemeClr val="lt1">
                <a:lumMod val="100000"/>
                <a:lumOff val="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rot="0" vert="horz" wrap="square" lIns="91440" tIns="45720" rIns="91440" bIns="45720" anchor="ctr" anchorCtr="0" upright="1">
              <a:noAutofit/>
            </a:bodyPr>
            <a:lstStyle/>
            <a:p>
              <a:pPr algn="ctr">
                <a:spcAft>
                  <a:spcPts val="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4.</a:t>
              </a:r>
            </a:p>
          </p:txBody>
        </p:sp>
        <p:sp>
          <p:nvSpPr>
            <p:cNvPr id="9" name="Rektangel 8"/>
            <p:cNvSpPr>
              <a:spLocks noChangeArrowheads="1"/>
            </p:cNvSpPr>
            <p:nvPr/>
          </p:nvSpPr>
          <p:spPr bwMode="auto">
            <a:xfrm>
              <a:off x="5451752" y="2154912"/>
              <a:ext cx="1500224" cy="624353"/>
            </a:xfrm>
            <a:prstGeom prst="rect">
              <a:avLst/>
            </a:prstGeom>
            <a:solidFill>
              <a:schemeClr val="lt1">
                <a:lumMod val="100000"/>
                <a:lumOff val="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rot="0" vert="horz" wrap="square" lIns="91440" tIns="45720" rIns="91440" bIns="45720" anchor="ctr" anchorCtr="0" upright="1">
              <a:noAutofit/>
            </a:bodyPr>
            <a:lstStyle/>
            <a:p>
              <a:pPr algn="ctr">
                <a:spcAft>
                  <a:spcPts val="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5.</a:t>
              </a:r>
            </a:p>
            <a:p>
              <a:pPr algn="ctr">
                <a:spcAft>
                  <a:spcPts val="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Instämmer helt </a:t>
              </a:r>
            </a:p>
            <a:p>
              <a:pPr algn="ctr">
                <a:spcAft>
                  <a:spcPts val="100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p>
          </p:txBody>
        </p:sp>
        <p:sp>
          <p:nvSpPr>
            <p:cNvPr id="10" name="Rektangel 9"/>
            <p:cNvSpPr>
              <a:spLocks noChangeArrowheads="1"/>
            </p:cNvSpPr>
            <p:nvPr/>
          </p:nvSpPr>
          <p:spPr bwMode="auto">
            <a:xfrm>
              <a:off x="1883363" y="1629295"/>
              <a:ext cx="4192003" cy="245212"/>
            </a:xfrm>
            <a:prstGeom prst="rect">
              <a:avLst/>
            </a:prstGeom>
            <a:solidFill>
              <a:schemeClr val="lt1">
                <a:lumMod val="100000"/>
                <a:lumOff val="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rot="0" vert="horz" wrap="square" lIns="91440" tIns="45720" rIns="91440" bIns="45720" anchor="ctr" anchorCtr="0" upright="1">
              <a:noAutofit/>
            </a:bodyPr>
            <a:lstStyle/>
            <a:p>
              <a:pPr algn="ctr">
                <a:spcAft>
                  <a:spcPts val="0"/>
                </a:spcAft>
              </a:pPr>
              <a:r>
                <a:rPr lang="sv-SE"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Skala för </a:t>
              </a:r>
              <a:r>
                <a:rPr lang="sv-SE" b="1" dirty="0" smtClean="0">
                  <a:solidFill>
                    <a:srgbClr val="000000"/>
                  </a:solidFill>
                  <a:effectLst/>
                  <a:latin typeface="Cambria" panose="02040503050406030204" pitchFamily="18" charset="0"/>
                  <a:ea typeface="Cambria" panose="02040503050406030204" pitchFamily="18" charset="0"/>
                  <a:cs typeface="Cambria" panose="02040503050406030204" pitchFamily="18" charset="0"/>
                </a:rPr>
                <a:t>samtliga 29 </a:t>
              </a:r>
              <a:r>
                <a:rPr lang="sv-SE"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påståenden</a:t>
              </a:r>
              <a:endPar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p>
              <a:pPr algn="ctr">
                <a:spcAft>
                  <a:spcPts val="100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p>
          </p:txBody>
        </p:sp>
        <p:sp>
          <p:nvSpPr>
            <p:cNvPr id="11" name="Rektangel 10"/>
            <p:cNvSpPr>
              <a:spLocks noChangeArrowheads="1"/>
            </p:cNvSpPr>
            <p:nvPr/>
          </p:nvSpPr>
          <p:spPr bwMode="auto">
            <a:xfrm>
              <a:off x="946948" y="2066940"/>
              <a:ext cx="1453726" cy="568362"/>
            </a:xfrm>
            <a:prstGeom prst="rect">
              <a:avLst/>
            </a:prstGeom>
            <a:solidFill>
              <a:schemeClr val="lt1">
                <a:lumMod val="100000"/>
                <a:lumOff val="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rot="0" vert="horz" wrap="square" lIns="91440" tIns="45720" rIns="91440" bIns="45720" anchor="ctr" anchorCtr="0" upright="1">
              <a:noAutofit/>
            </a:bodyPr>
            <a:lstStyle/>
            <a:p>
              <a:pPr algn="ctr">
                <a:spcAft>
                  <a:spcPts val="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1.</a:t>
              </a:r>
            </a:p>
            <a:p>
              <a:pPr algn="ctr">
                <a:spcAft>
                  <a:spcPts val="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Instämmer inte alls</a:t>
              </a:r>
            </a:p>
          </p:txBody>
        </p:sp>
        <p:sp>
          <p:nvSpPr>
            <p:cNvPr id="12" name="Rektangel 11"/>
            <p:cNvSpPr>
              <a:spLocks noChangeArrowheads="1"/>
            </p:cNvSpPr>
            <p:nvPr/>
          </p:nvSpPr>
          <p:spPr bwMode="auto">
            <a:xfrm>
              <a:off x="2400674" y="1896315"/>
              <a:ext cx="779481" cy="312865"/>
            </a:xfrm>
            <a:prstGeom prst="rect">
              <a:avLst/>
            </a:prstGeom>
            <a:solidFill>
              <a:schemeClr val="lt1">
                <a:lumMod val="100000"/>
                <a:lumOff val="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rot="0" vert="horz" wrap="square" lIns="91440" tIns="45720" rIns="91440" bIns="45720" anchor="ctr" anchorCtr="0" upright="1">
              <a:noAutofit/>
            </a:bodyPr>
            <a:lstStyle/>
            <a:p>
              <a:pPr algn="ctr">
                <a:spcAft>
                  <a:spcPts val="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2.</a:t>
              </a:r>
            </a:p>
          </p:txBody>
        </p:sp>
      </p:grpSp>
    </p:spTree>
    <p:extLst>
      <p:ext uri="{BB962C8B-B14F-4D97-AF65-F5344CB8AC3E}">
        <p14:creationId xmlns:p14="http://schemas.microsoft.com/office/powerpoint/2010/main" val="35701574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endParaRPr lang="sv-SE" dirty="0"/>
          </a:p>
        </p:txBody>
      </p:sp>
      <p:sp>
        <p:nvSpPr>
          <p:cNvPr id="3" name="Platshållare för innehåll 2"/>
          <p:cNvSpPr>
            <a:spLocks noGrp="1"/>
          </p:cNvSpPr>
          <p:nvPr>
            <p:ph idx="1"/>
          </p:nvPr>
        </p:nvSpPr>
        <p:spPr>
          <a:xfrm>
            <a:off x="457200" y="1600201"/>
            <a:ext cx="8229600" cy="1612776"/>
          </a:xfrm>
          <a:solidFill>
            <a:schemeClr val="accent1"/>
          </a:solidFill>
        </p:spPr>
        <p:txBody>
          <a:bodyPr/>
          <a:lstStyle/>
          <a:p>
            <a:pPr>
              <a:buNone/>
            </a:pPr>
            <a:r>
              <a:rPr lang="sv-SE" dirty="0" smtClean="0">
                <a:solidFill>
                  <a:schemeClr val="bg1"/>
                </a:solidFill>
              </a:rPr>
              <a:t>Kunskap </a:t>
            </a:r>
            <a:r>
              <a:rPr lang="sv-SE" dirty="0">
                <a:solidFill>
                  <a:schemeClr val="bg1"/>
                </a:solidFill>
              </a:rPr>
              <a:t>och respekt för yrkesgruppernas olika roller och </a:t>
            </a:r>
            <a:r>
              <a:rPr lang="sv-SE" dirty="0" smtClean="0">
                <a:solidFill>
                  <a:schemeClr val="bg1"/>
                </a:solidFill>
              </a:rPr>
              <a:t>skyldigheter visar </a:t>
            </a:r>
            <a:r>
              <a:rPr lang="sv-SE" dirty="0">
                <a:solidFill>
                  <a:schemeClr val="bg1"/>
                </a:solidFill>
              </a:rPr>
              <a:t>sig i det vardagliga </a:t>
            </a:r>
            <a:r>
              <a:rPr lang="sv-SE" dirty="0" smtClean="0">
                <a:solidFill>
                  <a:schemeClr val="bg1"/>
                </a:solidFill>
              </a:rPr>
              <a:t>arbetet</a:t>
            </a:r>
            <a:endParaRPr lang="sv-SE" dirty="0">
              <a:solidFill>
                <a:schemeClr val="bg1"/>
              </a:solidFill>
            </a:endParaRPr>
          </a:p>
        </p:txBody>
      </p:sp>
      <p:sp>
        <p:nvSpPr>
          <p:cNvPr id="4" name="Platshållare för sidfot 3"/>
          <p:cNvSpPr>
            <a:spLocks noGrp="1"/>
          </p:cNvSpPr>
          <p:nvPr>
            <p:ph type="ftr" sz="quarter" idx="11"/>
          </p:nvPr>
        </p:nvSpPr>
        <p:spPr/>
        <p:txBody>
          <a:bodyPr/>
          <a:lstStyle/>
          <a:p>
            <a:r>
              <a:rPr lang="sv-SE" smtClean="0"/>
              <a:t>Staarneprocess.se</a:t>
            </a:r>
            <a:endParaRPr lang="sv-SE"/>
          </a:p>
        </p:txBody>
      </p:sp>
      <p:grpSp>
        <p:nvGrpSpPr>
          <p:cNvPr id="5" name="Grupp 4"/>
          <p:cNvGrpSpPr/>
          <p:nvPr/>
        </p:nvGrpSpPr>
        <p:grpSpPr>
          <a:xfrm>
            <a:off x="946948" y="4088579"/>
            <a:ext cx="6285125" cy="1500661"/>
            <a:chOff x="946948" y="1629295"/>
            <a:chExt cx="6168747" cy="1367657"/>
          </a:xfrm>
        </p:grpSpPr>
        <p:sp>
          <p:nvSpPr>
            <p:cNvPr id="6" name="Rektangel 5"/>
            <p:cNvSpPr/>
            <p:nvPr/>
          </p:nvSpPr>
          <p:spPr>
            <a:xfrm>
              <a:off x="1244353" y="1915647"/>
              <a:ext cx="5871342" cy="1081305"/>
            </a:xfrm>
            <a:prstGeom prst="rect">
              <a:avLst/>
            </a:prstGeom>
            <a:noFill/>
          </p:spPr>
        </p:sp>
        <p:sp>
          <p:nvSpPr>
            <p:cNvPr id="7" name="Rektangel 6"/>
            <p:cNvSpPr>
              <a:spLocks noChangeArrowheads="1"/>
            </p:cNvSpPr>
            <p:nvPr/>
          </p:nvSpPr>
          <p:spPr bwMode="auto">
            <a:xfrm>
              <a:off x="3140843" y="1938594"/>
              <a:ext cx="1559879" cy="480761"/>
            </a:xfrm>
            <a:prstGeom prst="rect">
              <a:avLst/>
            </a:prstGeom>
            <a:solidFill>
              <a:schemeClr val="lt1">
                <a:lumMod val="100000"/>
                <a:lumOff val="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rot="0" vert="horz" wrap="square" lIns="91440" tIns="45720" rIns="91440" bIns="45720" anchor="ctr" anchorCtr="0" upright="1">
              <a:noAutofit/>
            </a:bodyPr>
            <a:lstStyle/>
            <a:p>
              <a:pPr algn="ctr">
                <a:spcAft>
                  <a:spcPts val="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3. </a:t>
              </a:r>
            </a:p>
            <a:p>
              <a:pPr algn="ctr">
                <a:spcAft>
                  <a:spcPts val="100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p>
          </p:txBody>
        </p:sp>
        <p:sp>
          <p:nvSpPr>
            <p:cNvPr id="8" name="Rektangel 7"/>
            <p:cNvSpPr>
              <a:spLocks noChangeArrowheads="1"/>
            </p:cNvSpPr>
            <p:nvPr/>
          </p:nvSpPr>
          <p:spPr bwMode="auto">
            <a:xfrm>
              <a:off x="4792346" y="1940846"/>
              <a:ext cx="569161" cy="225359"/>
            </a:xfrm>
            <a:prstGeom prst="rect">
              <a:avLst/>
            </a:prstGeom>
            <a:solidFill>
              <a:schemeClr val="lt1">
                <a:lumMod val="100000"/>
                <a:lumOff val="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rot="0" vert="horz" wrap="square" lIns="91440" tIns="45720" rIns="91440" bIns="45720" anchor="ctr" anchorCtr="0" upright="1">
              <a:noAutofit/>
            </a:bodyPr>
            <a:lstStyle/>
            <a:p>
              <a:pPr algn="ctr">
                <a:spcAft>
                  <a:spcPts val="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4.</a:t>
              </a:r>
            </a:p>
          </p:txBody>
        </p:sp>
        <p:sp>
          <p:nvSpPr>
            <p:cNvPr id="9" name="Rektangel 8"/>
            <p:cNvSpPr>
              <a:spLocks noChangeArrowheads="1"/>
            </p:cNvSpPr>
            <p:nvPr/>
          </p:nvSpPr>
          <p:spPr bwMode="auto">
            <a:xfrm>
              <a:off x="5451752" y="2154912"/>
              <a:ext cx="1500224" cy="624353"/>
            </a:xfrm>
            <a:prstGeom prst="rect">
              <a:avLst/>
            </a:prstGeom>
            <a:solidFill>
              <a:schemeClr val="lt1">
                <a:lumMod val="100000"/>
                <a:lumOff val="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rot="0" vert="horz" wrap="square" lIns="91440" tIns="45720" rIns="91440" bIns="45720" anchor="ctr" anchorCtr="0" upright="1">
              <a:noAutofit/>
            </a:bodyPr>
            <a:lstStyle/>
            <a:p>
              <a:pPr algn="ctr">
                <a:spcAft>
                  <a:spcPts val="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5.</a:t>
              </a:r>
            </a:p>
            <a:p>
              <a:pPr algn="ctr">
                <a:spcAft>
                  <a:spcPts val="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Instämmer helt </a:t>
              </a:r>
            </a:p>
            <a:p>
              <a:pPr algn="ctr">
                <a:spcAft>
                  <a:spcPts val="100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p>
          </p:txBody>
        </p:sp>
        <p:sp>
          <p:nvSpPr>
            <p:cNvPr id="10" name="Rektangel 9"/>
            <p:cNvSpPr>
              <a:spLocks noChangeArrowheads="1"/>
            </p:cNvSpPr>
            <p:nvPr/>
          </p:nvSpPr>
          <p:spPr bwMode="auto">
            <a:xfrm>
              <a:off x="1883363" y="1629295"/>
              <a:ext cx="4192003" cy="245212"/>
            </a:xfrm>
            <a:prstGeom prst="rect">
              <a:avLst/>
            </a:prstGeom>
            <a:solidFill>
              <a:schemeClr val="lt1">
                <a:lumMod val="100000"/>
                <a:lumOff val="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rot="0" vert="horz" wrap="square" lIns="91440" tIns="45720" rIns="91440" bIns="45720" anchor="ctr" anchorCtr="0" upright="1">
              <a:noAutofit/>
            </a:bodyPr>
            <a:lstStyle/>
            <a:p>
              <a:pPr algn="ctr">
                <a:spcAft>
                  <a:spcPts val="0"/>
                </a:spcAft>
              </a:pPr>
              <a:r>
                <a:rPr lang="sv-SE"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Skala för </a:t>
              </a:r>
              <a:r>
                <a:rPr lang="sv-SE" b="1" dirty="0" smtClean="0">
                  <a:solidFill>
                    <a:srgbClr val="000000"/>
                  </a:solidFill>
                  <a:effectLst/>
                  <a:latin typeface="Cambria" panose="02040503050406030204" pitchFamily="18" charset="0"/>
                  <a:ea typeface="Cambria" panose="02040503050406030204" pitchFamily="18" charset="0"/>
                  <a:cs typeface="Cambria" panose="02040503050406030204" pitchFamily="18" charset="0"/>
                </a:rPr>
                <a:t>samtliga 29 </a:t>
              </a:r>
              <a:r>
                <a:rPr lang="sv-SE"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påståenden</a:t>
              </a:r>
              <a:endPar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p>
              <a:pPr algn="ctr">
                <a:spcAft>
                  <a:spcPts val="100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p>
          </p:txBody>
        </p:sp>
        <p:sp>
          <p:nvSpPr>
            <p:cNvPr id="11" name="Rektangel 10"/>
            <p:cNvSpPr>
              <a:spLocks noChangeArrowheads="1"/>
            </p:cNvSpPr>
            <p:nvPr/>
          </p:nvSpPr>
          <p:spPr bwMode="auto">
            <a:xfrm>
              <a:off x="946948" y="2066940"/>
              <a:ext cx="1453726" cy="568362"/>
            </a:xfrm>
            <a:prstGeom prst="rect">
              <a:avLst/>
            </a:prstGeom>
            <a:solidFill>
              <a:schemeClr val="lt1">
                <a:lumMod val="100000"/>
                <a:lumOff val="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rot="0" vert="horz" wrap="square" lIns="91440" tIns="45720" rIns="91440" bIns="45720" anchor="ctr" anchorCtr="0" upright="1">
              <a:noAutofit/>
            </a:bodyPr>
            <a:lstStyle/>
            <a:p>
              <a:pPr algn="ctr">
                <a:spcAft>
                  <a:spcPts val="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1.</a:t>
              </a:r>
            </a:p>
            <a:p>
              <a:pPr algn="ctr">
                <a:spcAft>
                  <a:spcPts val="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Instämmer inte alls</a:t>
              </a:r>
            </a:p>
          </p:txBody>
        </p:sp>
        <p:sp>
          <p:nvSpPr>
            <p:cNvPr id="12" name="Rektangel 11"/>
            <p:cNvSpPr>
              <a:spLocks noChangeArrowheads="1"/>
            </p:cNvSpPr>
            <p:nvPr/>
          </p:nvSpPr>
          <p:spPr bwMode="auto">
            <a:xfrm>
              <a:off x="2400674" y="1896315"/>
              <a:ext cx="779481" cy="312865"/>
            </a:xfrm>
            <a:prstGeom prst="rect">
              <a:avLst/>
            </a:prstGeom>
            <a:solidFill>
              <a:schemeClr val="lt1">
                <a:lumMod val="100000"/>
                <a:lumOff val="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rot="0" vert="horz" wrap="square" lIns="91440" tIns="45720" rIns="91440" bIns="45720" anchor="ctr" anchorCtr="0" upright="1">
              <a:noAutofit/>
            </a:bodyPr>
            <a:lstStyle/>
            <a:p>
              <a:pPr algn="ctr">
                <a:spcAft>
                  <a:spcPts val="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2.</a:t>
              </a:r>
            </a:p>
          </p:txBody>
        </p:sp>
      </p:grpSp>
    </p:spTree>
    <p:extLst>
      <p:ext uri="{BB962C8B-B14F-4D97-AF65-F5344CB8AC3E}">
        <p14:creationId xmlns:p14="http://schemas.microsoft.com/office/powerpoint/2010/main" val="14536433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dirty="0"/>
          </a:p>
        </p:txBody>
      </p:sp>
      <p:sp>
        <p:nvSpPr>
          <p:cNvPr id="3" name="Platshållare för innehåll 2"/>
          <p:cNvSpPr>
            <a:spLocks noGrp="1"/>
          </p:cNvSpPr>
          <p:nvPr>
            <p:ph idx="1"/>
          </p:nvPr>
        </p:nvSpPr>
        <p:spPr>
          <a:xfrm>
            <a:off x="457200" y="1600201"/>
            <a:ext cx="8229600" cy="1756792"/>
          </a:xfrm>
          <a:solidFill>
            <a:schemeClr val="accent1"/>
          </a:solidFill>
        </p:spPr>
        <p:txBody>
          <a:bodyPr/>
          <a:lstStyle/>
          <a:p>
            <a:pPr>
              <a:buNone/>
            </a:pPr>
            <a:r>
              <a:rPr lang="sv-SE" dirty="0">
                <a:solidFill>
                  <a:schemeClr val="bg1"/>
                </a:solidFill>
              </a:rPr>
              <a:t>Gemensamma mål för verksamheten på vår familjecentral finns och är </a:t>
            </a:r>
            <a:r>
              <a:rPr lang="sv-SE" dirty="0" smtClean="0">
                <a:solidFill>
                  <a:schemeClr val="bg1"/>
                </a:solidFill>
              </a:rPr>
              <a:t>förankrat hos </a:t>
            </a:r>
            <a:r>
              <a:rPr lang="sv-SE" dirty="0">
                <a:solidFill>
                  <a:schemeClr val="bg1"/>
                </a:solidFill>
              </a:rPr>
              <a:t>all personal</a:t>
            </a:r>
          </a:p>
        </p:txBody>
      </p:sp>
      <p:sp>
        <p:nvSpPr>
          <p:cNvPr id="4" name="Platshållare för sidfot 3"/>
          <p:cNvSpPr>
            <a:spLocks noGrp="1"/>
          </p:cNvSpPr>
          <p:nvPr>
            <p:ph type="ftr" sz="quarter" idx="11"/>
          </p:nvPr>
        </p:nvSpPr>
        <p:spPr/>
        <p:txBody>
          <a:bodyPr/>
          <a:lstStyle/>
          <a:p>
            <a:r>
              <a:rPr lang="sv-SE" smtClean="0"/>
              <a:t>Staarneprocess.se</a:t>
            </a:r>
            <a:endParaRPr lang="sv-SE"/>
          </a:p>
        </p:txBody>
      </p:sp>
      <p:grpSp>
        <p:nvGrpSpPr>
          <p:cNvPr id="5" name="Grupp 4"/>
          <p:cNvGrpSpPr/>
          <p:nvPr/>
        </p:nvGrpSpPr>
        <p:grpSpPr>
          <a:xfrm>
            <a:off x="946948" y="4232595"/>
            <a:ext cx="6285125" cy="1500661"/>
            <a:chOff x="946948" y="1629295"/>
            <a:chExt cx="6168747" cy="1367657"/>
          </a:xfrm>
        </p:grpSpPr>
        <p:sp>
          <p:nvSpPr>
            <p:cNvPr id="6" name="Rektangel 5"/>
            <p:cNvSpPr/>
            <p:nvPr/>
          </p:nvSpPr>
          <p:spPr>
            <a:xfrm>
              <a:off x="1244353" y="1915647"/>
              <a:ext cx="5871342" cy="1081305"/>
            </a:xfrm>
            <a:prstGeom prst="rect">
              <a:avLst/>
            </a:prstGeom>
            <a:noFill/>
          </p:spPr>
        </p:sp>
        <p:sp>
          <p:nvSpPr>
            <p:cNvPr id="7" name="Rektangel 6"/>
            <p:cNvSpPr>
              <a:spLocks noChangeArrowheads="1"/>
            </p:cNvSpPr>
            <p:nvPr/>
          </p:nvSpPr>
          <p:spPr bwMode="auto">
            <a:xfrm>
              <a:off x="3140843" y="1938594"/>
              <a:ext cx="1559879" cy="480761"/>
            </a:xfrm>
            <a:prstGeom prst="rect">
              <a:avLst/>
            </a:prstGeom>
            <a:solidFill>
              <a:schemeClr val="lt1">
                <a:lumMod val="100000"/>
                <a:lumOff val="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rot="0" vert="horz" wrap="square" lIns="91440" tIns="45720" rIns="91440" bIns="45720" anchor="ctr" anchorCtr="0" upright="1">
              <a:noAutofit/>
            </a:bodyPr>
            <a:lstStyle/>
            <a:p>
              <a:pPr algn="ctr">
                <a:spcAft>
                  <a:spcPts val="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3. </a:t>
              </a:r>
            </a:p>
            <a:p>
              <a:pPr algn="ctr">
                <a:spcAft>
                  <a:spcPts val="100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p>
          </p:txBody>
        </p:sp>
        <p:sp>
          <p:nvSpPr>
            <p:cNvPr id="8" name="Rektangel 7"/>
            <p:cNvSpPr>
              <a:spLocks noChangeArrowheads="1"/>
            </p:cNvSpPr>
            <p:nvPr/>
          </p:nvSpPr>
          <p:spPr bwMode="auto">
            <a:xfrm>
              <a:off x="4792346" y="1940846"/>
              <a:ext cx="569161" cy="225359"/>
            </a:xfrm>
            <a:prstGeom prst="rect">
              <a:avLst/>
            </a:prstGeom>
            <a:solidFill>
              <a:schemeClr val="lt1">
                <a:lumMod val="100000"/>
                <a:lumOff val="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rot="0" vert="horz" wrap="square" lIns="91440" tIns="45720" rIns="91440" bIns="45720" anchor="ctr" anchorCtr="0" upright="1">
              <a:noAutofit/>
            </a:bodyPr>
            <a:lstStyle/>
            <a:p>
              <a:pPr algn="ctr">
                <a:spcAft>
                  <a:spcPts val="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4.</a:t>
              </a:r>
            </a:p>
          </p:txBody>
        </p:sp>
        <p:sp>
          <p:nvSpPr>
            <p:cNvPr id="9" name="Rektangel 8"/>
            <p:cNvSpPr>
              <a:spLocks noChangeArrowheads="1"/>
            </p:cNvSpPr>
            <p:nvPr/>
          </p:nvSpPr>
          <p:spPr bwMode="auto">
            <a:xfrm>
              <a:off x="5451752" y="2154912"/>
              <a:ext cx="1500224" cy="624353"/>
            </a:xfrm>
            <a:prstGeom prst="rect">
              <a:avLst/>
            </a:prstGeom>
            <a:solidFill>
              <a:schemeClr val="lt1">
                <a:lumMod val="100000"/>
                <a:lumOff val="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rot="0" vert="horz" wrap="square" lIns="91440" tIns="45720" rIns="91440" bIns="45720" anchor="ctr" anchorCtr="0" upright="1">
              <a:noAutofit/>
            </a:bodyPr>
            <a:lstStyle/>
            <a:p>
              <a:pPr algn="ctr">
                <a:spcAft>
                  <a:spcPts val="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5.</a:t>
              </a:r>
            </a:p>
            <a:p>
              <a:pPr algn="ctr">
                <a:spcAft>
                  <a:spcPts val="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Instämmer helt </a:t>
              </a:r>
            </a:p>
            <a:p>
              <a:pPr algn="ctr">
                <a:spcAft>
                  <a:spcPts val="100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p>
          </p:txBody>
        </p:sp>
        <p:sp>
          <p:nvSpPr>
            <p:cNvPr id="10" name="Rektangel 9"/>
            <p:cNvSpPr>
              <a:spLocks noChangeArrowheads="1"/>
            </p:cNvSpPr>
            <p:nvPr/>
          </p:nvSpPr>
          <p:spPr bwMode="auto">
            <a:xfrm>
              <a:off x="1883363" y="1629295"/>
              <a:ext cx="4192003" cy="245212"/>
            </a:xfrm>
            <a:prstGeom prst="rect">
              <a:avLst/>
            </a:prstGeom>
            <a:solidFill>
              <a:schemeClr val="lt1">
                <a:lumMod val="100000"/>
                <a:lumOff val="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rot="0" vert="horz" wrap="square" lIns="91440" tIns="45720" rIns="91440" bIns="45720" anchor="ctr" anchorCtr="0" upright="1">
              <a:noAutofit/>
            </a:bodyPr>
            <a:lstStyle/>
            <a:p>
              <a:pPr algn="ctr">
                <a:spcAft>
                  <a:spcPts val="0"/>
                </a:spcAft>
              </a:pPr>
              <a:r>
                <a:rPr lang="sv-SE"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Skala för </a:t>
              </a:r>
              <a:r>
                <a:rPr lang="sv-SE" b="1" dirty="0" smtClean="0">
                  <a:solidFill>
                    <a:srgbClr val="000000"/>
                  </a:solidFill>
                  <a:effectLst/>
                  <a:latin typeface="Cambria" panose="02040503050406030204" pitchFamily="18" charset="0"/>
                  <a:ea typeface="Cambria" panose="02040503050406030204" pitchFamily="18" charset="0"/>
                  <a:cs typeface="Cambria" panose="02040503050406030204" pitchFamily="18" charset="0"/>
                </a:rPr>
                <a:t>samtliga 29 </a:t>
              </a:r>
              <a:r>
                <a:rPr lang="sv-SE"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påståenden</a:t>
              </a:r>
              <a:endPar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p>
              <a:pPr algn="ctr">
                <a:spcAft>
                  <a:spcPts val="100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p>
          </p:txBody>
        </p:sp>
        <p:sp>
          <p:nvSpPr>
            <p:cNvPr id="11" name="Rektangel 10"/>
            <p:cNvSpPr>
              <a:spLocks noChangeArrowheads="1"/>
            </p:cNvSpPr>
            <p:nvPr/>
          </p:nvSpPr>
          <p:spPr bwMode="auto">
            <a:xfrm>
              <a:off x="946948" y="2066940"/>
              <a:ext cx="1453726" cy="568362"/>
            </a:xfrm>
            <a:prstGeom prst="rect">
              <a:avLst/>
            </a:prstGeom>
            <a:solidFill>
              <a:schemeClr val="lt1">
                <a:lumMod val="100000"/>
                <a:lumOff val="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rot="0" vert="horz" wrap="square" lIns="91440" tIns="45720" rIns="91440" bIns="45720" anchor="ctr" anchorCtr="0" upright="1">
              <a:noAutofit/>
            </a:bodyPr>
            <a:lstStyle/>
            <a:p>
              <a:pPr algn="ctr">
                <a:spcAft>
                  <a:spcPts val="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1.</a:t>
              </a:r>
            </a:p>
            <a:p>
              <a:pPr algn="ctr">
                <a:spcAft>
                  <a:spcPts val="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Instämmer inte alls</a:t>
              </a:r>
            </a:p>
          </p:txBody>
        </p:sp>
        <p:sp>
          <p:nvSpPr>
            <p:cNvPr id="12" name="Rektangel 11"/>
            <p:cNvSpPr>
              <a:spLocks noChangeArrowheads="1"/>
            </p:cNvSpPr>
            <p:nvPr/>
          </p:nvSpPr>
          <p:spPr bwMode="auto">
            <a:xfrm>
              <a:off x="2400674" y="1896315"/>
              <a:ext cx="779481" cy="312865"/>
            </a:xfrm>
            <a:prstGeom prst="rect">
              <a:avLst/>
            </a:prstGeom>
            <a:solidFill>
              <a:schemeClr val="lt1">
                <a:lumMod val="100000"/>
                <a:lumOff val="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rot="0" vert="horz" wrap="square" lIns="91440" tIns="45720" rIns="91440" bIns="45720" anchor="ctr" anchorCtr="0" upright="1">
              <a:noAutofit/>
            </a:bodyPr>
            <a:lstStyle/>
            <a:p>
              <a:pPr algn="ctr">
                <a:spcAft>
                  <a:spcPts val="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2.</a:t>
              </a:r>
            </a:p>
          </p:txBody>
        </p:sp>
      </p:grpSp>
    </p:spTree>
    <p:extLst>
      <p:ext uri="{BB962C8B-B14F-4D97-AF65-F5344CB8AC3E}">
        <p14:creationId xmlns:p14="http://schemas.microsoft.com/office/powerpoint/2010/main" val="851325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dirty="0"/>
          </a:p>
        </p:txBody>
      </p:sp>
      <p:sp>
        <p:nvSpPr>
          <p:cNvPr id="3" name="Platshållare för innehåll 2"/>
          <p:cNvSpPr>
            <a:spLocks noGrp="1"/>
          </p:cNvSpPr>
          <p:nvPr>
            <p:ph idx="1"/>
          </p:nvPr>
        </p:nvSpPr>
        <p:spPr>
          <a:xfrm>
            <a:off x="457200" y="1600201"/>
            <a:ext cx="8229600" cy="1756792"/>
          </a:xfrm>
          <a:solidFill>
            <a:schemeClr val="accent1"/>
          </a:solidFill>
        </p:spPr>
        <p:txBody>
          <a:bodyPr/>
          <a:lstStyle/>
          <a:p>
            <a:pPr marL="0" indent="0">
              <a:buNone/>
            </a:pPr>
            <a:r>
              <a:rPr lang="sv-SE" dirty="0">
                <a:solidFill>
                  <a:schemeClr val="bg1"/>
                </a:solidFill>
              </a:rPr>
              <a:t>De gemensamma målen följs upp regelbundet genom den </a:t>
            </a:r>
            <a:r>
              <a:rPr lang="sv-SE" dirty="0" smtClean="0">
                <a:solidFill>
                  <a:schemeClr val="bg1"/>
                </a:solidFill>
              </a:rPr>
              <a:t>årliga verksamhetsuppföljningen</a:t>
            </a:r>
            <a:endParaRPr lang="sv-SE" dirty="0">
              <a:solidFill>
                <a:schemeClr val="bg1"/>
              </a:solidFill>
            </a:endParaRPr>
          </a:p>
        </p:txBody>
      </p:sp>
      <p:sp>
        <p:nvSpPr>
          <p:cNvPr id="4" name="Platshållare för sidfot 3"/>
          <p:cNvSpPr>
            <a:spLocks noGrp="1"/>
          </p:cNvSpPr>
          <p:nvPr>
            <p:ph type="ftr" sz="quarter" idx="11"/>
          </p:nvPr>
        </p:nvSpPr>
        <p:spPr/>
        <p:txBody>
          <a:bodyPr/>
          <a:lstStyle/>
          <a:p>
            <a:r>
              <a:rPr lang="sv-SE" smtClean="0"/>
              <a:t>Staarneprocess.se</a:t>
            </a:r>
            <a:endParaRPr lang="sv-SE"/>
          </a:p>
        </p:txBody>
      </p:sp>
      <p:grpSp>
        <p:nvGrpSpPr>
          <p:cNvPr id="5" name="Grupp 4"/>
          <p:cNvGrpSpPr/>
          <p:nvPr/>
        </p:nvGrpSpPr>
        <p:grpSpPr>
          <a:xfrm>
            <a:off x="946948" y="4232595"/>
            <a:ext cx="6285125" cy="1500661"/>
            <a:chOff x="946948" y="1629295"/>
            <a:chExt cx="6168747" cy="1367657"/>
          </a:xfrm>
        </p:grpSpPr>
        <p:sp>
          <p:nvSpPr>
            <p:cNvPr id="6" name="Rektangel 5"/>
            <p:cNvSpPr/>
            <p:nvPr/>
          </p:nvSpPr>
          <p:spPr>
            <a:xfrm>
              <a:off x="1244353" y="1915647"/>
              <a:ext cx="5871342" cy="1081305"/>
            </a:xfrm>
            <a:prstGeom prst="rect">
              <a:avLst/>
            </a:prstGeom>
            <a:noFill/>
          </p:spPr>
        </p:sp>
        <p:sp>
          <p:nvSpPr>
            <p:cNvPr id="7" name="Rektangel 6"/>
            <p:cNvSpPr>
              <a:spLocks noChangeArrowheads="1"/>
            </p:cNvSpPr>
            <p:nvPr/>
          </p:nvSpPr>
          <p:spPr bwMode="auto">
            <a:xfrm>
              <a:off x="3140843" y="1938594"/>
              <a:ext cx="1559879" cy="480761"/>
            </a:xfrm>
            <a:prstGeom prst="rect">
              <a:avLst/>
            </a:prstGeom>
            <a:solidFill>
              <a:schemeClr val="lt1">
                <a:lumMod val="100000"/>
                <a:lumOff val="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rot="0" vert="horz" wrap="square" lIns="91440" tIns="45720" rIns="91440" bIns="45720" anchor="ctr" anchorCtr="0" upright="1">
              <a:noAutofit/>
            </a:bodyPr>
            <a:lstStyle/>
            <a:p>
              <a:pPr algn="ctr">
                <a:spcAft>
                  <a:spcPts val="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3. </a:t>
              </a:r>
            </a:p>
            <a:p>
              <a:pPr algn="ctr">
                <a:spcAft>
                  <a:spcPts val="100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p>
          </p:txBody>
        </p:sp>
        <p:sp>
          <p:nvSpPr>
            <p:cNvPr id="8" name="Rektangel 7"/>
            <p:cNvSpPr>
              <a:spLocks noChangeArrowheads="1"/>
            </p:cNvSpPr>
            <p:nvPr/>
          </p:nvSpPr>
          <p:spPr bwMode="auto">
            <a:xfrm>
              <a:off x="4792346" y="1940846"/>
              <a:ext cx="569161" cy="225359"/>
            </a:xfrm>
            <a:prstGeom prst="rect">
              <a:avLst/>
            </a:prstGeom>
            <a:solidFill>
              <a:schemeClr val="lt1">
                <a:lumMod val="100000"/>
                <a:lumOff val="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rot="0" vert="horz" wrap="square" lIns="91440" tIns="45720" rIns="91440" bIns="45720" anchor="ctr" anchorCtr="0" upright="1">
              <a:noAutofit/>
            </a:bodyPr>
            <a:lstStyle/>
            <a:p>
              <a:pPr algn="ctr">
                <a:spcAft>
                  <a:spcPts val="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4.</a:t>
              </a:r>
            </a:p>
          </p:txBody>
        </p:sp>
        <p:sp>
          <p:nvSpPr>
            <p:cNvPr id="9" name="Rektangel 8"/>
            <p:cNvSpPr>
              <a:spLocks noChangeArrowheads="1"/>
            </p:cNvSpPr>
            <p:nvPr/>
          </p:nvSpPr>
          <p:spPr bwMode="auto">
            <a:xfrm>
              <a:off x="5451752" y="2154912"/>
              <a:ext cx="1500224" cy="624353"/>
            </a:xfrm>
            <a:prstGeom prst="rect">
              <a:avLst/>
            </a:prstGeom>
            <a:solidFill>
              <a:schemeClr val="lt1">
                <a:lumMod val="100000"/>
                <a:lumOff val="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rot="0" vert="horz" wrap="square" lIns="91440" tIns="45720" rIns="91440" bIns="45720" anchor="ctr" anchorCtr="0" upright="1">
              <a:noAutofit/>
            </a:bodyPr>
            <a:lstStyle/>
            <a:p>
              <a:pPr algn="ctr">
                <a:spcAft>
                  <a:spcPts val="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5.</a:t>
              </a:r>
            </a:p>
            <a:p>
              <a:pPr algn="ctr">
                <a:spcAft>
                  <a:spcPts val="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Instämmer helt </a:t>
              </a:r>
            </a:p>
            <a:p>
              <a:pPr algn="ctr">
                <a:spcAft>
                  <a:spcPts val="100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p>
          </p:txBody>
        </p:sp>
        <p:sp>
          <p:nvSpPr>
            <p:cNvPr id="10" name="Rektangel 9"/>
            <p:cNvSpPr>
              <a:spLocks noChangeArrowheads="1"/>
            </p:cNvSpPr>
            <p:nvPr/>
          </p:nvSpPr>
          <p:spPr bwMode="auto">
            <a:xfrm>
              <a:off x="1883363" y="1629295"/>
              <a:ext cx="4192003" cy="245212"/>
            </a:xfrm>
            <a:prstGeom prst="rect">
              <a:avLst/>
            </a:prstGeom>
            <a:solidFill>
              <a:schemeClr val="lt1">
                <a:lumMod val="100000"/>
                <a:lumOff val="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rot="0" vert="horz" wrap="square" lIns="91440" tIns="45720" rIns="91440" bIns="45720" anchor="ctr" anchorCtr="0" upright="1">
              <a:noAutofit/>
            </a:bodyPr>
            <a:lstStyle/>
            <a:p>
              <a:pPr algn="ctr">
                <a:spcAft>
                  <a:spcPts val="0"/>
                </a:spcAft>
              </a:pPr>
              <a:r>
                <a:rPr lang="sv-SE"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Skala för </a:t>
              </a:r>
              <a:r>
                <a:rPr lang="sv-SE" b="1" dirty="0" smtClean="0">
                  <a:solidFill>
                    <a:srgbClr val="000000"/>
                  </a:solidFill>
                  <a:effectLst/>
                  <a:latin typeface="Cambria" panose="02040503050406030204" pitchFamily="18" charset="0"/>
                  <a:ea typeface="Cambria" panose="02040503050406030204" pitchFamily="18" charset="0"/>
                  <a:cs typeface="Cambria" panose="02040503050406030204" pitchFamily="18" charset="0"/>
                </a:rPr>
                <a:t>samtliga 29 </a:t>
              </a:r>
              <a:r>
                <a:rPr lang="sv-SE"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påståenden</a:t>
              </a:r>
              <a:endPar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p>
              <a:pPr algn="ctr">
                <a:spcAft>
                  <a:spcPts val="100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p>
          </p:txBody>
        </p:sp>
        <p:sp>
          <p:nvSpPr>
            <p:cNvPr id="11" name="Rektangel 10"/>
            <p:cNvSpPr>
              <a:spLocks noChangeArrowheads="1"/>
            </p:cNvSpPr>
            <p:nvPr/>
          </p:nvSpPr>
          <p:spPr bwMode="auto">
            <a:xfrm>
              <a:off x="946948" y="2066940"/>
              <a:ext cx="1453726" cy="568362"/>
            </a:xfrm>
            <a:prstGeom prst="rect">
              <a:avLst/>
            </a:prstGeom>
            <a:solidFill>
              <a:schemeClr val="lt1">
                <a:lumMod val="100000"/>
                <a:lumOff val="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rot="0" vert="horz" wrap="square" lIns="91440" tIns="45720" rIns="91440" bIns="45720" anchor="ctr" anchorCtr="0" upright="1">
              <a:noAutofit/>
            </a:bodyPr>
            <a:lstStyle/>
            <a:p>
              <a:pPr algn="ctr">
                <a:spcAft>
                  <a:spcPts val="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1.</a:t>
              </a:r>
            </a:p>
            <a:p>
              <a:pPr algn="ctr">
                <a:spcAft>
                  <a:spcPts val="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Instämmer inte alls</a:t>
              </a:r>
            </a:p>
          </p:txBody>
        </p:sp>
        <p:sp>
          <p:nvSpPr>
            <p:cNvPr id="12" name="Rektangel 11"/>
            <p:cNvSpPr>
              <a:spLocks noChangeArrowheads="1"/>
            </p:cNvSpPr>
            <p:nvPr/>
          </p:nvSpPr>
          <p:spPr bwMode="auto">
            <a:xfrm>
              <a:off x="2400674" y="1896315"/>
              <a:ext cx="779481" cy="312865"/>
            </a:xfrm>
            <a:prstGeom prst="rect">
              <a:avLst/>
            </a:prstGeom>
            <a:solidFill>
              <a:schemeClr val="lt1">
                <a:lumMod val="100000"/>
                <a:lumOff val="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rot="0" vert="horz" wrap="square" lIns="91440" tIns="45720" rIns="91440" bIns="45720" anchor="ctr" anchorCtr="0" upright="1">
              <a:noAutofit/>
            </a:bodyPr>
            <a:lstStyle/>
            <a:p>
              <a:pPr algn="ctr">
                <a:spcAft>
                  <a:spcPts val="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2.</a:t>
              </a:r>
            </a:p>
          </p:txBody>
        </p:sp>
      </p:grpSp>
    </p:spTree>
    <p:extLst>
      <p:ext uri="{BB962C8B-B14F-4D97-AF65-F5344CB8AC3E}">
        <p14:creationId xmlns:p14="http://schemas.microsoft.com/office/powerpoint/2010/main" val="21337490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dirty="0"/>
          </a:p>
        </p:txBody>
      </p:sp>
      <p:sp>
        <p:nvSpPr>
          <p:cNvPr id="3" name="Platshållare för innehåll 2"/>
          <p:cNvSpPr>
            <a:spLocks noGrp="1"/>
          </p:cNvSpPr>
          <p:nvPr>
            <p:ph idx="1"/>
          </p:nvPr>
        </p:nvSpPr>
        <p:spPr>
          <a:xfrm>
            <a:off x="457200" y="1740079"/>
            <a:ext cx="8229600" cy="1756792"/>
          </a:xfrm>
          <a:solidFill>
            <a:schemeClr val="accent1"/>
          </a:solidFill>
        </p:spPr>
        <p:txBody>
          <a:bodyPr/>
          <a:lstStyle/>
          <a:p>
            <a:pPr>
              <a:buNone/>
            </a:pPr>
            <a:r>
              <a:rPr lang="sv-SE" dirty="0">
                <a:solidFill>
                  <a:schemeClr val="bg1"/>
                </a:solidFill>
              </a:rPr>
              <a:t>Ledningsgruppen deltar aktivt i verksamhetsuppföljning för hela familjecentralen</a:t>
            </a:r>
          </a:p>
        </p:txBody>
      </p:sp>
      <p:sp>
        <p:nvSpPr>
          <p:cNvPr id="4" name="Platshållare för sidfot 3"/>
          <p:cNvSpPr>
            <a:spLocks noGrp="1"/>
          </p:cNvSpPr>
          <p:nvPr>
            <p:ph type="ftr" sz="quarter" idx="11"/>
          </p:nvPr>
        </p:nvSpPr>
        <p:spPr/>
        <p:txBody>
          <a:bodyPr/>
          <a:lstStyle/>
          <a:p>
            <a:r>
              <a:rPr lang="sv-SE" smtClean="0"/>
              <a:t>Staarneprocess.se</a:t>
            </a:r>
            <a:endParaRPr lang="sv-SE"/>
          </a:p>
        </p:txBody>
      </p:sp>
      <p:grpSp>
        <p:nvGrpSpPr>
          <p:cNvPr id="5" name="Grupp 4"/>
          <p:cNvGrpSpPr/>
          <p:nvPr/>
        </p:nvGrpSpPr>
        <p:grpSpPr>
          <a:xfrm>
            <a:off x="946948" y="4232595"/>
            <a:ext cx="6285125" cy="1500661"/>
            <a:chOff x="946948" y="1629295"/>
            <a:chExt cx="6168747" cy="1367657"/>
          </a:xfrm>
        </p:grpSpPr>
        <p:sp>
          <p:nvSpPr>
            <p:cNvPr id="6" name="Rektangel 5"/>
            <p:cNvSpPr/>
            <p:nvPr/>
          </p:nvSpPr>
          <p:spPr>
            <a:xfrm>
              <a:off x="1244353" y="1915647"/>
              <a:ext cx="5871342" cy="1081305"/>
            </a:xfrm>
            <a:prstGeom prst="rect">
              <a:avLst/>
            </a:prstGeom>
            <a:noFill/>
          </p:spPr>
        </p:sp>
        <p:sp>
          <p:nvSpPr>
            <p:cNvPr id="7" name="Rektangel 6"/>
            <p:cNvSpPr>
              <a:spLocks noChangeArrowheads="1"/>
            </p:cNvSpPr>
            <p:nvPr/>
          </p:nvSpPr>
          <p:spPr bwMode="auto">
            <a:xfrm>
              <a:off x="3140843" y="1938594"/>
              <a:ext cx="1559879" cy="480761"/>
            </a:xfrm>
            <a:prstGeom prst="rect">
              <a:avLst/>
            </a:prstGeom>
            <a:solidFill>
              <a:schemeClr val="lt1">
                <a:lumMod val="100000"/>
                <a:lumOff val="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rot="0" vert="horz" wrap="square" lIns="91440" tIns="45720" rIns="91440" bIns="45720" anchor="ctr" anchorCtr="0" upright="1">
              <a:noAutofit/>
            </a:bodyPr>
            <a:lstStyle/>
            <a:p>
              <a:pPr algn="ctr">
                <a:spcAft>
                  <a:spcPts val="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3. </a:t>
              </a:r>
            </a:p>
            <a:p>
              <a:pPr algn="ctr">
                <a:spcAft>
                  <a:spcPts val="100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p>
          </p:txBody>
        </p:sp>
        <p:sp>
          <p:nvSpPr>
            <p:cNvPr id="8" name="Rektangel 7"/>
            <p:cNvSpPr>
              <a:spLocks noChangeArrowheads="1"/>
            </p:cNvSpPr>
            <p:nvPr/>
          </p:nvSpPr>
          <p:spPr bwMode="auto">
            <a:xfrm>
              <a:off x="4792346" y="1940846"/>
              <a:ext cx="569161" cy="225359"/>
            </a:xfrm>
            <a:prstGeom prst="rect">
              <a:avLst/>
            </a:prstGeom>
            <a:solidFill>
              <a:schemeClr val="lt1">
                <a:lumMod val="100000"/>
                <a:lumOff val="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rot="0" vert="horz" wrap="square" lIns="91440" tIns="45720" rIns="91440" bIns="45720" anchor="ctr" anchorCtr="0" upright="1">
              <a:noAutofit/>
            </a:bodyPr>
            <a:lstStyle/>
            <a:p>
              <a:pPr algn="ctr">
                <a:spcAft>
                  <a:spcPts val="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4.</a:t>
              </a:r>
            </a:p>
          </p:txBody>
        </p:sp>
        <p:sp>
          <p:nvSpPr>
            <p:cNvPr id="9" name="Rektangel 8"/>
            <p:cNvSpPr>
              <a:spLocks noChangeArrowheads="1"/>
            </p:cNvSpPr>
            <p:nvPr/>
          </p:nvSpPr>
          <p:spPr bwMode="auto">
            <a:xfrm>
              <a:off x="5451752" y="2154912"/>
              <a:ext cx="1500224" cy="624353"/>
            </a:xfrm>
            <a:prstGeom prst="rect">
              <a:avLst/>
            </a:prstGeom>
            <a:solidFill>
              <a:schemeClr val="lt1">
                <a:lumMod val="100000"/>
                <a:lumOff val="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rot="0" vert="horz" wrap="square" lIns="91440" tIns="45720" rIns="91440" bIns="45720" anchor="ctr" anchorCtr="0" upright="1">
              <a:noAutofit/>
            </a:bodyPr>
            <a:lstStyle/>
            <a:p>
              <a:pPr algn="ctr">
                <a:spcAft>
                  <a:spcPts val="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5.</a:t>
              </a:r>
            </a:p>
            <a:p>
              <a:pPr algn="ctr">
                <a:spcAft>
                  <a:spcPts val="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Instämmer helt </a:t>
              </a:r>
            </a:p>
            <a:p>
              <a:pPr algn="ctr">
                <a:spcAft>
                  <a:spcPts val="100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p>
          </p:txBody>
        </p:sp>
        <p:sp>
          <p:nvSpPr>
            <p:cNvPr id="10" name="Rektangel 9"/>
            <p:cNvSpPr>
              <a:spLocks noChangeArrowheads="1"/>
            </p:cNvSpPr>
            <p:nvPr/>
          </p:nvSpPr>
          <p:spPr bwMode="auto">
            <a:xfrm>
              <a:off x="1883363" y="1629295"/>
              <a:ext cx="4192003" cy="245212"/>
            </a:xfrm>
            <a:prstGeom prst="rect">
              <a:avLst/>
            </a:prstGeom>
            <a:solidFill>
              <a:schemeClr val="lt1">
                <a:lumMod val="100000"/>
                <a:lumOff val="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rot="0" vert="horz" wrap="square" lIns="91440" tIns="45720" rIns="91440" bIns="45720" anchor="ctr" anchorCtr="0" upright="1">
              <a:noAutofit/>
            </a:bodyPr>
            <a:lstStyle/>
            <a:p>
              <a:pPr algn="ctr">
                <a:spcAft>
                  <a:spcPts val="0"/>
                </a:spcAft>
              </a:pPr>
              <a:r>
                <a:rPr lang="sv-SE"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Skala för </a:t>
              </a:r>
              <a:r>
                <a:rPr lang="sv-SE" b="1" dirty="0" smtClean="0">
                  <a:solidFill>
                    <a:srgbClr val="000000"/>
                  </a:solidFill>
                  <a:effectLst/>
                  <a:latin typeface="Cambria" panose="02040503050406030204" pitchFamily="18" charset="0"/>
                  <a:ea typeface="Cambria" panose="02040503050406030204" pitchFamily="18" charset="0"/>
                  <a:cs typeface="Cambria" panose="02040503050406030204" pitchFamily="18" charset="0"/>
                </a:rPr>
                <a:t>samtliga 29 </a:t>
              </a:r>
              <a:r>
                <a:rPr lang="sv-SE"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påståenden</a:t>
              </a:r>
              <a:endPar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p>
              <a:pPr algn="ctr">
                <a:spcAft>
                  <a:spcPts val="100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p>
          </p:txBody>
        </p:sp>
        <p:sp>
          <p:nvSpPr>
            <p:cNvPr id="11" name="Rektangel 10"/>
            <p:cNvSpPr>
              <a:spLocks noChangeArrowheads="1"/>
            </p:cNvSpPr>
            <p:nvPr/>
          </p:nvSpPr>
          <p:spPr bwMode="auto">
            <a:xfrm>
              <a:off x="946948" y="2066940"/>
              <a:ext cx="1453726" cy="568362"/>
            </a:xfrm>
            <a:prstGeom prst="rect">
              <a:avLst/>
            </a:prstGeom>
            <a:solidFill>
              <a:schemeClr val="lt1">
                <a:lumMod val="100000"/>
                <a:lumOff val="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rot="0" vert="horz" wrap="square" lIns="91440" tIns="45720" rIns="91440" bIns="45720" anchor="ctr" anchorCtr="0" upright="1">
              <a:noAutofit/>
            </a:bodyPr>
            <a:lstStyle/>
            <a:p>
              <a:pPr algn="ctr">
                <a:spcAft>
                  <a:spcPts val="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1.</a:t>
              </a:r>
            </a:p>
            <a:p>
              <a:pPr algn="ctr">
                <a:spcAft>
                  <a:spcPts val="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Instämmer inte alls</a:t>
              </a:r>
            </a:p>
          </p:txBody>
        </p:sp>
        <p:sp>
          <p:nvSpPr>
            <p:cNvPr id="12" name="Rektangel 11"/>
            <p:cNvSpPr>
              <a:spLocks noChangeArrowheads="1"/>
            </p:cNvSpPr>
            <p:nvPr/>
          </p:nvSpPr>
          <p:spPr bwMode="auto">
            <a:xfrm>
              <a:off x="2400674" y="1896315"/>
              <a:ext cx="779481" cy="312865"/>
            </a:xfrm>
            <a:prstGeom prst="rect">
              <a:avLst/>
            </a:prstGeom>
            <a:solidFill>
              <a:schemeClr val="lt1">
                <a:lumMod val="100000"/>
                <a:lumOff val="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rot="0" vert="horz" wrap="square" lIns="91440" tIns="45720" rIns="91440" bIns="45720" anchor="ctr" anchorCtr="0" upright="1">
              <a:noAutofit/>
            </a:bodyPr>
            <a:lstStyle/>
            <a:p>
              <a:pPr algn="ctr">
                <a:spcAft>
                  <a:spcPts val="0"/>
                </a:spcAft>
              </a:pPr>
              <a:r>
                <a:rPr lang="sv-S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2.</a:t>
              </a:r>
            </a:p>
          </p:txBody>
        </p:sp>
      </p:grpSp>
    </p:spTree>
    <p:extLst>
      <p:ext uri="{BB962C8B-B14F-4D97-AF65-F5344CB8AC3E}">
        <p14:creationId xmlns:p14="http://schemas.microsoft.com/office/powerpoint/2010/main" val="26280385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628800"/>
            <a:ext cx="8229600" cy="2664296"/>
          </a:xfrm>
        </p:spPr>
        <p:txBody>
          <a:bodyPr>
            <a:normAutofit/>
          </a:bodyPr>
          <a:lstStyle/>
          <a:p>
            <a:r>
              <a:rPr lang="sv-SE" dirty="0" smtClean="0"/>
              <a:t>Utvärdering av användandet av självreflektionsinstrumentet</a:t>
            </a:r>
            <a:endParaRPr lang="sv-SE" dirty="0"/>
          </a:p>
        </p:txBody>
      </p:sp>
      <p:sp>
        <p:nvSpPr>
          <p:cNvPr id="3" name="Platshållare för sidfot 2"/>
          <p:cNvSpPr>
            <a:spLocks noGrp="1"/>
          </p:cNvSpPr>
          <p:nvPr>
            <p:ph type="ftr" sz="quarter" idx="11"/>
          </p:nvPr>
        </p:nvSpPr>
        <p:spPr/>
        <p:txBody>
          <a:bodyPr/>
          <a:lstStyle/>
          <a:p>
            <a:r>
              <a:rPr lang="sv-SE" smtClean="0"/>
              <a:t>Staarneprocess.se</a:t>
            </a:r>
            <a:endParaRPr lang="sv-SE"/>
          </a:p>
        </p:txBody>
      </p:sp>
    </p:spTree>
    <p:extLst>
      <p:ext uri="{BB962C8B-B14F-4D97-AF65-F5344CB8AC3E}">
        <p14:creationId xmlns:p14="http://schemas.microsoft.com/office/powerpoint/2010/main" val="41207009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Oval 3"/>
          <p:cNvSpPr>
            <a:spLocks noChangeArrowheads="1"/>
          </p:cNvSpPr>
          <p:nvPr/>
        </p:nvSpPr>
        <p:spPr bwMode="auto">
          <a:xfrm>
            <a:off x="533400" y="2133600"/>
            <a:ext cx="457200" cy="381000"/>
          </a:xfrm>
          <a:prstGeom prst="ellipse">
            <a:avLst/>
          </a:prstGeom>
          <a:solidFill>
            <a:srgbClr val="FFEF1E"/>
          </a:solidFill>
          <a:ln w="9525">
            <a:solidFill>
              <a:schemeClr val="tx1"/>
            </a:solidFill>
            <a:round/>
            <a:headEnd/>
            <a:tailEnd/>
          </a:ln>
        </p:spPr>
        <p:txBody>
          <a:bodyPr wrap="none" anchor="ctr">
            <a:prstTxWarp prst="textNoShape">
              <a:avLst/>
            </a:prstTxWarp>
          </a:bodyPr>
          <a:lstStyle/>
          <a:p>
            <a:endParaRPr lang="en-US" sz="1800"/>
          </a:p>
        </p:txBody>
      </p:sp>
      <p:sp>
        <p:nvSpPr>
          <p:cNvPr id="53250" name="Oval 4"/>
          <p:cNvSpPr>
            <a:spLocks noChangeArrowheads="1"/>
          </p:cNvSpPr>
          <p:nvPr/>
        </p:nvSpPr>
        <p:spPr bwMode="auto">
          <a:xfrm>
            <a:off x="533400" y="2819400"/>
            <a:ext cx="457200" cy="381000"/>
          </a:xfrm>
          <a:prstGeom prst="ellipse">
            <a:avLst/>
          </a:prstGeom>
          <a:solidFill>
            <a:srgbClr val="FF2222"/>
          </a:solidFill>
          <a:ln w="9525">
            <a:solidFill>
              <a:schemeClr val="tx1"/>
            </a:solidFill>
            <a:round/>
            <a:headEnd/>
            <a:tailEnd/>
          </a:ln>
        </p:spPr>
        <p:txBody>
          <a:bodyPr wrap="none" anchor="ctr">
            <a:prstTxWarp prst="textNoShape">
              <a:avLst/>
            </a:prstTxWarp>
          </a:bodyPr>
          <a:lstStyle/>
          <a:p>
            <a:endParaRPr lang="en-US" sz="1800"/>
          </a:p>
        </p:txBody>
      </p:sp>
      <p:sp>
        <p:nvSpPr>
          <p:cNvPr id="53251" name="Oval 5"/>
          <p:cNvSpPr>
            <a:spLocks noChangeArrowheads="1"/>
          </p:cNvSpPr>
          <p:nvPr/>
        </p:nvSpPr>
        <p:spPr bwMode="auto">
          <a:xfrm>
            <a:off x="533400" y="3581400"/>
            <a:ext cx="457200" cy="381000"/>
          </a:xfrm>
          <a:prstGeom prst="ellipse">
            <a:avLst/>
          </a:prstGeom>
          <a:solidFill>
            <a:srgbClr val="FF2222"/>
          </a:solidFill>
          <a:ln w="9525">
            <a:solidFill>
              <a:schemeClr val="tx1"/>
            </a:solidFill>
            <a:round/>
            <a:headEnd/>
            <a:tailEnd/>
          </a:ln>
        </p:spPr>
        <p:txBody>
          <a:bodyPr wrap="none" anchor="ctr">
            <a:prstTxWarp prst="textNoShape">
              <a:avLst/>
            </a:prstTxWarp>
          </a:bodyPr>
          <a:lstStyle/>
          <a:p>
            <a:endParaRPr lang="en-US" sz="1800"/>
          </a:p>
        </p:txBody>
      </p:sp>
      <p:sp>
        <p:nvSpPr>
          <p:cNvPr id="53252" name="Oval 6"/>
          <p:cNvSpPr>
            <a:spLocks noChangeArrowheads="1"/>
          </p:cNvSpPr>
          <p:nvPr/>
        </p:nvSpPr>
        <p:spPr bwMode="auto">
          <a:xfrm>
            <a:off x="533400" y="4191000"/>
            <a:ext cx="457200" cy="381000"/>
          </a:xfrm>
          <a:prstGeom prst="ellipse">
            <a:avLst/>
          </a:prstGeom>
          <a:solidFill>
            <a:srgbClr val="BD6521"/>
          </a:solidFill>
          <a:ln w="9525">
            <a:solidFill>
              <a:schemeClr val="tx1"/>
            </a:solidFill>
            <a:round/>
            <a:headEnd/>
            <a:tailEnd/>
          </a:ln>
        </p:spPr>
        <p:txBody>
          <a:bodyPr wrap="none" anchor="ctr">
            <a:prstTxWarp prst="textNoShape">
              <a:avLst/>
            </a:prstTxWarp>
          </a:bodyPr>
          <a:lstStyle/>
          <a:p>
            <a:endParaRPr lang="en-US" sz="1800"/>
          </a:p>
        </p:txBody>
      </p:sp>
      <p:sp>
        <p:nvSpPr>
          <p:cNvPr id="53253" name="Oval 7"/>
          <p:cNvSpPr>
            <a:spLocks noChangeArrowheads="1"/>
          </p:cNvSpPr>
          <p:nvPr/>
        </p:nvSpPr>
        <p:spPr bwMode="auto">
          <a:xfrm>
            <a:off x="533400" y="4876800"/>
            <a:ext cx="457200" cy="381000"/>
          </a:xfrm>
          <a:prstGeom prst="ellipse">
            <a:avLst/>
          </a:prstGeom>
          <a:solidFill>
            <a:srgbClr val="6B1103"/>
          </a:solidFill>
          <a:ln w="9525">
            <a:solidFill>
              <a:schemeClr val="tx1"/>
            </a:solidFill>
            <a:round/>
            <a:headEnd/>
            <a:tailEnd/>
          </a:ln>
        </p:spPr>
        <p:txBody>
          <a:bodyPr wrap="none" anchor="ctr">
            <a:prstTxWarp prst="textNoShape">
              <a:avLst/>
            </a:prstTxWarp>
          </a:bodyPr>
          <a:lstStyle/>
          <a:p>
            <a:endParaRPr lang="en-US" sz="1800"/>
          </a:p>
        </p:txBody>
      </p:sp>
      <p:sp>
        <p:nvSpPr>
          <p:cNvPr id="53254" name="Oval 8"/>
          <p:cNvSpPr>
            <a:spLocks noChangeArrowheads="1"/>
          </p:cNvSpPr>
          <p:nvPr/>
        </p:nvSpPr>
        <p:spPr bwMode="auto">
          <a:xfrm>
            <a:off x="1905000" y="2209800"/>
            <a:ext cx="1524000" cy="3124200"/>
          </a:xfrm>
          <a:prstGeom prst="ellipse">
            <a:avLst/>
          </a:prstGeom>
          <a:gradFill rotWithShape="0">
            <a:gsLst>
              <a:gs pos="0">
                <a:srgbClr val="FFEF1E"/>
              </a:gs>
              <a:gs pos="100000">
                <a:srgbClr val="6B1103"/>
              </a:gs>
            </a:gsLst>
            <a:lin ang="0" scaled="1"/>
          </a:gradFill>
          <a:ln w="9525">
            <a:solidFill>
              <a:schemeClr val="tx1"/>
            </a:solidFill>
            <a:round/>
            <a:headEnd/>
            <a:tailEnd/>
          </a:ln>
        </p:spPr>
        <p:txBody>
          <a:bodyPr wrap="none" anchor="ctr">
            <a:prstTxWarp prst="textNoShape">
              <a:avLst/>
            </a:prstTxWarp>
          </a:bodyPr>
          <a:lstStyle/>
          <a:p>
            <a:endParaRPr lang="en-US" sz="1800"/>
          </a:p>
        </p:txBody>
      </p:sp>
      <p:sp>
        <p:nvSpPr>
          <p:cNvPr id="53255" name="AutoShape 9"/>
          <p:cNvSpPr>
            <a:spLocks noChangeArrowheads="1"/>
          </p:cNvSpPr>
          <p:nvPr/>
        </p:nvSpPr>
        <p:spPr bwMode="auto">
          <a:xfrm>
            <a:off x="3429000" y="3733800"/>
            <a:ext cx="1905000" cy="304800"/>
          </a:xfrm>
          <a:custGeom>
            <a:avLst/>
            <a:gdLst>
              <a:gd name="T0" fmla="*/ 1428750 w 21600"/>
              <a:gd name="T1" fmla="*/ 0 h 21600"/>
              <a:gd name="T2" fmla="*/ 0 w 21600"/>
              <a:gd name="T3" fmla="*/ 152400 h 21600"/>
              <a:gd name="T4" fmla="*/ 1428750 w 21600"/>
              <a:gd name="T5" fmla="*/ 304800 h 21600"/>
              <a:gd name="T6" fmla="*/ 1905000 w 21600"/>
              <a:gd name="T7" fmla="*/ 152400 h 21600"/>
              <a:gd name="T8" fmla="*/ 3 60000 65536"/>
              <a:gd name="T9" fmla="*/ 2 60000 65536"/>
              <a:gd name="T10" fmla="*/ 1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2222"/>
          </a:solidFill>
          <a:ln w="9525">
            <a:solidFill>
              <a:schemeClr val="tx1"/>
            </a:solidFill>
            <a:miter lim="800000"/>
            <a:headEnd/>
            <a:tailEnd/>
          </a:ln>
        </p:spPr>
        <p:txBody>
          <a:bodyPr wrap="none" anchor="ctr">
            <a:prstTxWarp prst="textNoShape">
              <a:avLst/>
            </a:prstTxWarp>
          </a:bodyPr>
          <a:lstStyle/>
          <a:p>
            <a:endParaRPr lang="en-US" sz="1800"/>
          </a:p>
        </p:txBody>
      </p:sp>
      <p:sp>
        <p:nvSpPr>
          <p:cNvPr id="53256" name="AutoShape 10"/>
          <p:cNvSpPr>
            <a:spLocks noChangeArrowheads="1"/>
          </p:cNvSpPr>
          <p:nvPr/>
        </p:nvSpPr>
        <p:spPr bwMode="auto">
          <a:xfrm>
            <a:off x="5334000" y="2514600"/>
            <a:ext cx="1524000" cy="2362200"/>
          </a:xfrm>
          <a:prstGeom prst="pentagon">
            <a:avLst/>
          </a:prstGeom>
          <a:solidFill>
            <a:srgbClr val="FFFF00"/>
          </a:solidFill>
          <a:ln w="9525">
            <a:solidFill>
              <a:schemeClr val="tx1"/>
            </a:solidFill>
            <a:miter lim="800000"/>
            <a:headEnd/>
            <a:tailEnd/>
          </a:ln>
        </p:spPr>
        <p:txBody>
          <a:bodyPr wrap="none" anchor="ctr">
            <a:prstTxWarp prst="textNoShape">
              <a:avLst/>
            </a:prstTxWarp>
          </a:bodyPr>
          <a:lstStyle/>
          <a:p>
            <a:endParaRPr lang="en-US" sz="1800"/>
          </a:p>
        </p:txBody>
      </p:sp>
      <p:sp>
        <p:nvSpPr>
          <p:cNvPr id="53257" name="AutoShape 11"/>
          <p:cNvSpPr>
            <a:spLocks noChangeArrowheads="1"/>
          </p:cNvSpPr>
          <p:nvPr/>
        </p:nvSpPr>
        <p:spPr bwMode="auto">
          <a:xfrm>
            <a:off x="7162800" y="2514600"/>
            <a:ext cx="1600200" cy="2590800"/>
          </a:xfrm>
          <a:prstGeom prst="leftArrowCallout">
            <a:avLst>
              <a:gd name="adj1" fmla="val 40476"/>
              <a:gd name="adj2" fmla="val 40476"/>
              <a:gd name="adj3" fmla="val 16667"/>
              <a:gd name="adj4" fmla="val 66667"/>
            </a:avLst>
          </a:prstGeom>
          <a:solidFill>
            <a:srgbClr val="FF2222"/>
          </a:solidFill>
          <a:ln w="9525">
            <a:solidFill>
              <a:schemeClr val="tx1"/>
            </a:solidFill>
            <a:miter lim="800000"/>
            <a:headEnd/>
            <a:tailEnd/>
          </a:ln>
        </p:spPr>
        <p:txBody>
          <a:bodyPr wrap="none" anchor="ctr">
            <a:prstTxWarp prst="textNoShape">
              <a:avLst/>
            </a:prstTxWarp>
          </a:bodyPr>
          <a:lstStyle/>
          <a:p>
            <a:endParaRPr lang="en-US" sz="1800"/>
          </a:p>
        </p:txBody>
      </p:sp>
      <p:sp>
        <p:nvSpPr>
          <p:cNvPr id="53258" name="Text Box 12"/>
          <p:cNvSpPr txBox="1">
            <a:spLocks noChangeArrowheads="1"/>
          </p:cNvSpPr>
          <p:nvPr/>
        </p:nvSpPr>
        <p:spPr bwMode="auto">
          <a:xfrm>
            <a:off x="304800" y="5654575"/>
            <a:ext cx="8534400" cy="366713"/>
          </a:xfrm>
          <a:prstGeom prst="rect">
            <a:avLst/>
          </a:prstGeom>
          <a:noFill/>
          <a:ln w="9525">
            <a:noFill/>
            <a:miter lim="800000"/>
            <a:headEnd/>
            <a:tailEnd/>
          </a:ln>
        </p:spPr>
        <p:txBody>
          <a:bodyPr>
            <a:prstTxWarp prst="textNoShape">
              <a:avLst/>
            </a:prstTxWarp>
            <a:spAutoFit/>
          </a:bodyPr>
          <a:lstStyle/>
          <a:p>
            <a:pPr>
              <a:spcBef>
                <a:spcPct val="50000"/>
              </a:spcBef>
            </a:pPr>
            <a:r>
              <a:rPr lang="en-GB" sz="1800" b="1" dirty="0">
                <a:solidFill>
                  <a:srgbClr val="6B1103"/>
                </a:solidFill>
              </a:rPr>
              <a:t>1. </a:t>
            </a:r>
            <a:r>
              <a:rPr lang="en-GB" sz="1800" b="1" dirty="0" err="1">
                <a:solidFill>
                  <a:srgbClr val="6B1103"/>
                </a:solidFill>
              </a:rPr>
              <a:t>Var</a:t>
            </a:r>
            <a:r>
              <a:rPr lang="en-GB" sz="1800" b="1" dirty="0">
                <a:solidFill>
                  <a:srgbClr val="6B1103"/>
                </a:solidFill>
              </a:rPr>
              <a:t> </a:t>
            </a:r>
            <a:r>
              <a:rPr lang="en-GB" sz="1800" b="1" dirty="0" err="1">
                <a:solidFill>
                  <a:srgbClr val="6B1103"/>
                </a:solidFill>
              </a:rPr>
              <a:t>för</a:t>
            </a:r>
            <a:r>
              <a:rPr lang="en-GB" sz="1800" b="1" dirty="0">
                <a:solidFill>
                  <a:srgbClr val="6B1103"/>
                </a:solidFill>
              </a:rPr>
              <a:t> sig   2-3. </a:t>
            </a:r>
            <a:r>
              <a:rPr lang="en-GB" sz="1800" b="1" dirty="0" err="1">
                <a:solidFill>
                  <a:srgbClr val="6B1103"/>
                </a:solidFill>
              </a:rPr>
              <a:t>Tillsammans</a:t>
            </a:r>
            <a:r>
              <a:rPr lang="en-GB" sz="1800" b="1" dirty="0">
                <a:solidFill>
                  <a:srgbClr val="6B1103"/>
                </a:solidFill>
              </a:rPr>
              <a:t>   3. Val </a:t>
            </a:r>
            <a:r>
              <a:rPr lang="en-GB" sz="1800" b="1" dirty="0" err="1">
                <a:solidFill>
                  <a:srgbClr val="6B1103"/>
                </a:solidFill>
              </a:rPr>
              <a:t>förbättringsområden</a:t>
            </a:r>
            <a:r>
              <a:rPr lang="en-GB" sz="1800" b="1" dirty="0">
                <a:solidFill>
                  <a:srgbClr val="6B1103"/>
                </a:solidFill>
              </a:rPr>
              <a:t> 4. </a:t>
            </a:r>
            <a:r>
              <a:rPr lang="en-GB" sz="1800" b="1" dirty="0" err="1">
                <a:solidFill>
                  <a:srgbClr val="6B1103"/>
                </a:solidFill>
              </a:rPr>
              <a:t>Uppföljning</a:t>
            </a:r>
            <a:endParaRPr lang="en-GB" sz="1800" dirty="0"/>
          </a:p>
        </p:txBody>
      </p:sp>
      <p:sp>
        <p:nvSpPr>
          <p:cNvPr id="53259" name="Rectangle 13"/>
          <p:cNvSpPr>
            <a:spLocks noGrp="1"/>
          </p:cNvSpPr>
          <p:nvPr>
            <p:ph type="title"/>
          </p:nvPr>
        </p:nvSpPr>
        <p:spPr/>
        <p:txBody>
          <a:bodyPr/>
          <a:lstStyle/>
          <a:p>
            <a:pPr eaLnBrk="1" hangingPunct="1"/>
            <a:r>
              <a:rPr lang="en-GB"/>
              <a:t>Reflektion över påståenden</a:t>
            </a:r>
          </a:p>
        </p:txBody>
      </p:sp>
    </p:spTree>
    <p:extLst>
      <p:ext uri="{BB962C8B-B14F-4D97-AF65-F5344CB8AC3E}">
        <p14:creationId xmlns:p14="http://schemas.microsoft.com/office/powerpoint/2010/main" val="5155718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Kunskapspiralen</a:t>
            </a:r>
            <a:endParaRPr lang="sv-SE" dirty="0"/>
          </a:p>
        </p:txBody>
      </p:sp>
      <p:sp>
        <p:nvSpPr>
          <p:cNvPr id="3" name="Platshållare för sidfot 2"/>
          <p:cNvSpPr>
            <a:spLocks noGrp="1"/>
          </p:cNvSpPr>
          <p:nvPr>
            <p:ph type="ftr" sz="quarter" idx="11"/>
          </p:nvPr>
        </p:nvSpPr>
        <p:spPr/>
        <p:txBody>
          <a:bodyPr/>
          <a:lstStyle/>
          <a:p>
            <a:r>
              <a:rPr lang="sv-SE" smtClean="0"/>
              <a:t>Staarneprocess.se</a:t>
            </a:r>
            <a:endParaRPr lang="sv-SE"/>
          </a:p>
        </p:txBody>
      </p:sp>
      <p:sp>
        <p:nvSpPr>
          <p:cNvPr id="4" name="textruta 3"/>
          <p:cNvSpPr txBox="1"/>
          <p:nvPr/>
        </p:nvSpPr>
        <p:spPr>
          <a:xfrm>
            <a:off x="755576" y="1196752"/>
            <a:ext cx="1944216"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sv-SE" dirty="0" smtClean="0"/>
              <a:t>Kristianstad forskning familjecentraler 2003 - 2015</a:t>
            </a:r>
            <a:endParaRPr lang="sv-SE" dirty="0"/>
          </a:p>
        </p:txBody>
      </p:sp>
      <p:sp>
        <p:nvSpPr>
          <p:cNvPr id="5" name="textruta 4"/>
          <p:cNvSpPr txBox="1"/>
          <p:nvPr/>
        </p:nvSpPr>
        <p:spPr>
          <a:xfrm>
            <a:off x="4716016" y="1628800"/>
            <a:ext cx="2952328"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sv-SE" dirty="0" smtClean="0"/>
              <a:t>Västra Götaland</a:t>
            </a:r>
          </a:p>
          <a:p>
            <a:r>
              <a:rPr lang="sv-SE" dirty="0" smtClean="0"/>
              <a:t>Utvärdering programteori</a:t>
            </a:r>
            <a:endParaRPr lang="sv-SE" dirty="0"/>
          </a:p>
        </p:txBody>
      </p:sp>
      <p:sp>
        <p:nvSpPr>
          <p:cNvPr id="6" name="textruta 5"/>
          <p:cNvSpPr txBox="1"/>
          <p:nvPr/>
        </p:nvSpPr>
        <p:spPr>
          <a:xfrm>
            <a:off x="5868144" y="2661890"/>
            <a:ext cx="2808312"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sv-SE" dirty="0" smtClean="0"/>
              <a:t>Jönköping utveckling av instrument och verktyg för verksamhetsutveckling</a:t>
            </a:r>
            <a:endParaRPr lang="sv-SE" dirty="0"/>
          </a:p>
        </p:txBody>
      </p:sp>
      <p:sp>
        <p:nvSpPr>
          <p:cNvPr id="7" name="textruta 6"/>
          <p:cNvSpPr txBox="1"/>
          <p:nvPr/>
        </p:nvSpPr>
        <p:spPr>
          <a:xfrm>
            <a:off x="4067944" y="4490070"/>
            <a:ext cx="3168352"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sv-SE" dirty="0" smtClean="0"/>
              <a:t>Testning, a</a:t>
            </a:r>
            <a:r>
              <a:rPr lang="sv-SE" dirty="0"/>
              <a:t>nvändande och </a:t>
            </a:r>
            <a:r>
              <a:rPr lang="sv-SE" dirty="0" smtClean="0"/>
              <a:t>spridning av instrumentet</a:t>
            </a:r>
            <a:endParaRPr lang="sv-SE" dirty="0"/>
          </a:p>
          <a:p>
            <a:r>
              <a:rPr lang="sv-SE" dirty="0" smtClean="0"/>
              <a:t>2012 och framåt</a:t>
            </a:r>
            <a:endParaRPr lang="sv-SE" dirty="0"/>
          </a:p>
        </p:txBody>
      </p:sp>
      <p:sp>
        <p:nvSpPr>
          <p:cNvPr id="8" name="textruta 7"/>
          <p:cNvSpPr txBox="1"/>
          <p:nvPr/>
        </p:nvSpPr>
        <p:spPr>
          <a:xfrm>
            <a:off x="1475656" y="6011996"/>
            <a:ext cx="3528392"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sv-SE" dirty="0" smtClean="0"/>
              <a:t>Utvärdering av användandet 2014</a:t>
            </a:r>
          </a:p>
          <a:p>
            <a:r>
              <a:rPr lang="sv-SE" dirty="0" smtClean="0"/>
              <a:t>Användarguide utvecklades</a:t>
            </a:r>
            <a:endParaRPr lang="sv-SE" dirty="0"/>
          </a:p>
        </p:txBody>
      </p:sp>
      <p:sp>
        <p:nvSpPr>
          <p:cNvPr id="11" name="textruta 10"/>
          <p:cNvSpPr txBox="1"/>
          <p:nvPr/>
        </p:nvSpPr>
        <p:spPr>
          <a:xfrm>
            <a:off x="611560" y="4509120"/>
            <a:ext cx="1944216"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sv-SE" dirty="0" smtClean="0"/>
              <a:t>Konferenser 2014 och 2015</a:t>
            </a:r>
            <a:endParaRPr lang="sv-SE" dirty="0"/>
          </a:p>
        </p:txBody>
      </p:sp>
      <p:sp>
        <p:nvSpPr>
          <p:cNvPr id="9" name="textruta 8"/>
          <p:cNvSpPr txBox="1"/>
          <p:nvPr/>
        </p:nvSpPr>
        <p:spPr>
          <a:xfrm>
            <a:off x="2123728" y="2996952"/>
            <a:ext cx="1800200"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sv-SE" sz="3200" b="1" dirty="0" smtClean="0"/>
              <a:t>Framtid ?</a:t>
            </a:r>
            <a:endParaRPr lang="sv-SE" sz="3200" b="1" dirty="0"/>
          </a:p>
        </p:txBody>
      </p:sp>
      <p:sp>
        <p:nvSpPr>
          <p:cNvPr id="13" name="Nedåtböjd 12"/>
          <p:cNvSpPr/>
          <p:nvPr/>
        </p:nvSpPr>
        <p:spPr>
          <a:xfrm>
            <a:off x="2699792" y="1417638"/>
            <a:ext cx="2016224" cy="57120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14" name="Nedåtböjd 13"/>
          <p:cNvSpPr/>
          <p:nvPr/>
        </p:nvSpPr>
        <p:spPr>
          <a:xfrm rot="2769794">
            <a:off x="7572648" y="2213399"/>
            <a:ext cx="1703562" cy="46064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15" name="Vänsterböjd 14"/>
          <p:cNvSpPr/>
          <p:nvPr/>
        </p:nvSpPr>
        <p:spPr>
          <a:xfrm rot="2519120">
            <a:off x="7851993" y="3550888"/>
            <a:ext cx="616715" cy="207746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16" name="Vänsterböjd 15"/>
          <p:cNvSpPr/>
          <p:nvPr/>
        </p:nvSpPr>
        <p:spPr>
          <a:xfrm rot="2748018">
            <a:off x="5525639" y="5316438"/>
            <a:ext cx="667017" cy="173685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17" name="Vänsterböjd 16"/>
          <p:cNvSpPr/>
          <p:nvPr/>
        </p:nvSpPr>
        <p:spPr>
          <a:xfrm rot="9670610">
            <a:off x="602433" y="5240468"/>
            <a:ext cx="595230" cy="139083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18" name="Nedåtböjd 17"/>
          <p:cNvSpPr/>
          <p:nvPr/>
        </p:nvSpPr>
        <p:spPr>
          <a:xfrm rot="18891544">
            <a:off x="-228605" y="3105543"/>
            <a:ext cx="2512640" cy="908742"/>
          </a:xfrm>
          <a:prstGeom prst="curvedDownArrow">
            <a:avLst>
              <a:gd name="adj1" fmla="val 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Tree>
    <p:extLst>
      <p:ext uri="{BB962C8B-B14F-4D97-AF65-F5344CB8AC3E}">
        <p14:creationId xmlns:p14="http://schemas.microsoft.com/office/powerpoint/2010/main" val="30206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5"/>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grpId="0" nodeType="clickEffect">
                                  <p:stCondLst>
                                    <p:cond delay="0"/>
                                  </p:stCondLst>
                                  <p:childTnLst>
                                    <p:animScale>
                                      <p:cBhvr>
                                        <p:cTn id="14" dur="2000" fill="hold"/>
                                        <p:tgtEl>
                                          <p:spTgt spid="6"/>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grpId="0" nodeType="clickEffect">
                                  <p:stCondLst>
                                    <p:cond delay="0"/>
                                  </p:stCondLst>
                                  <p:childTnLst>
                                    <p:animScale>
                                      <p:cBhvr>
                                        <p:cTn id="18" dur="2000" fill="hold"/>
                                        <p:tgtEl>
                                          <p:spTgt spid="7"/>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grpId="0" nodeType="clickEffect">
                                  <p:stCondLst>
                                    <p:cond delay="0"/>
                                  </p:stCondLst>
                                  <p:childTnLst>
                                    <p:animScale>
                                      <p:cBhvr>
                                        <p:cTn id="22" dur="2000" fill="hold"/>
                                        <p:tgtEl>
                                          <p:spTgt spid="8"/>
                                        </p:tgtEl>
                                      </p:cBhvr>
                                      <p:by x="150000" y="150000"/>
                                    </p:animScale>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grpId="0" nodeType="clickEffect">
                                  <p:stCondLst>
                                    <p:cond delay="0"/>
                                  </p:stCondLst>
                                  <p:childTnLst>
                                    <p:animScale>
                                      <p:cBhvr>
                                        <p:cTn id="26" dur="2000" fill="hold"/>
                                        <p:tgtEl>
                                          <p:spTgt spid="11"/>
                                        </p:tgtEl>
                                      </p:cBhvr>
                                      <p:by x="150000" y="150000"/>
                                    </p:animScale>
                                  </p:childTnLst>
                                </p:cTn>
                              </p:par>
                            </p:childTnLst>
                          </p:cTn>
                        </p:par>
                      </p:childTnLst>
                    </p:cTn>
                  </p:par>
                  <p:par>
                    <p:cTn id="27" fill="hold">
                      <p:stCondLst>
                        <p:cond delay="indefinite"/>
                      </p:stCondLst>
                      <p:childTnLst>
                        <p:par>
                          <p:cTn id="28" fill="hold">
                            <p:stCondLst>
                              <p:cond delay="0"/>
                            </p:stCondLst>
                            <p:childTnLst>
                              <p:par>
                                <p:cTn id="29" presetID="6" presetClass="emph" presetSubtype="0" fill="hold" grpId="0" nodeType="clickEffect">
                                  <p:stCondLst>
                                    <p:cond delay="0"/>
                                  </p:stCondLst>
                                  <p:childTnLst>
                                    <p:animScale>
                                      <p:cBhvr>
                                        <p:cTn id="30"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1"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Grp="1"/>
          </p:cNvSpPr>
          <p:nvPr>
            <p:ph type="title" idx="4294967295"/>
          </p:nvPr>
        </p:nvSpPr>
        <p:spPr/>
        <p:txBody>
          <a:bodyPr/>
          <a:lstStyle/>
          <a:p>
            <a:pPr eaLnBrk="1" hangingPunct="1"/>
            <a:r>
              <a:rPr lang="en-GB" sz="3200" dirty="0" err="1">
                <a:solidFill>
                  <a:srgbClr val="760F18"/>
                </a:solidFill>
                <a:ea typeface="ＭＳ Ｐゴシック" pitchFamily="84" charset="-128"/>
                <a:cs typeface="ＭＳ Ｐゴシック" pitchFamily="84" charset="-128"/>
              </a:rPr>
              <a:t>Instrumentet</a:t>
            </a:r>
            <a:r>
              <a:rPr lang="en-GB" sz="3200" dirty="0">
                <a:solidFill>
                  <a:srgbClr val="760F18"/>
                </a:solidFill>
                <a:ea typeface="ＭＳ Ｐゴシック" pitchFamily="84" charset="-128"/>
                <a:cs typeface="ＭＳ Ｐゴシック" pitchFamily="84" charset="-128"/>
              </a:rPr>
              <a:t> </a:t>
            </a:r>
            <a:r>
              <a:rPr lang="en-GB" sz="3200" dirty="0" err="1">
                <a:solidFill>
                  <a:srgbClr val="760F18"/>
                </a:solidFill>
                <a:ea typeface="ＭＳ Ｐゴシック" pitchFamily="84" charset="-128"/>
                <a:cs typeface="ＭＳ Ｐゴシック" pitchFamily="84" charset="-128"/>
              </a:rPr>
              <a:t>hjälper</a:t>
            </a:r>
            <a:r>
              <a:rPr lang="en-GB" sz="3200" dirty="0">
                <a:solidFill>
                  <a:srgbClr val="760F18"/>
                </a:solidFill>
                <a:ea typeface="ＭＳ Ｐゴシック" pitchFamily="84" charset="-128"/>
                <a:cs typeface="ＭＳ Ｐゴシック" pitchFamily="84" charset="-128"/>
              </a:rPr>
              <a:t> till </a:t>
            </a:r>
            <a:r>
              <a:rPr lang="en-GB" sz="3200" dirty="0" err="1">
                <a:solidFill>
                  <a:srgbClr val="760F18"/>
                </a:solidFill>
                <a:ea typeface="ＭＳ Ｐゴシック" pitchFamily="84" charset="-128"/>
                <a:cs typeface="ＭＳ Ｐゴシック" pitchFamily="84" charset="-128"/>
              </a:rPr>
              <a:t>att</a:t>
            </a:r>
            <a:r>
              <a:rPr lang="en-GB" sz="3200" dirty="0">
                <a:solidFill>
                  <a:srgbClr val="760F18"/>
                </a:solidFill>
                <a:ea typeface="ＭＳ Ｐゴシック" pitchFamily="84" charset="-128"/>
                <a:cs typeface="ＭＳ Ｐゴシック" pitchFamily="84" charset="-128"/>
              </a:rPr>
              <a:t> </a:t>
            </a:r>
            <a:r>
              <a:rPr lang="en-GB" sz="3200" dirty="0" err="1">
                <a:solidFill>
                  <a:srgbClr val="760F18"/>
                </a:solidFill>
                <a:ea typeface="ＭＳ Ｐゴシック" pitchFamily="84" charset="-128"/>
                <a:cs typeface="ＭＳ Ｐゴシック" pitchFamily="84" charset="-128"/>
              </a:rPr>
              <a:t>förverkliga</a:t>
            </a:r>
            <a:r>
              <a:rPr lang="en-GB" sz="3200" dirty="0">
                <a:solidFill>
                  <a:srgbClr val="760F18"/>
                </a:solidFill>
                <a:ea typeface="ＭＳ Ｐゴシック" pitchFamily="84" charset="-128"/>
                <a:cs typeface="ＭＳ Ｐゴシック" pitchFamily="84" charset="-128"/>
              </a:rPr>
              <a:t> </a:t>
            </a:r>
            <a:r>
              <a:rPr lang="en-GB" sz="3200" dirty="0" err="1">
                <a:solidFill>
                  <a:srgbClr val="760F18"/>
                </a:solidFill>
                <a:ea typeface="ＭＳ Ｐゴシック" pitchFamily="84" charset="-128"/>
                <a:cs typeface="ＭＳ Ｐゴシック" pitchFamily="84" charset="-128"/>
              </a:rPr>
              <a:t>familjecentralens</a:t>
            </a:r>
            <a:r>
              <a:rPr lang="en-GB" sz="3200" dirty="0">
                <a:solidFill>
                  <a:srgbClr val="760F18"/>
                </a:solidFill>
                <a:ea typeface="ＭＳ Ｐゴシック" pitchFamily="84" charset="-128"/>
                <a:cs typeface="ＭＳ Ｐゴシック" pitchFamily="84" charset="-128"/>
              </a:rPr>
              <a:t> </a:t>
            </a:r>
            <a:r>
              <a:rPr lang="en-GB" sz="3200" dirty="0" err="1">
                <a:solidFill>
                  <a:srgbClr val="760F18"/>
                </a:solidFill>
                <a:ea typeface="ＭＳ Ｐゴシック" pitchFamily="84" charset="-128"/>
                <a:cs typeface="ＭＳ Ｐゴシック" pitchFamily="84" charset="-128"/>
              </a:rPr>
              <a:t>id</a:t>
            </a:r>
            <a:r>
              <a:rPr lang="en-GB" altLang="ja-JP" sz="3200" dirty="0" err="1">
                <a:solidFill>
                  <a:srgbClr val="760F18"/>
                </a:solidFill>
                <a:ea typeface="ＭＳ Ｐゴシック" pitchFamily="84" charset="-128"/>
                <a:cs typeface="ＭＳ Ｐゴシック" pitchFamily="84" charset="-128"/>
              </a:rPr>
              <a:t>é</a:t>
            </a:r>
            <a:r>
              <a:rPr lang="en-GB" altLang="ja-JP" sz="3200" dirty="0">
                <a:solidFill>
                  <a:srgbClr val="760F18"/>
                </a:solidFill>
                <a:ea typeface="ＭＳ Ｐゴシック" pitchFamily="84" charset="-128"/>
                <a:cs typeface="ＭＳ Ｐゴシック" pitchFamily="84" charset="-128"/>
              </a:rPr>
              <a:t> </a:t>
            </a:r>
            <a:r>
              <a:rPr lang="en-GB" altLang="ja-JP" sz="3200" dirty="0" err="1" smtClean="0">
                <a:solidFill>
                  <a:srgbClr val="760F18"/>
                </a:solidFill>
                <a:ea typeface="ＭＳ Ｐゴシック" pitchFamily="84" charset="-128"/>
                <a:cs typeface="ＭＳ Ｐゴシック" pitchFamily="84" charset="-128"/>
              </a:rPr>
              <a:t>genom</a:t>
            </a:r>
            <a:r>
              <a:rPr lang="en-GB" altLang="ja-JP" sz="3200" dirty="0" smtClean="0">
                <a:solidFill>
                  <a:srgbClr val="760F18"/>
                </a:solidFill>
                <a:ea typeface="ＭＳ Ｐゴシック" pitchFamily="84" charset="-128"/>
                <a:cs typeface="ＭＳ Ｐゴシック" pitchFamily="84" charset="-128"/>
              </a:rPr>
              <a:t> </a:t>
            </a:r>
            <a:r>
              <a:rPr lang="en-GB" altLang="ja-JP" sz="3200" dirty="0" err="1" smtClean="0">
                <a:solidFill>
                  <a:srgbClr val="760F18"/>
                </a:solidFill>
                <a:ea typeface="ＭＳ Ｐゴシック" pitchFamily="84" charset="-128"/>
                <a:cs typeface="ＭＳ Ｐゴシック" pitchFamily="84" charset="-128"/>
              </a:rPr>
              <a:t>att</a:t>
            </a:r>
            <a:endParaRPr lang="en-GB" dirty="0">
              <a:ea typeface="ＭＳ Ｐゴシック" pitchFamily="84" charset="-128"/>
              <a:cs typeface="ＭＳ Ｐゴシック" pitchFamily="84" charset="-128"/>
            </a:endParaRPr>
          </a:p>
        </p:txBody>
      </p:sp>
      <p:sp>
        <p:nvSpPr>
          <p:cNvPr id="62467" name="Rectangle 5"/>
          <p:cNvSpPr>
            <a:spLocks noGrp="1"/>
          </p:cNvSpPr>
          <p:nvPr>
            <p:ph type="body" sz="half" idx="4294967295"/>
          </p:nvPr>
        </p:nvSpPr>
        <p:spPr>
          <a:xfrm>
            <a:off x="4648200" y="1600200"/>
            <a:ext cx="4038600" cy="4525963"/>
          </a:xfrm>
        </p:spPr>
        <p:txBody>
          <a:bodyPr/>
          <a:lstStyle/>
          <a:p>
            <a:pPr marL="533400" indent="-533400" eaLnBrk="1" hangingPunct="1"/>
            <a:endParaRPr lang="en-GB" sz="2800" dirty="0">
              <a:ea typeface="ＭＳ Ｐゴシック" pitchFamily="84" charset="-128"/>
              <a:cs typeface="ＭＳ Ｐゴシック" pitchFamily="84" charset="-128"/>
            </a:endParaRPr>
          </a:p>
          <a:p>
            <a:pPr marL="533400" indent="-533400" eaLnBrk="1" hangingPunct="1">
              <a:buFontTx/>
              <a:buChar char="o"/>
            </a:pPr>
            <a:r>
              <a:rPr lang="en-GB" sz="2800" dirty="0" err="1">
                <a:solidFill>
                  <a:srgbClr val="760F18"/>
                </a:solidFill>
                <a:ea typeface="ＭＳ Ｐゴシック" pitchFamily="84" charset="-128"/>
                <a:cs typeface="ＭＳ Ｐゴシック" pitchFamily="84" charset="-128"/>
              </a:rPr>
              <a:t>Medvetandegörande</a:t>
            </a:r>
            <a:endParaRPr lang="en-GB" sz="2800" dirty="0">
              <a:solidFill>
                <a:srgbClr val="760F18"/>
              </a:solidFill>
              <a:ea typeface="ＭＳ Ｐゴシック" pitchFamily="84" charset="-128"/>
              <a:cs typeface="ＭＳ Ｐゴシック" pitchFamily="84" charset="-128"/>
            </a:endParaRPr>
          </a:p>
          <a:p>
            <a:pPr marL="533400" indent="-533400" eaLnBrk="1" hangingPunct="1">
              <a:buFont typeface="Arial" pitchFamily="84" charset="0"/>
              <a:buAutoNum type="arabicPeriod"/>
            </a:pPr>
            <a:endParaRPr lang="en-GB" sz="2800" dirty="0">
              <a:solidFill>
                <a:srgbClr val="760F18"/>
              </a:solidFill>
              <a:ea typeface="ＭＳ Ｐゴシック" pitchFamily="84" charset="-128"/>
              <a:cs typeface="ＭＳ Ｐゴシック" pitchFamily="84" charset="-128"/>
            </a:endParaRPr>
          </a:p>
          <a:p>
            <a:pPr marL="533400" indent="-533400" eaLnBrk="1" hangingPunct="1">
              <a:buFontTx/>
              <a:buChar char="o"/>
            </a:pPr>
            <a:r>
              <a:rPr lang="en-GB" sz="2800" dirty="0" err="1" smtClean="0">
                <a:solidFill>
                  <a:srgbClr val="760F18"/>
                </a:solidFill>
                <a:ea typeface="ＭＳ Ｐゴシック" pitchFamily="84" charset="-128"/>
                <a:cs typeface="ＭＳ Ｐゴシック" pitchFamily="84" charset="-128"/>
              </a:rPr>
              <a:t>Stärka</a:t>
            </a:r>
            <a:r>
              <a:rPr lang="en-GB" sz="2800" dirty="0" smtClean="0">
                <a:solidFill>
                  <a:srgbClr val="760F18"/>
                </a:solidFill>
                <a:ea typeface="ＭＳ Ｐゴシック" pitchFamily="84" charset="-128"/>
                <a:cs typeface="ＭＳ Ｐゴシック" pitchFamily="84" charset="-128"/>
              </a:rPr>
              <a:t> </a:t>
            </a:r>
            <a:r>
              <a:rPr lang="en-GB" sz="2800" dirty="0" err="1" smtClean="0">
                <a:solidFill>
                  <a:srgbClr val="760F18"/>
                </a:solidFill>
                <a:ea typeface="ＭＳ Ｐゴシック" pitchFamily="84" charset="-128"/>
                <a:cs typeface="ＭＳ Ｐゴシック" pitchFamily="84" charset="-128"/>
              </a:rPr>
              <a:t>teamarbetet</a:t>
            </a:r>
            <a:endParaRPr lang="en-GB" sz="2800" dirty="0" smtClean="0">
              <a:solidFill>
                <a:srgbClr val="760F18"/>
              </a:solidFill>
              <a:ea typeface="ＭＳ Ｐゴシック" pitchFamily="84" charset="-128"/>
              <a:cs typeface="ＭＳ Ｐゴシック" pitchFamily="84" charset="-128"/>
            </a:endParaRPr>
          </a:p>
          <a:p>
            <a:pPr marL="533400" indent="-533400" eaLnBrk="1" hangingPunct="1">
              <a:buFont typeface="Arial" pitchFamily="84" charset="0"/>
              <a:buNone/>
            </a:pPr>
            <a:endParaRPr lang="en-GB" sz="2800" dirty="0">
              <a:solidFill>
                <a:srgbClr val="760F18"/>
              </a:solidFill>
              <a:ea typeface="ＭＳ Ｐゴシック" pitchFamily="84" charset="-128"/>
              <a:cs typeface="ＭＳ Ｐゴシック" pitchFamily="84" charset="-128"/>
            </a:endParaRPr>
          </a:p>
          <a:p>
            <a:pPr marL="533400" indent="-533400" eaLnBrk="1" hangingPunct="1">
              <a:buFontTx/>
              <a:buChar char="o"/>
            </a:pPr>
            <a:r>
              <a:rPr lang="en-GB" sz="2800" dirty="0" err="1" smtClean="0">
                <a:solidFill>
                  <a:srgbClr val="760F18"/>
                </a:solidFill>
                <a:ea typeface="ＭＳ Ｐゴシック" pitchFamily="84" charset="-128"/>
                <a:cs typeface="ＭＳ Ｐゴシック" pitchFamily="84" charset="-128"/>
              </a:rPr>
              <a:t>Bidra</a:t>
            </a:r>
            <a:r>
              <a:rPr lang="en-GB" sz="2800" dirty="0" smtClean="0">
                <a:solidFill>
                  <a:srgbClr val="760F18"/>
                </a:solidFill>
                <a:ea typeface="ＭＳ Ｐゴシック" pitchFamily="84" charset="-128"/>
                <a:cs typeface="ＭＳ Ｐゴシック" pitchFamily="84" charset="-128"/>
              </a:rPr>
              <a:t> till </a:t>
            </a:r>
            <a:r>
              <a:rPr lang="en-GB" sz="2800" dirty="0" err="1" smtClean="0">
                <a:solidFill>
                  <a:srgbClr val="760F18"/>
                </a:solidFill>
                <a:ea typeface="ＭＳ Ｐゴシック" pitchFamily="84" charset="-128"/>
                <a:cs typeface="ＭＳ Ｐゴシック" pitchFamily="84" charset="-128"/>
              </a:rPr>
              <a:t>bättre</a:t>
            </a:r>
            <a:r>
              <a:rPr lang="en-GB" sz="2800" dirty="0" smtClean="0">
                <a:solidFill>
                  <a:srgbClr val="760F18"/>
                </a:solidFill>
                <a:ea typeface="ＭＳ Ｐゴシック" pitchFamily="84" charset="-128"/>
                <a:cs typeface="ＭＳ Ｐゴシック" pitchFamily="84" charset="-128"/>
              </a:rPr>
              <a:t> </a:t>
            </a:r>
            <a:r>
              <a:rPr lang="en-GB" sz="2800" dirty="0" err="1">
                <a:solidFill>
                  <a:srgbClr val="760F18"/>
                </a:solidFill>
                <a:ea typeface="ＭＳ Ｐゴシック" pitchFamily="84" charset="-128"/>
                <a:cs typeface="ＭＳ Ｐゴシック" pitchFamily="84" charset="-128"/>
              </a:rPr>
              <a:t>ledning</a:t>
            </a:r>
            <a:r>
              <a:rPr lang="en-GB" sz="2800" dirty="0">
                <a:solidFill>
                  <a:srgbClr val="760F18"/>
                </a:solidFill>
                <a:ea typeface="ＭＳ Ｐゴシック" pitchFamily="84" charset="-128"/>
                <a:cs typeface="ＭＳ Ｐゴシック" pitchFamily="84" charset="-128"/>
              </a:rPr>
              <a:t> </a:t>
            </a:r>
            <a:r>
              <a:rPr lang="en-GB" sz="2800" dirty="0" err="1">
                <a:solidFill>
                  <a:srgbClr val="760F18"/>
                </a:solidFill>
                <a:ea typeface="ＭＳ Ｐゴシック" pitchFamily="84" charset="-128"/>
                <a:cs typeface="ＭＳ Ｐゴシック" pitchFamily="84" charset="-128"/>
              </a:rPr>
              <a:t>och</a:t>
            </a:r>
            <a:r>
              <a:rPr lang="en-GB" sz="2800" dirty="0">
                <a:solidFill>
                  <a:srgbClr val="760F18"/>
                </a:solidFill>
                <a:ea typeface="ＭＳ Ｐゴシック" pitchFamily="84" charset="-128"/>
                <a:cs typeface="ＭＳ Ｐゴシック" pitchFamily="84" charset="-128"/>
              </a:rPr>
              <a:t> </a:t>
            </a:r>
            <a:r>
              <a:rPr lang="en-GB" sz="2800" dirty="0" err="1">
                <a:solidFill>
                  <a:srgbClr val="760F18"/>
                </a:solidFill>
                <a:ea typeface="ＭＳ Ｐゴシック" pitchFamily="84" charset="-128"/>
                <a:cs typeface="ＭＳ Ｐゴシック" pitchFamily="84" charset="-128"/>
              </a:rPr>
              <a:t>styrning</a:t>
            </a:r>
            <a:endParaRPr lang="en-GB" sz="2800" dirty="0">
              <a:ea typeface="ＭＳ Ｐゴシック" pitchFamily="84" charset="-128"/>
              <a:cs typeface="ＭＳ Ｐゴシック" pitchFamily="84" charset="-128"/>
            </a:endParaRPr>
          </a:p>
        </p:txBody>
      </p:sp>
      <p:sp>
        <p:nvSpPr>
          <p:cNvPr id="62468" name="Text Box 8"/>
          <p:cNvSpPr txBox="1">
            <a:spLocks noChangeArrowheads="1"/>
          </p:cNvSpPr>
          <p:nvPr/>
        </p:nvSpPr>
        <p:spPr bwMode="auto">
          <a:xfrm>
            <a:off x="1143000" y="1371600"/>
            <a:ext cx="3581400" cy="366713"/>
          </a:xfrm>
          <a:prstGeom prst="rect">
            <a:avLst/>
          </a:prstGeom>
          <a:noFill/>
          <a:ln w="9525">
            <a:noFill/>
            <a:miter lim="800000"/>
            <a:headEnd/>
            <a:tailEnd/>
          </a:ln>
        </p:spPr>
        <p:txBody>
          <a:bodyPr>
            <a:prstTxWarp prst="textNoShape">
              <a:avLst/>
            </a:prstTxWarp>
            <a:spAutoFit/>
          </a:bodyPr>
          <a:lstStyle/>
          <a:p>
            <a:pPr>
              <a:spcBef>
                <a:spcPct val="50000"/>
              </a:spcBef>
            </a:pPr>
            <a:endParaRPr lang="en-GB" sz="1800"/>
          </a:p>
        </p:txBody>
      </p:sp>
      <p:pic>
        <p:nvPicPr>
          <p:cNvPr id="62469" name="Picture 9"/>
          <p:cNvPicPr>
            <a:picLocks noGrp="1" noChangeAspect="1" noChangeArrowheads="1"/>
          </p:cNvPicPr>
          <p:nvPr>
            <p:ph type="clipArt" sz="half" idx="4294967295"/>
          </p:nvPr>
        </p:nvPicPr>
        <p:blipFill>
          <a:blip r:embed="rId3"/>
          <a:srcRect l="46072" t="3098" r="14809" b="7967"/>
          <a:stretch>
            <a:fillRect/>
          </a:stretch>
        </p:blipFill>
        <p:spPr>
          <a:xfrm>
            <a:off x="838200" y="1860550"/>
            <a:ext cx="2997200" cy="4191000"/>
          </a:xfrm>
        </p:spPr>
      </p:pic>
    </p:spTree>
    <p:extLst>
      <p:ext uri="{BB962C8B-B14F-4D97-AF65-F5344CB8AC3E}">
        <p14:creationId xmlns:p14="http://schemas.microsoft.com/office/powerpoint/2010/main" val="25475869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p:cNvSpPr>
          <p:nvPr>
            <p:ph type="title"/>
          </p:nvPr>
        </p:nvSpPr>
        <p:spPr/>
        <p:txBody>
          <a:bodyPr/>
          <a:lstStyle/>
          <a:p>
            <a:pPr eaLnBrk="1" hangingPunct="1"/>
            <a:r>
              <a:rPr lang="en-GB" sz="4200">
                <a:solidFill>
                  <a:srgbClr val="760F18"/>
                </a:solidFill>
                <a:ea typeface="ＭＳ Ｐゴシック" pitchFamily="84" charset="-128"/>
                <a:cs typeface="ＭＳ Ｐゴシック" pitchFamily="84" charset="-128"/>
              </a:rPr>
              <a:t>Den nya medvetenheten innebär:</a:t>
            </a:r>
            <a:endParaRPr lang="en-GB">
              <a:ea typeface="ＭＳ Ｐゴシック" pitchFamily="84" charset="-128"/>
              <a:cs typeface="ＭＳ Ｐゴシック" pitchFamily="84" charset="-128"/>
            </a:endParaRPr>
          </a:p>
        </p:txBody>
      </p:sp>
      <p:sp>
        <p:nvSpPr>
          <p:cNvPr id="64515" name="Rectangle 3"/>
          <p:cNvSpPr>
            <a:spLocks noGrp="1"/>
          </p:cNvSpPr>
          <p:nvPr>
            <p:ph type="body" idx="1"/>
          </p:nvPr>
        </p:nvSpPr>
        <p:spPr>
          <a:xfrm>
            <a:off x="457200" y="1981200"/>
            <a:ext cx="8229600" cy="4144963"/>
          </a:xfrm>
          <a:solidFill>
            <a:srgbClr val="CC99FF">
              <a:alpha val="23921"/>
            </a:srgbClr>
          </a:solidFill>
        </p:spPr>
        <p:txBody>
          <a:bodyPr/>
          <a:lstStyle/>
          <a:p>
            <a:pPr eaLnBrk="1" hangingPunct="1">
              <a:buFontTx/>
              <a:buChar char="o"/>
            </a:pPr>
            <a:endParaRPr lang="en-GB">
              <a:solidFill>
                <a:srgbClr val="760F18"/>
              </a:solidFill>
              <a:ea typeface="ＭＳ Ｐゴシック" pitchFamily="84" charset="-128"/>
              <a:cs typeface="ＭＳ Ｐゴシック" pitchFamily="84" charset="-128"/>
            </a:endParaRPr>
          </a:p>
          <a:p>
            <a:pPr eaLnBrk="1" hangingPunct="1">
              <a:buFontTx/>
              <a:buChar char="o"/>
            </a:pPr>
            <a:r>
              <a:rPr lang="en-GB">
                <a:solidFill>
                  <a:srgbClr val="760F18"/>
                </a:solidFill>
                <a:ea typeface="ＭＳ Ｐゴシック" pitchFamily="84" charset="-128"/>
                <a:cs typeface="ＭＳ Ｐゴシック" pitchFamily="84" charset="-128"/>
              </a:rPr>
              <a:t>Att det outtalade blir tydligt</a:t>
            </a:r>
          </a:p>
          <a:p>
            <a:pPr eaLnBrk="1" hangingPunct="1"/>
            <a:endParaRPr lang="en-GB">
              <a:solidFill>
                <a:srgbClr val="760F18"/>
              </a:solidFill>
              <a:ea typeface="ＭＳ Ｐゴシック" pitchFamily="84" charset="-128"/>
              <a:cs typeface="ＭＳ Ｐゴシック" pitchFamily="84" charset="-128"/>
            </a:endParaRPr>
          </a:p>
          <a:p>
            <a:pPr eaLnBrk="1" hangingPunct="1">
              <a:buFontTx/>
              <a:buChar char="o"/>
            </a:pPr>
            <a:r>
              <a:rPr lang="en-GB">
                <a:solidFill>
                  <a:srgbClr val="760F18"/>
                </a:solidFill>
                <a:ea typeface="ＭＳ Ｐゴシック" pitchFamily="84" charset="-128"/>
                <a:cs typeface="ＭＳ Ｐゴシック" pitchFamily="84" charset="-128"/>
              </a:rPr>
              <a:t>En fördjupad förståelse</a:t>
            </a:r>
          </a:p>
          <a:p>
            <a:pPr eaLnBrk="1" hangingPunct="1"/>
            <a:endParaRPr lang="en-GB">
              <a:solidFill>
                <a:srgbClr val="760F18"/>
              </a:solidFill>
              <a:ea typeface="ＭＳ Ｐゴシック" pitchFamily="84" charset="-128"/>
              <a:cs typeface="ＭＳ Ｐゴシック" pitchFamily="84" charset="-128"/>
            </a:endParaRPr>
          </a:p>
          <a:p>
            <a:pPr eaLnBrk="1" hangingPunct="1">
              <a:buFontTx/>
              <a:buChar char="o"/>
            </a:pPr>
            <a:r>
              <a:rPr lang="en-GB">
                <a:solidFill>
                  <a:srgbClr val="760F18"/>
                </a:solidFill>
                <a:ea typeface="ＭＳ Ｐゴシック" pitchFamily="84" charset="-128"/>
                <a:cs typeface="ＭＳ Ｐゴシック" pitchFamily="84" charset="-128"/>
              </a:rPr>
              <a:t>Bekräftelse</a:t>
            </a:r>
            <a:endParaRPr lang="en-GB">
              <a:ea typeface="ＭＳ Ｐゴシック" pitchFamily="84" charset="-128"/>
              <a:cs typeface="ＭＳ Ｐゴシック" pitchFamily="84" charset="-128"/>
            </a:endParaRPr>
          </a:p>
          <a:p>
            <a:pPr eaLnBrk="1" hangingPunct="1">
              <a:buFont typeface="Arial" pitchFamily="84" charset="0"/>
              <a:buNone/>
            </a:pPr>
            <a:r>
              <a:rPr lang="en-GB">
                <a:ea typeface="ＭＳ Ｐゴシック" pitchFamily="84" charset="-128"/>
                <a:cs typeface="ＭＳ Ｐゴシック" pitchFamily="84" charset="-128"/>
              </a:rPr>
              <a:t> </a:t>
            </a:r>
          </a:p>
        </p:txBody>
      </p:sp>
    </p:spTree>
    <p:extLst>
      <p:ext uri="{BB962C8B-B14F-4D97-AF65-F5344CB8AC3E}">
        <p14:creationId xmlns:p14="http://schemas.microsoft.com/office/powerpoint/2010/main" val="32283725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AutoShape 4"/>
          <p:cNvSpPr>
            <a:spLocks noChangeArrowheads="1"/>
          </p:cNvSpPr>
          <p:nvPr/>
        </p:nvSpPr>
        <p:spPr bwMode="auto">
          <a:xfrm>
            <a:off x="457200" y="1371600"/>
            <a:ext cx="8382000" cy="4114800"/>
          </a:xfrm>
          <a:prstGeom prst="wedgeRoundRectCallout">
            <a:avLst>
              <a:gd name="adj1" fmla="val -41134"/>
              <a:gd name="adj2" fmla="val 69986"/>
              <a:gd name="adj3" fmla="val 16667"/>
            </a:avLst>
          </a:prstGeom>
          <a:solidFill>
            <a:srgbClr val="FADDFF">
              <a:alpha val="0"/>
            </a:srgbClr>
          </a:solidFill>
          <a:ln w="9525">
            <a:noFill/>
            <a:miter lim="800000"/>
            <a:headEnd/>
            <a:tailEnd/>
          </a:ln>
        </p:spPr>
        <p:txBody>
          <a:bodyPr wrap="none" anchor="ctr">
            <a:prstTxWarp prst="textNoShape">
              <a:avLst/>
            </a:prstTxWarp>
          </a:bodyPr>
          <a:lstStyle/>
          <a:p>
            <a:pPr algn="ctr"/>
            <a:endParaRPr lang="en-GB" sz="1800">
              <a:latin typeface="Calibri" pitchFamily="84" charset="0"/>
            </a:endParaRPr>
          </a:p>
        </p:txBody>
      </p:sp>
      <p:sp>
        <p:nvSpPr>
          <p:cNvPr id="66563" name="Text Box 5"/>
          <p:cNvSpPr txBox="1">
            <a:spLocks noChangeArrowheads="1"/>
          </p:cNvSpPr>
          <p:nvPr/>
        </p:nvSpPr>
        <p:spPr bwMode="auto">
          <a:xfrm>
            <a:off x="1600200" y="1600200"/>
            <a:ext cx="6553200" cy="2989263"/>
          </a:xfrm>
          <a:prstGeom prst="rect">
            <a:avLst/>
          </a:prstGeom>
          <a:noFill/>
          <a:ln w="9525">
            <a:noFill/>
            <a:miter lim="800000"/>
            <a:headEnd/>
            <a:tailEnd/>
          </a:ln>
        </p:spPr>
        <p:txBody>
          <a:bodyPr>
            <a:prstTxWarp prst="textNoShape">
              <a:avLst/>
            </a:prstTxWarp>
            <a:spAutoFit/>
          </a:bodyPr>
          <a:lstStyle/>
          <a:p>
            <a:pPr>
              <a:spcBef>
                <a:spcPct val="50000"/>
              </a:spcBef>
            </a:pPr>
            <a:r>
              <a:rPr lang="en-GB" sz="3800" i="1" dirty="0">
                <a:solidFill>
                  <a:srgbClr val="6B1103"/>
                </a:solidFill>
                <a:latin typeface="Calibri" pitchFamily="84" charset="0"/>
              </a:rPr>
              <a:t>“Vi </a:t>
            </a:r>
            <a:r>
              <a:rPr lang="en-GB" sz="3800" i="1" dirty="0" err="1">
                <a:solidFill>
                  <a:srgbClr val="6B1103"/>
                </a:solidFill>
                <a:latin typeface="Calibri" pitchFamily="84" charset="0"/>
              </a:rPr>
              <a:t>är</a:t>
            </a:r>
            <a:r>
              <a:rPr lang="en-GB" sz="3800" i="1" dirty="0">
                <a:solidFill>
                  <a:srgbClr val="6B1103"/>
                </a:solidFill>
                <a:latin typeface="Calibri" pitchFamily="84" charset="0"/>
              </a:rPr>
              <a:t> </a:t>
            </a:r>
            <a:r>
              <a:rPr lang="en-GB" sz="3800" i="1" dirty="0" err="1">
                <a:solidFill>
                  <a:srgbClr val="6B1103"/>
                </a:solidFill>
                <a:latin typeface="Calibri" pitchFamily="84" charset="0"/>
              </a:rPr>
              <a:t>mycket</a:t>
            </a:r>
            <a:r>
              <a:rPr lang="en-GB" sz="3800" i="1" dirty="0">
                <a:solidFill>
                  <a:srgbClr val="6B1103"/>
                </a:solidFill>
                <a:latin typeface="Calibri" pitchFamily="84" charset="0"/>
              </a:rPr>
              <a:t> </a:t>
            </a:r>
            <a:r>
              <a:rPr lang="en-GB" sz="3800" i="1" dirty="0" err="1">
                <a:solidFill>
                  <a:srgbClr val="6B1103"/>
                </a:solidFill>
                <a:latin typeface="Calibri" pitchFamily="84" charset="0"/>
              </a:rPr>
              <a:t>mer</a:t>
            </a:r>
            <a:r>
              <a:rPr lang="en-GB" sz="3800" i="1" dirty="0">
                <a:solidFill>
                  <a:srgbClr val="6B1103"/>
                </a:solidFill>
                <a:latin typeface="Calibri" pitchFamily="84" charset="0"/>
              </a:rPr>
              <a:t> </a:t>
            </a:r>
            <a:r>
              <a:rPr lang="en-GB" sz="3800" i="1" dirty="0" err="1">
                <a:solidFill>
                  <a:srgbClr val="6B1103"/>
                </a:solidFill>
                <a:latin typeface="Calibri" pitchFamily="84" charset="0"/>
              </a:rPr>
              <a:t>medvetna</a:t>
            </a:r>
            <a:r>
              <a:rPr lang="en-GB" sz="3800" i="1" dirty="0">
                <a:solidFill>
                  <a:srgbClr val="6B1103"/>
                </a:solidFill>
                <a:latin typeface="Calibri" pitchFamily="84" charset="0"/>
              </a:rPr>
              <a:t> nu. Vet </a:t>
            </a:r>
            <a:r>
              <a:rPr lang="en-GB" sz="3800" i="1" dirty="0" err="1">
                <a:solidFill>
                  <a:srgbClr val="6B1103"/>
                </a:solidFill>
                <a:latin typeface="Calibri" pitchFamily="84" charset="0"/>
              </a:rPr>
              <a:t>var</a:t>
            </a:r>
            <a:r>
              <a:rPr lang="en-GB" sz="3800" i="1" dirty="0">
                <a:solidFill>
                  <a:srgbClr val="6B1103"/>
                </a:solidFill>
                <a:latin typeface="Calibri" pitchFamily="84" charset="0"/>
              </a:rPr>
              <a:t> vi </a:t>
            </a:r>
            <a:r>
              <a:rPr lang="en-GB" sz="3800" i="1" dirty="0" err="1">
                <a:solidFill>
                  <a:srgbClr val="6B1103"/>
                </a:solidFill>
                <a:latin typeface="Calibri" pitchFamily="84" charset="0"/>
              </a:rPr>
              <a:t>har</a:t>
            </a:r>
            <a:r>
              <a:rPr lang="en-GB" sz="3800" i="1" dirty="0">
                <a:solidFill>
                  <a:srgbClr val="6B1103"/>
                </a:solidFill>
                <a:latin typeface="Calibri" pitchFamily="84" charset="0"/>
              </a:rPr>
              <a:t> </a:t>
            </a:r>
            <a:r>
              <a:rPr lang="en-GB" sz="3800" i="1" dirty="0" err="1">
                <a:solidFill>
                  <a:srgbClr val="6B1103"/>
                </a:solidFill>
                <a:latin typeface="Calibri" pitchFamily="84" charset="0"/>
              </a:rPr>
              <a:t>varandra</a:t>
            </a:r>
            <a:r>
              <a:rPr lang="en-GB" sz="3800" i="1" dirty="0">
                <a:solidFill>
                  <a:srgbClr val="6B1103"/>
                </a:solidFill>
                <a:latin typeface="Calibri" pitchFamily="84" charset="0"/>
              </a:rPr>
              <a:t>. </a:t>
            </a:r>
            <a:r>
              <a:rPr lang="en-GB" sz="3800" i="1" dirty="0" err="1">
                <a:solidFill>
                  <a:srgbClr val="6B1103"/>
                </a:solidFill>
                <a:latin typeface="Calibri" pitchFamily="84" charset="0"/>
              </a:rPr>
              <a:t>Det</a:t>
            </a:r>
            <a:r>
              <a:rPr lang="en-GB" sz="3800" i="1" dirty="0">
                <a:solidFill>
                  <a:srgbClr val="6B1103"/>
                </a:solidFill>
                <a:latin typeface="Calibri" pitchFamily="84" charset="0"/>
              </a:rPr>
              <a:t> </a:t>
            </a:r>
            <a:r>
              <a:rPr lang="en-GB" sz="3800" i="1" dirty="0" err="1">
                <a:solidFill>
                  <a:srgbClr val="6B1103"/>
                </a:solidFill>
                <a:latin typeface="Calibri" pitchFamily="84" charset="0"/>
              </a:rPr>
              <a:t>handlar</a:t>
            </a:r>
            <a:r>
              <a:rPr lang="en-GB" sz="3800" i="1" dirty="0">
                <a:solidFill>
                  <a:srgbClr val="6B1103"/>
                </a:solidFill>
                <a:latin typeface="Calibri" pitchFamily="84" charset="0"/>
              </a:rPr>
              <a:t> </a:t>
            </a:r>
            <a:r>
              <a:rPr lang="en-GB" sz="3800" i="1" dirty="0" err="1">
                <a:solidFill>
                  <a:srgbClr val="6B1103"/>
                </a:solidFill>
                <a:latin typeface="Calibri" pitchFamily="84" charset="0"/>
              </a:rPr>
              <a:t>inte</a:t>
            </a:r>
            <a:r>
              <a:rPr lang="en-GB" sz="3800" i="1" dirty="0">
                <a:solidFill>
                  <a:srgbClr val="6B1103"/>
                </a:solidFill>
                <a:latin typeface="Calibri" pitchFamily="84" charset="0"/>
              </a:rPr>
              <a:t> </a:t>
            </a:r>
            <a:r>
              <a:rPr lang="en-GB" sz="3800" i="1" dirty="0" err="1">
                <a:solidFill>
                  <a:srgbClr val="6B1103"/>
                </a:solidFill>
                <a:latin typeface="Calibri" pitchFamily="84" charset="0"/>
              </a:rPr>
              <a:t>om</a:t>
            </a:r>
            <a:r>
              <a:rPr lang="en-GB" sz="3800" i="1" dirty="0">
                <a:solidFill>
                  <a:srgbClr val="6B1103"/>
                </a:solidFill>
                <a:latin typeface="Calibri" pitchFamily="84" charset="0"/>
              </a:rPr>
              <a:t> </a:t>
            </a:r>
            <a:r>
              <a:rPr lang="en-GB" sz="3800" i="1" dirty="0" err="1">
                <a:solidFill>
                  <a:srgbClr val="6B1103"/>
                </a:solidFill>
                <a:latin typeface="Calibri" pitchFamily="84" charset="0"/>
              </a:rPr>
              <a:t>kritik</a:t>
            </a:r>
            <a:r>
              <a:rPr lang="en-GB" sz="3800" i="1" dirty="0">
                <a:solidFill>
                  <a:srgbClr val="6B1103"/>
                </a:solidFill>
                <a:latin typeface="Calibri" pitchFamily="84" charset="0"/>
              </a:rPr>
              <a:t>. Vi </a:t>
            </a:r>
            <a:r>
              <a:rPr lang="en-GB" sz="3800" i="1" dirty="0" err="1">
                <a:solidFill>
                  <a:srgbClr val="6B1103"/>
                </a:solidFill>
                <a:latin typeface="Calibri" pitchFamily="84" charset="0"/>
              </a:rPr>
              <a:t>har</a:t>
            </a:r>
            <a:r>
              <a:rPr lang="en-GB" sz="3800" i="1" dirty="0">
                <a:solidFill>
                  <a:srgbClr val="6B1103"/>
                </a:solidFill>
                <a:latin typeface="Calibri" pitchFamily="84" charset="0"/>
              </a:rPr>
              <a:t> </a:t>
            </a:r>
            <a:r>
              <a:rPr lang="en-GB" sz="3800" i="1" dirty="0" err="1">
                <a:solidFill>
                  <a:srgbClr val="6B1103"/>
                </a:solidFill>
                <a:latin typeface="Calibri" pitchFamily="84" charset="0"/>
              </a:rPr>
              <a:t>olika</a:t>
            </a:r>
            <a:r>
              <a:rPr lang="en-GB" sz="3800" i="1" dirty="0">
                <a:solidFill>
                  <a:srgbClr val="6B1103"/>
                </a:solidFill>
                <a:latin typeface="Calibri" pitchFamily="84" charset="0"/>
              </a:rPr>
              <a:t> roller</a:t>
            </a:r>
            <a:r>
              <a:rPr lang="en-GB" sz="3800" i="1" dirty="0" smtClean="0">
                <a:solidFill>
                  <a:srgbClr val="6B1103"/>
                </a:solidFill>
                <a:latin typeface="Calibri" pitchFamily="84" charset="0"/>
              </a:rPr>
              <a:t>, </a:t>
            </a:r>
            <a:r>
              <a:rPr lang="en-GB" sz="3800" i="1" dirty="0" err="1" smtClean="0">
                <a:solidFill>
                  <a:srgbClr val="6B1103"/>
                </a:solidFill>
                <a:latin typeface="Calibri" pitchFamily="84" charset="0"/>
              </a:rPr>
              <a:t>förutsättningar</a:t>
            </a:r>
            <a:r>
              <a:rPr lang="en-GB" sz="3800" i="1" dirty="0" smtClean="0">
                <a:solidFill>
                  <a:srgbClr val="6B1103"/>
                </a:solidFill>
                <a:latin typeface="Calibri" pitchFamily="84" charset="0"/>
              </a:rPr>
              <a:t> </a:t>
            </a:r>
            <a:r>
              <a:rPr lang="en-GB" sz="3800" i="1" dirty="0" err="1">
                <a:solidFill>
                  <a:srgbClr val="6B1103"/>
                </a:solidFill>
                <a:latin typeface="Calibri" pitchFamily="84" charset="0"/>
              </a:rPr>
              <a:t>och</a:t>
            </a:r>
            <a:r>
              <a:rPr lang="en-GB" sz="3800" i="1" dirty="0">
                <a:solidFill>
                  <a:srgbClr val="6B1103"/>
                </a:solidFill>
                <a:latin typeface="Calibri" pitchFamily="84" charset="0"/>
              </a:rPr>
              <a:t> </a:t>
            </a:r>
            <a:r>
              <a:rPr lang="en-GB" sz="3800" i="1" dirty="0" err="1">
                <a:solidFill>
                  <a:srgbClr val="6B1103"/>
                </a:solidFill>
                <a:latin typeface="Calibri" pitchFamily="84" charset="0"/>
              </a:rPr>
              <a:t>professioner</a:t>
            </a:r>
            <a:r>
              <a:rPr lang="en-GB" sz="3800" i="1" dirty="0">
                <a:solidFill>
                  <a:srgbClr val="6B1103"/>
                </a:solidFill>
                <a:latin typeface="Calibri" pitchFamily="84" charset="0"/>
              </a:rPr>
              <a:t> men </a:t>
            </a:r>
            <a:r>
              <a:rPr lang="en-GB" sz="3800" i="1" dirty="0" err="1">
                <a:solidFill>
                  <a:srgbClr val="6B1103"/>
                </a:solidFill>
                <a:latin typeface="Calibri" pitchFamily="84" charset="0"/>
              </a:rPr>
              <a:t>inga</a:t>
            </a:r>
            <a:r>
              <a:rPr lang="en-GB" sz="3800" i="1" dirty="0">
                <a:solidFill>
                  <a:srgbClr val="6B1103"/>
                </a:solidFill>
                <a:latin typeface="Calibri" pitchFamily="84" charset="0"/>
              </a:rPr>
              <a:t> </a:t>
            </a:r>
            <a:r>
              <a:rPr lang="en-GB" sz="3800" i="1" dirty="0" err="1">
                <a:solidFill>
                  <a:srgbClr val="6B1103"/>
                </a:solidFill>
                <a:latin typeface="Calibri" pitchFamily="84" charset="0"/>
              </a:rPr>
              <a:t>revir</a:t>
            </a:r>
            <a:r>
              <a:rPr lang="en-GB" sz="3800" i="1" dirty="0">
                <a:solidFill>
                  <a:srgbClr val="6B1103"/>
                </a:solidFill>
                <a:latin typeface="Calibri" pitchFamily="84" charset="0"/>
              </a:rPr>
              <a:t>.”</a:t>
            </a:r>
            <a:endParaRPr lang="en-GB" sz="1800" dirty="0">
              <a:latin typeface="Calibri" pitchFamily="84" charset="0"/>
            </a:endParaRPr>
          </a:p>
        </p:txBody>
      </p:sp>
    </p:spTree>
    <p:extLst>
      <p:ext uri="{BB962C8B-B14F-4D97-AF65-F5344CB8AC3E}">
        <p14:creationId xmlns:p14="http://schemas.microsoft.com/office/powerpoint/2010/main" val="25465650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title"/>
          </p:nvPr>
        </p:nvSpPr>
        <p:spPr/>
        <p:txBody>
          <a:bodyPr/>
          <a:lstStyle/>
          <a:p>
            <a:pPr eaLnBrk="1" hangingPunct="1"/>
            <a:r>
              <a:rPr lang="en-GB">
                <a:solidFill>
                  <a:srgbClr val="760F18"/>
                </a:solidFill>
                <a:ea typeface="ＭＳ Ｐゴシック" pitchFamily="84" charset="-128"/>
                <a:cs typeface="ＭＳ Ｐゴシック" pitchFamily="84" charset="-128"/>
              </a:rPr>
              <a:t>Om teamarbetet:</a:t>
            </a:r>
            <a:endParaRPr lang="en-GB">
              <a:ea typeface="ＭＳ Ｐゴシック" pitchFamily="84" charset="-128"/>
              <a:cs typeface="ＭＳ Ｐゴシック" pitchFamily="84" charset="-128"/>
            </a:endParaRPr>
          </a:p>
        </p:txBody>
      </p:sp>
      <p:sp>
        <p:nvSpPr>
          <p:cNvPr id="68611" name="Rectangle 3"/>
          <p:cNvSpPr>
            <a:spLocks noGrp="1"/>
          </p:cNvSpPr>
          <p:nvPr>
            <p:ph type="body" idx="1"/>
          </p:nvPr>
        </p:nvSpPr>
        <p:spPr/>
        <p:txBody>
          <a:bodyPr/>
          <a:lstStyle/>
          <a:p>
            <a:pPr eaLnBrk="1" hangingPunct="1">
              <a:buFontTx/>
              <a:buChar char="o"/>
            </a:pPr>
            <a:endParaRPr lang="en-GB" dirty="0">
              <a:solidFill>
                <a:srgbClr val="760F18"/>
              </a:solidFill>
              <a:ea typeface="ＭＳ Ｐゴシック" pitchFamily="84" charset="-128"/>
              <a:cs typeface="ＭＳ Ｐゴシック" pitchFamily="84" charset="-128"/>
            </a:endParaRPr>
          </a:p>
          <a:p>
            <a:pPr eaLnBrk="1" hangingPunct="1">
              <a:buFontTx/>
              <a:buChar char="o"/>
            </a:pPr>
            <a:r>
              <a:rPr lang="en-GB" dirty="0" err="1" smtClean="0">
                <a:solidFill>
                  <a:srgbClr val="760F18"/>
                </a:solidFill>
                <a:ea typeface="ＭＳ Ｐゴシック" pitchFamily="84" charset="-128"/>
                <a:cs typeface="ＭＳ Ｐゴシック" pitchFamily="84" charset="-128"/>
              </a:rPr>
              <a:t>Öppenheten</a:t>
            </a:r>
            <a:r>
              <a:rPr lang="en-GB" dirty="0" smtClean="0">
                <a:solidFill>
                  <a:srgbClr val="760F18"/>
                </a:solidFill>
                <a:ea typeface="ＭＳ Ｐゴシック" pitchFamily="84" charset="-128"/>
                <a:cs typeface="ＭＳ Ｐゴシック" pitchFamily="84" charset="-128"/>
              </a:rPr>
              <a:t> </a:t>
            </a:r>
            <a:r>
              <a:rPr lang="en-GB" dirty="0" err="1">
                <a:solidFill>
                  <a:srgbClr val="760F18"/>
                </a:solidFill>
                <a:ea typeface="ＭＳ Ｐゴシック" pitchFamily="84" charset="-128"/>
                <a:cs typeface="ＭＳ Ｐゴシック" pitchFamily="84" charset="-128"/>
              </a:rPr>
              <a:t>genererar</a:t>
            </a:r>
            <a:r>
              <a:rPr lang="en-GB" dirty="0">
                <a:solidFill>
                  <a:srgbClr val="760F18"/>
                </a:solidFill>
                <a:ea typeface="ＭＳ Ｐゴシック" pitchFamily="84" charset="-128"/>
                <a:cs typeface="ＭＳ Ｐゴシック" pitchFamily="84" charset="-128"/>
              </a:rPr>
              <a:t> </a:t>
            </a:r>
            <a:r>
              <a:rPr lang="en-GB" dirty="0" err="1">
                <a:solidFill>
                  <a:srgbClr val="760F18"/>
                </a:solidFill>
                <a:ea typeface="ＭＳ Ｐゴシック" pitchFamily="84" charset="-128"/>
                <a:cs typeface="ＭＳ Ｐゴシック" pitchFamily="84" charset="-128"/>
              </a:rPr>
              <a:t>förändring</a:t>
            </a:r>
            <a:r>
              <a:rPr lang="en-GB" dirty="0">
                <a:solidFill>
                  <a:srgbClr val="760F18"/>
                </a:solidFill>
                <a:ea typeface="ＭＳ Ｐゴシック" pitchFamily="84" charset="-128"/>
                <a:cs typeface="ＭＳ Ｐゴシック" pitchFamily="84" charset="-128"/>
              </a:rPr>
              <a:t>.</a:t>
            </a:r>
            <a:endParaRPr lang="en-GB" dirty="0" smtClean="0">
              <a:solidFill>
                <a:srgbClr val="760F18"/>
              </a:solidFill>
              <a:ea typeface="ＭＳ Ｐゴシック" pitchFamily="84" charset="-128"/>
              <a:cs typeface="ＭＳ Ｐゴシック" pitchFamily="84" charset="-128"/>
            </a:endParaRPr>
          </a:p>
          <a:p>
            <a:pPr eaLnBrk="1" hangingPunct="1">
              <a:buFontTx/>
              <a:buChar char="o"/>
            </a:pPr>
            <a:r>
              <a:rPr lang="en-GB" dirty="0" err="1" smtClean="0">
                <a:solidFill>
                  <a:srgbClr val="760F18"/>
                </a:solidFill>
                <a:ea typeface="ＭＳ Ｐゴシック" pitchFamily="84" charset="-128"/>
                <a:cs typeface="ＭＳ Ｐゴシック" pitchFamily="84" charset="-128"/>
              </a:rPr>
              <a:t>Inbördes</a:t>
            </a:r>
            <a:r>
              <a:rPr lang="en-GB" dirty="0" smtClean="0">
                <a:solidFill>
                  <a:srgbClr val="760F18"/>
                </a:solidFill>
                <a:ea typeface="ＭＳ Ｐゴシック" pitchFamily="84" charset="-128"/>
                <a:cs typeface="ＭＳ Ｐゴシック" pitchFamily="84" charset="-128"/>
              </a:rPr>
              <a:t> </a:t>
            </a:r>
            <a:r>
              <a:rPr lang="en-GB" dirty="0" err="1" smtClean="0">
                <a:solidFill>
                  <a:srgbClr val="760F18"/>
                </a:solidFill>
                <a:ea typeface="ＭＳ Ｐゴシック" pitchFamily="84" charset="-128"/>
                <a:cs typeface="ＭＳ Ｐゴシック" pitchFamily="84" charset="-128"/>
              </a:rPr>
              <a:t>relationer</a:t>
            </a:r>
            <a:r>
              <a:rPr lang="en-GB" dirty="0" smtClean="0">
                <a:solidFill>
                  <a:srgbClr val="760F18"/>
                </a:solidFill>
                <a:ea typeface="ＭＳ Ｐゴシック" pitchFamily="84" charset="-128"/>
                <a:cs typeface="ＭＳ Ｐゴシック" pitchFamily="84" charset="-128"/>
              </a:rPr>
              <a:t> </a:t>
            </a:r>
            <a:r>
              <a:rPr lang="en-GB" dirty="0" err="1" smtClean="0">
                <a:solidFill>
                  <a:srgbClr val="760F18"/>
                </a:solidFill>
                <a:ea typeface="ＭＳ Ｐゴシック" pitchFamily="84" charset="-128"/>
                <a:cs typeface="ＭＳ Ｐゴシック" pitchFamily="84" charset="-128"/>
              </a:rPr>
              <a:t>blir</a:t>
            </a:r>
            <a:r>
              <a:rPr lang="en-GB" dirty="0" smtClean="0">
                <a:solidFill>
                  <a:srgbClr val="760F18"/>
                </a:solidFill>
                <a:ea typeface="ＭＳ Ｐゴシック" pitchFamily="84" charset="-128"/>
                <a:cs typeface="ＭＳ Ｐゴシック" pitchFamily="84" charset="-128"/>
              </a:rPr>
              <a:t> </a:t>
            </a:r>
            <a:r>
              <a:rPr lang="en-GB" dirty="0" err="1" smtClean="0">
                <a:solidFill>
                  <a:srgbClr val="760F18"/>
                </a:solidFill>
                <a:ea typeface="ＭＳ Ｐゴシック" pitchFamily="84" charset="-128"/>
                <a:cs typeface="ＭＳ Ｐゴシック" pitchFamily="84" charset="-128"/>
              </a:rPr>
              <a:t>klargjorda</a:t>
            </a:r>
            <a:endParaRPr lang="en-GB" dirty="0" smtClean="0">
              <a:solidFill>
                <a:srgbClr val="760F18"/>
              </a:solidFill>
              <a:ea typeface="ＭＳ Ｐゴシック" pitchFamily="84" charset="-128"/>
              <a:cs typeface="ＭＳ Ｐゴシック" pitchFamily="84" charset="-128"/>
            </a:endParaRPr>
          </a:p>
          <a:p>
            <a:pPr eaLnBrk="1" hangingPunct="1">
              <a:buFontTx/>
              <a:buChar char="o"/>
            </a:pPr>
            <a:r>
              <a:rPr lang="en-GB" dirty="0" err="1">
                <a:solidFill>
                  <a:srgbClr val="760F18"/>
                </a:solidFill>
                <a:ea typeface="ＭＳ Ｐゴシック" pitchFamily="84" charset="-128"/>
                <a:cs typeface="ＭＳ Ｐゴシック" pitchFamily="84" charset="-128"/>
              </a:rPr>
              <a:t>Resonemangen</a:t>
            </a:r>
            <a:r>
              <a:rPr lang="en-GB" dirty="0">
                <a:solidFill>
                  <a:srgbClr val="760F18"/>
                </a:solidFill>
                <a:ea typeface="ＭＳ Ｐゴシック" pitchFamily="84" charset="-128"/>
                <a:cs typeface="ＭＳ Ｐゴシック" pitchFamily="84" charset="-128"/>
              </a:rPr>
              <a:t> </a:t>
            </a:r>
            <a:r>
              <a:rPr lang="en-GB" dirty="0" err="1">
                <a:solidFill>
                  <a:srgbClr val="760F18"/>
                </a:solidFill>
                <a:ea typeface="ＭＳ Ｐゴシック" pitchFamily="84" charset="-128"/>
                <a:cs typeface="ＭＳ Ｐゴシック" pitchFamily="84" charset="-128"/>
              </a:rPr>
              <a:t>går</a:t>
            </a:r>
            <a:r>
              <a:rPr lang="en-GB" dirty="0">
                <a:solidFill>
                  <a:srgbClr val="760F18"/>
                </a:solidFill>
                <a:ea typeface="ＭＳ Ｐゴシック" pitchFamily="84" charset="-128"/>
                <a:cs typeface="ＭＳ Ｐゴシック" pitchFamily="84" charset="-128"/>
              </a:rPr>
              <a:t> </a:t>
            </a:r>
            <a:r>
              <a:rPr lang="en-GB" dirty="0" err="1">
                <a:solidFill>
                  <a:srgbClr val="760F18"/>
                </a:solidFill>
                <a:ea typeface="ＭＳ Ｐゴシック" pitchFamily="84" charset="-128"/>
                <a:cs typeface="ＭＳ Ｐゴシック" pitchFamily="84" charset="-128"/>
              </a:rPr>
              <a:t>att</a:t>
            </a:r>
            <a:r>
              <a:rPr lang="en-GB" dirty="0">
                <a:solidFill>
                  <a:srgbClr val="760F18"/>
                </a:solidFill>
                <a:ea typeface="ＭＳ Ｐゴシック" pitchFamily="84" charset="-128"/>
                <a:cs typeface="ＭＳ Ｐゴシック" pitchFamily="84" charset="-128"/>
              </a:rPr>
              <a:t> </a:t>
            </a:r>
            <a:r>
              <a:rPr lang="en-GB" dirty="0" err="1">
                <a:solidFill>
                  <a:srgbClr val="760F18"/>
                </a:solidFill>
                <a:ea typeface="ＭＳ Ｐゴシック" pitchFamily="84" charset="-128"/>
                <a:cs typeface="ＭＳ Ｐゴシック" pitchFamily="84" charset="-128"/>
              </a:rPr>
              <a:t>bygga</a:t>
            </a:r>
            <a:r>
              <a:rPr lang="en-GB" dirty="0">
                <a:solidFill>
                  <a:srgbClr val="760F18"/>
                </a:solidFill>
                <a:ea typeface="ＭＳ Ｐゴシック" pitchFamily="84" charset="-128"/>
                <a:cs typeface="ＭＳ Ｐゴシック" pitchFamily="84" charset="-128"/>
              </a:rPr>
              <a:t> </a:t>
            </a:r>
            <a:r>
              <a:rPr lang="en-GB" dirty="0" err="1">
                <a:solidFill>
                  <a:srgbClr val="760F18"/>
                </a:solidFill>
                <a:ea typeface="ＭＳ Ｐゴシック" pitchFamily="84" charset="-128"/>
                <a:cs typeface="ＭＳ Ｐゴシック" pitchFamily="84" charset="-128"/>
              </a:rPr>
              <a:t>vidare</a:t>
            </a:r>
            <a:r>
              <a:rPr lang="en-GB" dirty="0">
                <a:solidFill>
                  <a:srgbClr val="760F18"/>
                </a:solidFill>
                <a:ea typeface="ＭＳ Ｐゴシック" pitchFamily="84" charset="-128"/>
                <a:cs typeface="ＭＳ Ｐゴシック" pitchFamily="84" charset="-128"/>
              </a:rPr>
              <a:t> </a:t>
            </a:r>
            <a:r>
              <a:rPr lang="en-GB" dirty="0" err="1">
                <a:solidFill>
                  <a:srgbClr val="760F18"/>
                </a:solidFill>
                <a:ea typeface="ＭＳ Ｐゴシック" pitchFamily="84" charset="-128"/>
                <a:cs typeface="ＭＳ Ｐゴシック" pitchFamily="84" charset="-128"/>
              </a:rPr>
              <a:t>på</a:t>
            </a:r>
            <a:endParaRPr lang="en-GB" dirty="0">
              <a:solidFill>
                <a:srgbClr val="760F18"/>
              </a:solidFill>
              <a:ea typeface="ＭＳ Ｐゴシック" pitchFamily="84" charset="-128"/>
              <a:cs typeface="ＭＳ Ｐゴシック" pitchFamily="84" charset="-128"/>
            </a:endParaRPr>
          </a:p>
          <a:p>
            <a:pPr eaLnBrk="1" hangingPunct="1">
              <a:buFontTx/>
              <a:buChar char="o"/>
            </a:pPr>
            <a:r>
              <a:rPr lang="en-GB" dirty="0" err="1">
                <a:solidFill>
                  <a:srgbClr val="760F18"/>
                </a:solidFill>
                <a:ea typeface="ＭＳ Ｐゴシック" pitchFamily="84" charset="-128"/>
                <a:cs typeface="ＭＳ Ｐゴシック" pitchFamily="84" charset="-128"/>
              </a:rPr>
              <a:t>Husmötena</a:t>
            </a:r>
            <a:r>
              <a:rPr lang="en-GB" dirty="0">
                <a:solidFill>
                  <a:srgbClr val="760F18"/>
                </a:solidFill>
                <a:ea typeface="ＭＳ Ｐゴシック" pitchFamily="84" charset="-128"/>
                <a:cs typeface="ＭＳ Ｐゴシック" pitchFamily="84" charset="-128"/>
              </a:rPr>
              <a:t> </a:t>
            </a:r>
            <a:r>
              <a:rPr lang="en-GB" dirty="0" err="1">
                <a:solidFill>
                  <a:srgbClr val="760F18"/>
                </a:solidFill>
                <a:ea typeface="ＭＳ Ｐゴシック" pitchFamily="84" charset="-128"/>
                <a:cs typeface="ＭＳ Ｐゴシック" pitchFamily="84" charset="-128"/>
              </a:rPr>
              <a:t>får</a:t>
            </a:r>
            <a:r>
              <a:rPr lang="en-GB" dirty="0">
                <a:solidFill>
                  <a:srgbClr val="760F18"/>
                </a:solidFill>
                <a:ea typeface="ＭＳ Ｐゴシック" pitchFamily="84" charset="-128"/>
                <a:cs typeface="ＭＳ Ｐゴシック" pitchFamily="84" charset="-128"/>
              </a:rPr>
              <a:t> </a:t>
            </a:r>
            <a:r>
              <a:rPr lang="en-GB" dirty="0" err="1">
                <a:solidFill>
                  <a:srgbClr val="760F18"/>
                </a:solidFill>
                <a:ea typeface="ＭＳ Ｐゴシック" pitchFamily="84" charset="-128"/>
                <a:cs typeface="ＭＳ Ｐゴシック" pitchFamily="84" charset="-128"/>
              </a:rPr>
              <a:t>bättre</a:t>
            </a:r>
            <a:r>
              <a:rPr lang="en-GB" dirty="0">
                <a:solidFill>
                  <a:srgbClr val="760F18"/>
                </a:solidFill>
                <a:ea typeface="ＭＳ Ｐゴシック" pitchFamily="84" charset="-128"/>
                <a:cs typeface="ＭＳ Ｐゴシック" pitchFamily="84" charset="-128"/>
              </a:rPr>
              <a:t> </a:t>
            </a:r>
            <a:r>
              <a:rPr lang="en-GB" dirty="0" err="1">
                <a:solidFill>
                  <a:srgbClr val="760F18"/>
                </a:solidFill>
                <a:ea typeface="ＭＳ Ｐゴシック" pitchFamily="84" charset="-128"/>
                <a:cs typeface="ＭＳ Ｐゴシック" pitchFamily="84" charset="-128"/>
              </a:rPr>
              <a:t>struktur</a:t>
            </a:r>
            <a:endParaRPr lang="en-GB" dirty="0" smtClean="0">
              <a:solidFill>
                <a:srgbClr val="760F18"/>
              </a:solidFill>
              <a:ea typeface="ＭＳ Ｐゴシック" pitchFamily="84" charset="-128"/>
              <a:cs typeface="ＭＳ Ｐゴシック" pitchFamily="84" charset="-128"/>
            </a:endParaRPr>
          </a:p>
          <a:p>
            <a:pPr eaLnBrk="1" hangingPunct="1">
              <a:buFontTx/>
              <a:buChar char="o"/>
            </a:pPr>
            <a:r>
              <a:rPr lang="en-GB" dirty="0" err="1" smtClean="0">
                <a:solidFill>
                  <a:srgbClr val="760F18"/>
                </a:solidFill>
                <a:ea typeface="ＭＳ Ｐゴシック" pitchFamily="84" charset="-128"/>
                <a:cs typeface="ＭＳ Ｐゴシック" pitchFamily="84" charset="-128"/>
              </a:rPr>
              <a:t>Reflektionen</a:t>
            </a:r>
            <a:r>
              <a:rPr lang="en-GB" dirty="0" smtClean="0">
                <a:solidFill>
                  <a:srgbClr val="760F18"/>
                </a:solidFill>
                <a:ea typeface="ＭＳ Ｐゴシック" pitchFamily="84" charset="-128"/>
                <a:cs typeface="ＭＳ Ｐゴシック" pitchFamily="84" charset="-128"/>
              </a:rPr>
              <a:t> </a:t>
            </a:r>
            <a:r>
              <a:rPr lang="en-GB" dirty="0" err="1" smtClean="0">
                <a:solidFill>
                  <a:srgbClr val="760F18"/>
                </a:solidFill>
                <a:ea typeface="ＭＳ Ｐゴシック" pitchFamily="84" charset="-128"/>
                <a:cs typeface="ＭＳ Ｐゴシック" pitchFamily="84" charset="-128"/>
              </a:rPr>
              <a:t>har</a:t>
            </a:r>
            <a:r>
              <a:rPr lang="en-GB" dirty="0" smtClean="0">
                <a:solidFill>
                  <a:srgbClr val="760F18"/>
                </a:solidFill>
                <a:ea typeface="ＭＳ Ｐゴシック" pitchFamily="84" charset="-128"/>
                <a:cs typeface="ＭＳ Ｐゴシック" pitchFamily="84" charset="-128"/>
              </a:rPr>
              <a:t> en </a:t>
            </a:r>
            <a:r>
              <a:rPr lang="en-GB" dirty="0" err="1" smtClean="0">
                <a:solidFill>
                  <a:srgbClr val="760F18"/>
                </a:solidFill>
                <a:ea typeface="ＭＳ Ｐゴシック" pitchFamily="84" charset="-128"/>
                <a:cs typeface="ＭＳ Ｐゴシック" pitchFamily="84" charset="-128"/>
              </a:rPr>
              <a:t>samordnande</a:t>
            </a:r>
            <a:r>
              <a:rPr lang="en-GB" dirty="0" smtClean="0">
                <a:solidFill>
                  <a:srgbClr val="760F18"/>
                </a:solidFill>
                <a:ea typeface="ＭＳ Ｐゴシック" pitchFamily="84" charset="-128"/>
                <a:cs typeface="ＭＳ Ｐゴシック" pitchFamily="84" charset="-128"/>
              </a:rPr>
              <a:t> </a:t>
            </a:r>
            <a:r>
              <a:rPr lang="en-GB" dirty="0" err="1">
                <a:solidFill>
                  <a:srgbClr val="760F18"/>
                </a:solidFill>
                <a:ea typeface="ＭＳ Ｐゴシック" pitchFamily="84" charset="-128"/>
                <a:cs typeface="ＭＳ Ｐゴシック" pitchFamily="84" charset="-128"/>
              </a:rPr>
              <a:t>funktion</a:t>
            </a:r>
            <a:endParaRPr lang="en-GB" dirty="0">
              <a:ea typeface="ＭＳ Ｐゴシック" pitchFamily="84" charset="-128"/>
              <a:cs typeface="ＭＳ Ｐゴシック" pitchFamily="84" charset="-128"/>
            </a:endParaRPr>
          </a:p>
        </p:txBody>
      </p:sp>
    </p:spTree>
    <p:extLst>
      <p:ext uri="{BB962C8B-B14F-4D97-AF65-F5344CB8AC3E}">
        <p14:creationId xmlns:p14="http://schemas.microsoft.com/office/powerpoint/2010/main" val="8455738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AutoShape 4"/>
          <p:cNvSpPr>
            <a:spLocks noChangeArrowheads="1"/>
          </p:cNvSpPr>
          <p:nvPr/>
        </p:nvSpPr>
        <p:spPr bwMode="auto">
          <a:xfrm>
            <a:off x="685800" y="1524000"/>
            <a:ext cx="7848600" cy="3962400"/>
          </a:xfrm>
          <a:prstGeom prst="wedgeRoundRectCallout">
            <a:avLst>
              <a:gd name="adj1" fmla="val -31009"/>
              <a:gd name="adj2" fmla="val 69991"/>
              <a:gd name="adj3" fmla="val 16667"/>
            </a:avLst>
          </a:prstGeom>
          <a:solidFill>
            <a:schemeClr val="bg1"/>
          </a:solidFill>
          <a:ln w="9525">
            <a:noFill/>
            <a:miter lim="800000"/>
            <a:headEnd/>
            <a:tailEnd/>
          </a:ln>
        </p:spPr>
        <p:txBody>
          <a:bodyPr wrap="none" anchor="ctr">
            <a:prstTxWarp prst="textNoShape">
              <a:avLst/>
            </a:prstTxWarp>
          </a:bodyPr>
          <a:lstStyle/>
          <a:p>
            <a:pPr algn="ctr"/>
            <a:endParaRPr lang="en-GB" sz="1800">
              <a:latin typeface="Calibri" pitchFamily="84" charset="0"/>
            </a:endParaRPr>
          </a:p>
        </p:txBody>
      </p:sp>
      <p:sp>
        <p:nvSpPr>
          <p:cNvPr id="70659" name="Text Box 5"/>
          <p:cNvSpPr txBox="1">
            <a:spLocks noChangeArrowheads="1"/>
          </p:cNvSpPr>
          <p:nvPr/>
        </p:nvSpPr>
        <p:spPr bwMode="auto">
          <a:xfrm>
            <a:off x="1447800" y="2133600"/>
            <a:ext cx="6400800" cy="2197100"/>
          </a:xfrm>
          <a:prstGeom prst="rect">
            <a:avLst/>
          </a:prstGeom>
          <a:noFill/>
          <a:ln w="9525">
            <a:noFill/>
            <a:miter lim="800000"/>
            <a:headEnd/>
            <a:tailEnd/>
          </a:ln>
        </p:spPr>
        <p:txBody>
          <a:bodyPr>
            <a:prstTxWarp prst="textNoShape">
              <a:avLst/>
            </a:prstTxWarp>
            <a:spAutoFit/>
          </a:bodyPr>
          <a:lstStyle/>
          <a:p>
            <a:pPr>
              <a:spcBef>
                <a:spcPct val="50000"/>
              </a:spcBef>
            </a:pPr>
            <a:r>
              <a:rPr lang="en-GB" sz="4600" i="1">
                <a:solidFill>
                  <a:srgbClr val="6B1103"/>
                </a:solidFill>
                <a:latin typeface="Calibri" pitchFamily="84" charset="0"/>
              </a:rPr>
              <a:t>“ Vi svarade individuellt men blev ett vi genom att vi diskuterade. “</a:t>
            </a:r>
            <a:endParaRPr lang="en-GB" sz="1800">
              <a:latin typeface="Calibri" pitchFamily="84" charset="0"/>
            </a:endParaRPr>
          </a:p>
        </p:txBody>
      </p:sp>
    </p:spTree>
    <p:extLst>
      <p:ext uri="{BB962C8B-B14F-4D97-AF65-F5344CB8AC3E}">
        <p14:creationId xmlns:p14="http://schemas.microsoft.com/office/powerpoint/2010/main" val="4994672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p:cNvSpPr>
          <p:nvPr>
            <p:ph type="title"/>
          </p:nvPr>
        </p:nvSpPr>
        <p:spPr/>
        <p:txBody>
          <a:bodyPr>
            <a:normAutofit fontScale="90000"/>
          </a:bodyPr>
          <a:lstStyle/>
          <a:p>
            <a:pPr eaLnBrk="1" hangingPunct="1"/>
            <a:r>
              <a:rPr lang="en-GB" sz="4000" b="1">
                <a:solidFill>
                  <a:srgbClr val="6F0E14"/>
                </a:solidFill>
                <a:ea typeface="ＭＳ Ｐゴシック" pitchFamily="84" charset="-128"/>
                <a:cs typeface="ＭＳ Ｐゴシック" pitchFamily="84" charset="-128"/>
              </a:rPr>
              <a:t>Instrumentets betydelse för ledning och styrning</a:t>
            </a:r>
            <a:endParaRPr lang="en-GB" sz="4000">
              <a:ea typeface="ＭＳ Ｐゴシック" pitchFamily="84" charset="-128"/>
              <a:cs typeface="ＭＳ Ｐゴシック" pitchFamily="84" charset="-128"/>
            </a:endParaRPr>
          </a:p>
        </p:txBody>
      </p:sp>
      <p:sp>
        <p:nvSpPr>
          <p:cNvPr id="71683" name="Rectangle 3"/>
          <p:cNvSpPr>
            <a:spLocks noGrp="1"/>
          </p:cNvSpPr>
          <p:nvPr>
            <p:ph type="body" idx="1"/>
          </p:nvPr>
        </p:nvSpPr>
        <p:spPr>
          <a:xfrm>
            <a:off x="457200" y="2057400"/>
            <a:ext cx="8458200" cy="4525963"/>
          </a:xfrm>
        </p:spPr>
        <p:txBody>
          <a:bodyPr/>
          <a:lstStyle/>
          <a:p>
            <a:pPr eaLnBrk="1" hangingPunct="1"/>
            <a:r>
              <a:rPr lang="en-GB">
                <a:solidFill>
                  <a:srgbClr val="6B1103"/>
                </a:solidFill>
                <a:ea typeface="ＭＳ Ｐゴシック" pitchFamily="84" charset="-128"/>
                <a:cs typeface="ＭＳ Ｐゴシック" pitchFamily="84" charset="-128"/>
              </a:rPr>
              <a:t>Underlättar samordningen </a:t>
            </a:r>
          </a:p>
          <a:p>
            <a:pPr eaLnBrk="1" hangingPunct="1"/>
            <a:r>
              <a:rPr lang="en-GB">
                <a:solidFill>
                  <a:srgbClr val="6B1103"/>
                </a:solidFill>
                <a:ea typeface="ＭＳ Ｐゴシック" pitchFamily="84" charset="-128"/>
                <a:cs typeface="ＭＳ Ｐゴシック" pitchFamily="84" charset="-128"/>
              </a:rPr>
              <a:t>Understödjer kommunikation med styrgruppen</a:t>
            </a:r>
          </a:p>
          <a:p>
            <a:pPr eaLnBrk="1" hangingPunct="1"/>
            <a:r>
              <a:rPr lang="en-GB">
                <a:solidFill>
                  <a:srgbClr val="6B1103"/>
                </a:solidFill>
                <a:ea typeface="ＭＳ Ｐゴシック" pitchFamily="84" charset="-128"/>
                <a:cs typeface="ＭＳ Ｐゴシック" pitchFamily="84" charset="-128"/>
              </a:rPr>
              <a:t>Ger chefer inblick i verksamheten</a:t>
            </a:r>
          </a:p>
          <a:p>
            <a:pPr eaLnBrk="1" hangingPunct="1"/>
            <a:r>
              <a:rPr lang="en-GB">
                <a:solidFill>
                  <a:srgbClr val="6B1103"/>
                </a:solidFill>
                <a:ea typeface="ＭＳ Ｐゴシック" pitchFamily="84" charset="-128"/>
                <a:cs typeface="ＭＳ Ｐゴシック" pitchFamily="84" charset="-128"/>
              </a:rPr>
              <a:t>Ökar chefers delaktighet</a:t>
            </a:r>
          </a:p>
          <a:p>
            <a:pPr eaLnBrk="1" hangingPunct="1"/>
            <a:r>
              <a:rPr lang="en-GB">
                <a:solidFill>
                  <a:srgbClr val="6B1103"/>
                </a:solidFill>
                <a:ea typeface="ＭＳ Ｐゴシック" pitchFamily="84" charset="-128"/>
                <a:cs typeface="ＭＳ Ｐゴシック" pitchFamily="84" charset="-128"/>
              </a:rPr>
              <a:t>Fötydligar mål i verksamhetsplaner</a:t>
            </a:r>
            <a:endParaRPr lang="en-GB">
              <a:ea typeface="ＭＳ Ｐゴシック" pitchFamily="84" charset="-128"/>
              <a:cs typeface="ＭＳ Ｐゴシック" pitchFamily="84" charset="-128"/>
            </a:endParaRPr>
          </a:p>
          <a:p>
            <a:pPr eaLnBrk="1" hangingPunct="1"/>
            <a:endParaRPr lang="en-GB">
              <a:ea typeface="ＭＳ Ｐゴシック" pitchFamily="84" charset="-128"/>
              <a:cs typeface="ＭＳ Ｐゴシック" pitchFamily="84" charset="-128"/>
            </a:endParaRPr>
          </a:p>
        </p:txBody>
      </p:sp>
    </p:spTree>
    <p:extLst>
      <p:ext uri="{BB962C8B-B14F-4D97-AF65-F5344CB8AC3E}">
        <p14:creationId xmlns:p14="http://schemas.microsoft.com/office/powerpoint/2010/main" val="3939420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Placeholder 2"/>
          <p:cNvSpPr>
            <a:spLocks noGrp="1"/>
          </p:cNvSpPr>
          <p:nvPr>
            <p:ph type="ctrTitle"/>
          </p:nvPr>
        </p:nvSpPr>
        <p:spPr>
          <a:xfrm>
            <a:off x="685800" y="2286000"/>
            <a:ext cx="7772400" cy="1143000"/>
          </a:xfrm>
        </p:spPr>
        <p:txBody>
          <a:bodyPr/>
          <a:lstStyle/>
          <a:p>
            <a:pPr eaLnBrk="1" hangingPunct="1"/>
            <a:endParaRPr lang="en-GB">
              <a:ea typeface="ＭＳ Ｐゴシック" pitchFamily="84" charset="-128"/>
              <a:cs typeface="ＭＳ Ｐゴシック" pitchFamily="84" charset="-128"/>
            </a:endParaRPr>
          </a:p>
        </p:txBody>
      </p:sp>
      <p:sp>
        <p:nvSpPr>
          <p:cNvPr id="72706" name="Placeholder 3"/>
          <p:cNvSpPr>
            <a:spLocks noGrp="1"/>
          </p:cNvSpPr>
          <p:nvPr>
            <p:ph type="subTitle" idx="1"/>
          </p:nvPr>
        </p:nvSpPr>
        <p:spPr/>
        <p:txBody>
          <a:bodyPr/>
          <a:lstStyle/>
          <a:p>
            <a:pPr eaLnBrk="1" hangingPunct="1"/>
            <a:endParaRPr lang="en-GB">
              <a:solidFill>
                <a:schemeClr val="tx1"/>
              </a:solidFill>
              <a:ea typeface="ＭＳ Ｐゴシック" pitchFamily="84" charset="-128"/>
              <a:cs typeface="ＭＳ Ｐゴシック" pitchFamily="84" charset="-128"/>
            </a:endParaRPr>
          </a:p>
        </p:txBody>
      </p:sp>
      <p:pic>
        <p:nvPicPr>
          <p:cNvPr id="72707" name="Picture 4" descr="Vibeke Bing, PP Dublin_Page_02 (kopia)"/>
          <p:cNvPicPr>
            <a:picLocks noChangeAspect="1" noChangeArrowheads="1"/>
          </p:cNvPicPr>
          <p:nvPr/>
        </p:nvPicPr>
        <p:blipFill>
          <a:blip r:embed="rId2"/>
          <a:srcRect l="2020"/>
          <a:stretch>
            <a:fillRect/>
          </a:stretch>
        </p:blipFill>
        <p:spPr bwMode="auto">
          <a:xfrm>
            <a:off x="-560388" y="-354013"/>
            <a:ext cx="10482263" cy="7566026"/>
          </a:xfrm>
          <a:prstGeom prst="rect">
            <a:avLst/>
          </a:prstGeom>
          <a:noFill/>
          <a:ln w="9525">
            <a:noFill/>
            <a:miter lim="800000"/>
            <a:headEnd/>
            <a:tailEnd/>
          </a:ln>
        </p:spPr>
      </p:pic>
    </p:spTree>
    <p:extLst>
      <p:ext uri="{BB962C8B-B14F-4D97-AF65-F5344CB8AC3E}">
        <p14:creationId xmlns:p14="http://schemas.microsoft.com/office/powerpoint/2010/main" val="28461911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Grp="1"/>
          </p:cNvSpPr>
          <p:nvPr>
            <p:ph type="title" idx="4294967295"/>
          </p:nvPr>
        </p:nvSpPr>
        <p:spPr/>
        <p:txBody>
          <a:bodyPr/>
          <a:lstStyle/>
          <a:p>
            <a:pPr eaLnBrk="1" hangingPunct="1"/>
            <a:r>
              <a:rPr lang="en-GB">
                <a:ea typeface="ＭＳ Ｐゴシック" pitchFamily="84" charset="-128"/>
                <a:cs typeface="ＭＳ Ｐゴシック" pitchFamily="84" charset="-128"/>
              </a:rPr>
              <a:t>Användarguide</a:t>
            </a:r>
          </a:p>
        </p:txBody>
      </p:sp>
      <p:sp>
        <p:nvSpPr>
          <p:cNvPr id="73731" name="Rectangle 4"/>
          <p:cNvSpPr>
            <a:spLocks noGrp="1"/>
          </p:cNvSpPr>
          <p:nvPr>
            <p:ph type="body" idx="4294967295"/>
          </p:nvPr>
        </p:nvSpPr>
        <p:spPr>
          <a:xfrm>
            <a:off x="685800" y="5867400"/>
            <a:ext cx="8001000" cy="258763"/>
          </a:xfrm>
        </p:spPr>
        <p:txBody>
          <a:bodyPr>
            <a:normAutofit fontScale="55000" lnSpcReduction="20000"/>
          </a:bodyPr>
          <a:lstStyle/>
          <a:p>
            <a:pPr eaLnBrk="1" hangingPunct="1">
              <a:lnSpc>
                <a:spcPct val="90000"/>
              </a:lnSpc>
            </a:pPr>
            <a:endParaRPr lang="en-GB" sz="2800">
              <a:ea typeface="ＭＳ Ｐゴシック" pitchFamily="84" charset="-128"/>
              <a:cs typeface="ＭＳ Ｐゴシック" pitchFamily="84" charset="-128"/>
            </a:endParaRPr>
          </a:p>
          <a:p>
            <a:pPr eaLnBrk="1" hangingPunct="1">
              <a:lnSpc>
                <a:spcPct val="90000"/>
              </a:lnSpc>
            </a:pPr>
            <a:endParaRPr lang="en-GB" sz="2800">
              <a:ea typeface="ＭＳ Ｐゴシック" pitchFamily="84" charset="-128"/>
              <a:cs typeface="ＭＳ Ｐゴシック" pitchFamily="84" charset="-128"/>
            </a:endParaRPr>
          </a:p>
          <a:p>
            <a:pPr eaLnBrk="1" hangingPunct="1">
              <a:lnSpc>
                <a:spcPct val="90000"/>
              </a:lnSpc>
            </a:pPr>
            <a:endParaRPr lang="en-GB" sz="2800">
              <a:ea typeface="ＭＳ Ｐゴシック" pitchFamily="84" charset="-128"/>
              <a:cs typeface="ＭＳ Ｐゴシック" pitchFamily="84" charset="-128"/>
            </a:endParaRPr>
          </a:p>
        </p:txBody>
      </p:sp>
      <p:sp>
        <p:nvSpPr>
          <p:cNvPr id="73732" name="AutoShape 5"/>
          <p:cNvSpPr>
            <a:spLocks noChangeArrowheads="1"/>
          </p:cNvSpPr>
          <p:nvPr/>
        </p:nvSpPr>
        <p:spPr bwMode="auto">
          <a:xfrm>
            <a:off x="762000" y="1752600"/>
            <a:ext cx="7239000" cy="4191000"/>
          </a:xfrm>
          <a:prstGeom prst="wedgeRoundRectCallout">
            <a:avLst>
              <a:gd name="adj1" fmla="val -49208"/>
              <a:gd name="adj2" fmla="val -10718"/>
              <a:gd name="adj3" fmla="val 16667"/>
            </a:avLst>
          </a:prstGeom>
          <a:solidFill>
            <a:srgbClr val="D2D5FF">
              <a:alpha val="30980"/>
            </a:srgbClr>
          </a:solidFill>
          <a:ln w="9525">
            <a:noFill/>
            <a:miter lim="800000"/>
            <a:headEnd/>
            <a:tailEnd/>
          </a:ln>
        </p:spPr>
        <p:txBody>
          <a:bodyPr wrap="none" anchor="ctr">
            <a:prstTxWarp prst="textNoShape">
              <a:avLst/>
            </a:prstTxWarp>
          </a:bodyPr>
          <a:lstStyle/>
          <a:p>
            <a:pPr algn="ctr">
              <a:spcBef>
                <a:spcPct val="20000"/>
              </a:spcBef>
              <a:buFont typeface="Arial" pitchFamily="84" charset="0"/>
              <a:buNone/>
            </a:pPr>
            <a:r>
              <a:rPr lang="en-GB" sz="3200">
                <a:solidFill>
                  <a:srgbClr val="760F18"/>
                </a:solidFill>
                <a:latin typeface="Calibri" pitchFamily="84" charset="0"/>
              </a:rPr>
              <a:t>Olika förutsättningar ger olika resultat men</a:t>
            </a:r>
          </a:p>
          <a:p>
            <a:pPr algn="ctr">
              <a:spcBef>
                <a:spcPct val="20000"/>
              </a:spcBef>
              <a:buFont typeface="Arial" pitchFamily="84" charset="0"/>
              <a:buNone/>
            </a:pPr>
            <a:r>
              <a:rPr lang="en-GB" sz="3200">
                <a:solidFill>
                  <a:srgbClr val="760F18"/>
                </a:solidFill>
                <a:latin typeface="Calibri" pitchFamily="84" charset="0"/>
              </a:rPr>
              <a:t>alla kan ta steg framåt.</a:t>
            </a:r>
            <a:endParaRPr lang="en-GB" sz="3200">
              <a:latin typeface="Calibri" pitchFamily="84" charset="0"/>
            </a:endParaRPr>
          </a:p>
          <a:p>
            <a:pPr algn="ctr">
              <a:spcBef>
                <a:spcPct val="20000"/>
              </a:spcBef>
              <a:buFont typeface="Arial" pitchFamily="84" charset="0"/>
              <a:buChar char="•"/>
            </a:pPr>
            <a:endParaRPr lang="en-GB" sz="3200">
              <a:latin typeface="Calibri" pitchFamily="84" charset="0"/>
            </a:endParaRPr>
          </a:p>
          <a:p>
            <a:pPr algn="ctr"/>
            <a:endParaRPr lang="en-GB" sz="1800"/>
          </a:p>
        </p:txBody>
      </p:sp>
    </p:spTree>
    <p:extLst>
      <p:ext uri="{BB962C8B-B14F-4D97-AF65-F5344CB8AC3E}">
        <p14:creationId xmlns:p14="http://schemas.microsoft.com/office/powerpoint/2010/main" val="40040240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Användarguide</a:t>
            </a:r>
            <a:endParaRPr lang="sv-SE" dirty="0"/>
          </a:p>
        </p:txBody>
      </p:sp>
      <p:sp>
        <p:nvSpPr>
          <p:cNvPr id="3" name="Platshållare för innehåll 2"/>
          <p:cNvSpPr>
            <a:spLocks noGrp="1"/>
          </p:cNvSpPr>
          <p:nvPr>
            <p:ph idx="1"/>
          </p:nvPr>
        </p:nvSpPr>
        <p:spPr/>
        <p:txBody>
          <a:bodyPr/>
          <a:lstStyle/>
          <a:p>
            <a:r>
              <a:rPr lang="sv-SE" dirty="0" smtClean="0"/>
              <a:t>Samordnare behöver ett hjälpmedel för att kommunicera till chefer och styrgrupp. </a:t>
            </a:r>
            <a:br>
              <a:rPr lang="sv-SE" dirty="0" smtClean="0"/>
            </a:br>
            <a:r>
              <a:rPr lang="sv-SE" dirty="0" smtClean="0"/>
              <a:t>Gäller även personalen.</a:t>
            </a:r>
          </a:p>
          <a:p>
            <a:r>
              <a:rPr lang="sv-SE" dirty="0" smtClean="0"/>
              <a:t>Tips och argument för användandet</a:t>
            </a:r>
          </a:p>
          <a:p>
            <a:r>
              <a:rPr lang="sv-SE" dirty="0" smtClean="0"/>
              <a:t>Återkoppling</a:t>
            </a:r>
          </a:p>
          <a:p>
            <a:pPr marL="0" indent="0">
              <a:buNone/>
            </a:pPr>
            <a:endParaRPr lang="sv-SE" dirty="0"/>
          </a:p>
        </p:txBody>
      </p:sp>
      <p:sp>
        <p:nvSpPr>
          <p:cNvPr id="4" name="Platshållare för sidfot 3"/>
          <p:cNvSpPr>
            <a:spLocks noGrp="1"/>
          </p:cNvSpPr>
          <p:nvPr>
            <p:ph type="ftr" sz="quarter" idx="11"/>
          </p:nvPr>
        </p:nvSpPr>
        <p:spPr/>
        <p:txBody>
          <a:bodyPr/>
          <a:lstStyle/>
          <a:p>
            <a:r>
              <a:rPr lang="sv-SE" smtClean="0"/>
              <a:t>Staarneprocess.se</a:t>
            </a:r>
            <a:endParaRPr lang="sv-SE"/>
          </a:p>
        </p:txBody>
      </p:sp>
    </p:spTree>
    <p:extLst>
      <p:ext uri="{BB962C8B-B14F-4D97-AF65-F5344CB8AC3E}">
        <p14:creationId xmlns:p14="http://schemas.microsoft.com/office/powerpoint/2010/main" val="23430627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En kunskapsbaserad praktik</a:t>
            </a:r>
            <a:endParaRPr lang="sv-SE" dirty="0"/>
          </a:p>
        </p:txBody>
      </p:sp>
      <p:sp>
        <p:nvSpPr>
          <p:cNvPr id="3" name="Platshållare för innehåll 2"/>
          <p:cNvSpPr>
            <a:spLocks noGrp="1"/>
          </p:cNvSpPr>
          <p:nvPr>
            <p:ph idx="1"/>
          </p:nvPr>
        </p:nvSpPr>
        <p:spPr>
          <a:xfrm>
            <a:off x="457200" y="1600201"/>
            <a:ext cx="8229600" cy="3845024"/>
          </a:xfrm>
        </p:spPr>
        <p:txBody>
          <a:bodyPr>
            <a:normAutofit fontScale="77500" lnSpcReduction="20000"/>
          </a:bodyPr>
          <a:lstStyle/>
          <a:p>
            <a:pPr marL="0" indent="0">
              <a:buNone/>
            </a:pPr>
            <a:r>
              <a:rPr lang="sv-SE" b="1" dirty="0" smtClean="0"/>
              <a:t>Personalen kan </a:t>
            </a:r>
            <a:r>
              <a:rPr lang="sv-SE" dirty="0" smtClean="0"/>
              <a:t>kritisk reflektera på </a:t>
            </a:r>
            <a:r>
              <a:rPr lang="sv-SE" dirty="0"/>
              <a:t>och </a:t>
            </a:r>
            <a:r>
              <a:rPr lang="sv-SE" dirty="0" smtClean="0"/>
              <a:t>utveckla </a:t>
            </a:r>
            <a:r>
              <a:rPr lang="sv-SE" dirty="0"/>
              <a:t>den egna </a:t>
            </a:r>
            <a:r>
              <a:rPr lang="sv-SE" dirty="0" smtClean="0"/>
              <a:t>verksamheten genom att </a:t>
            </a:r>
            <a:r>
              <a:rPr lang="sv-SE" dirty="0"/>
              <a:t>integrera </a:t>
            </a:r>
            <a:r>
              <a:rPr lang="sv-SE" dirty="0">
                <a:solidFill>
                  <a:srgbClr val="FF0000"/>
                </a:solidFill>
              </a:rPr>
              <a:t>erfarenhet, utbildning, etiska aspekter med vetenskaplig kunskap</a:t>
            </a:r>
            <a:r>
              <a:rPr lang="sv-SE" dirty="0"/>
              <a:t>.</a:t>
            </a:r>
          </a:p>
          <a:p>
            <a:endParaRPr lang="sv-SE" dirty="0"/>
          </a:p>
          <a:p>
            <a:r>
              <a:rPr lang="sv-SE" b="1" dirty="0"/>
              <a:t>F</a:t>
            </a:r>
            <a:r>
              <a:rPr lang="sv-SE" b="1" dirty="0" smtClean="0"/>
              <a:t>örsta </a:t>
            </a:r>
            <a:r>
              <a:rPr lang="sv-SE" b="1" dirty="0"/>
              <a:t>generationens </a:t>
            </a:r>
            <a:r>
              <a:rPr lang="sv-SE" dirty="0"/>
              <a:t>evidensbaserade praktik </a:t>
            </a:r>
            <a:r>
              <a:rPr lang="sv-SE" dirty="0" smtClean="0"/>
              <a:t>betonar användning </a:t>
            </a:r>
            <a:r>
              <a:rPr lang="sv-SE" dirty="0"/>
              <a:t>av s.k. evidensbaserade </a:t>
            </a:r>
            <a:r>
              <a:rPr lang="sv-SE" dirty="0" smtClean="0"/>
              <a:t>metoder. Riskerar </a:t>
            </a:r>
            <a:r>
              <a:rPr lang="sv-SE" dirty="0"/>
              <a:t>att utarma yrkeskunskap och professionellt handlande </a:t>
            </a:r>
            <a:endParaRPr lang="sv-SE" dirty="0" smtClean="0"/>
          </a:p>
          <a:p>
            <a:r>
              <a:rPr lang="sv-SE" b="1" dirty="0" smtClean="0"/>
              <a:t>Andra </a:t>
            </a:r>
            <a:r>
              <a:rPr lang="sv-SE" b="1" dirty="0"/>
              <a:t>generationens </a:t>
            </a:r>
            <a:r>
              <a:rPr lang="sv-SE" dirty="0" smtClean="0"/>
              <a:t>evidensbaserade praktik betonar </a:t>
            </a:r>
            <a:r>
              <a:rPr lang="sv-SE" dirty="0"/>
              <a:t>r</a:t>
            </a:r>
            <a:r>
              <a:rPr lang="sv-SE" dirty="0" smtClean="0"/>
              <a:t>eflekterande </a:t>
            </a:r>
            <a:r>
              <a:rPr lang="sv-SE" dirty="0"/>
              <a:t>yrkeskunskap </a:t>
            </a:r>
            <a:r>
              <a:rPr lang="sv-SE" dirty="0" smtClean="0"/>
              <a:t>och professionellt handlande som </a:t>
            </a:r>
            <a:r>
              <a:rPr lang="sv-SE" dirty="0"/>
              <a:t>viktig för att stärka kvaliteten i </a:t>
            </a:r>
            <a:r>
              <a:rPr lang="sv-SE" dirty="0" smtClean="0"/>
              <a:t>arbetet (Otto et al. 2009).</a:t>
            </a:r>
          </a:p>
        </p:txBody>
      </p:sp>
      <p:sp>
        <p:nvSpPr>
          <p:cNvPr id="4" name="Platshållare för sidfot 3"/>
          <p:cNvSpPr>
            <a:spLocks noGrp="1"/>
          </p:cNvSpPr>
          <p:nvPr>
            <p:ph type="ftr" sz="quarter" idx="11"/>
          </p:nvPr>
        </p:nvSpPr>
        <p:spPr/>
        <p:txBody>
          <a:bodyPr/>
          <a:lstStyle/>
          <a:p>
            <a:r>
              <a:rPr lang="sv-SE" smtClean="0"/>
              <a:t>Staarneprocess.se</a:t>
            </a:r>
            <a:endParaRPr lang="sv-SE"/>
          </a:p>
        </p:txBody>
      </p:sp>
    </p:spTree>
    <p:extLst>
      <p:ext uri="{BB962C8B-B14F-4D97-AF65-F5344CB8AC3E}">
        <p14:creationId xmlns:p14="http://schemas.microsoft.com/office/powerpoint/2010/main" val="155066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Varför familjecentral?</a:t>
            </a:r>
          </a:p>
        </p:txBody>
      </p:sp>
      <p:sp>
        <p:nvSpPr>
          <p:cNvPr id="3" name="Platshållare för sidfot 2"/>
          <p:cNvSpPr>
            <a:spLocks noGrp="1"/>
          </p:cNvSpPr>
          <p:nvPr>
            <p:ph type="ftr" sz="quarter" idx="11"/>
          </p:nvPr>
        </p:nvSpPr>
        <p:spPr/>
        <p:txBody>
          <a:bodyPr/>
          <a:lstStyle/>
          <a:p>
            <a:r>
              <a:rPr lang="sv-SE" smtClean="0"/>
              <a:t>Staarneprocess.se</a:t>
            </a:r>
            <a:endParaRPr lang="sv-SE"/>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1700808"/>
            <a:ext cx="4404937" cy="3050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9950" y="3789040"/>
            <a:ext cx="960082" cy="92315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ektangel 5"/>
          <p:cNvSpPr/>
          <p:nvPr/>
        </p:nvSpPr>
        <p:spPr>
          <a:xfrm>
            <a:off x="755576" y="4739660"/>
            <a:ext cx="7931224" cy="1569660"/>
          </a:xfrm>
          <a:prstGeom prst="rect">
            <a:avLst/>
          </a:prstGeom>
        </p:spPr>
        <p:txBody>
          <a:bodyPr wrap="square">
            <a:spAutoFit/>
          </a:bodyPr>
          <a:lstStyle/>
          <a:p>
            <a:r>
              <a:rPr lang="sv-SE" sz="2400" dirty="0" smtClean="0"/>
              <a:t>Samverka för att </a:t>
            </a:r>
            <a:r>
              <a:rPr lang="sv-SE" sz="2400" dirty="0" err="1" smtClean="0"/>
              <a:t>småbarnfamiljers</a:t>
            </a:r>
            <a:r>
              <a:rPr lang="sv-SE" sz="2400" dirty="0" smtClean="0"/>
              <a:t> </a:t>
            </a:r>
            <a:r>
              <a:rPr lang="sv-SE" sz="2400" dirty="0"/>
              <a:t>behov </a:t>
            </a:r>
            <a:r>
              <a:rPr lang="sv-SE" sz="2400" dirty="0" smtClean="0"/>
              <a:t>inte ska falla </a:t>
            </a:r>
            <a:r>
              <a:rPr lang="sv-SE" sz="2400" dirty="0"/>
              <a:t>mellan stolarna</a:t>
            </a:r>
          </a:p>
          <a:p>
            <a:r>
              <a:rPr lang="sv-SE" sz="2400" dirty="0" smtClean="0"/>
              <a:t>Lärande, </a:t>
            </a:r>
            <a:r>
              <a:rPr lang="sv-SE" sz="2400" dirty="0"/>
              <a:t>innovativa lösningar </a:t>
            </a:r>
            <a:r>
              <a:rPr lang="sv-SE" sz="2400" dirty="0" smtClean="0"/>
              <a:t>och mer flexibilitet utvecklas när flera professioner och sektorer samverkar (</a:t>
            </a:r>
            <a:r>
              <a:rPr lang="sv-SE" sz="2400" dirty="0"/>
              <a:t>Filstad, 2012</a:t>
            </a:r>
            <a:r>
              <a:rPr lang="sv-SE" sz="2400" dirty="0" smtClean="0"/>
              <a:t>).</a:t>
            </a:r>
            <a:endParaRPr lang="sv-SE" sz="2400" dirty="0"/>
          </a:p>
        </p:txBody>
      </p:sp>
    </p:spTree>
    <p:extLst>
      <p:ext uri="{BB962C8B-B14F-4D97-AF65-F5344CB8AC3E}">
        <p14:creationId xmlns:p14="http://schemas.microsoft.com/office/powerpoint/2010/main" val="40787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51520" y="232023"/>
            <a:ext cx="8229600" cy="1143000"/>
          </a:xfrm>
        </p:spPr>
        <p:txBody>
          <a:bodyPr>
            <a:noAutofit/>
          </a:bodyPr>
          <a:lstStyle/>
          <a:p>
            <a:r>
              <a:rPr lang="sv-SE" sz="3600" dirty="0" smtClean="0"/>
              <a:t>Ett vardagligt arbete enligt den andra generationens kunskapsbaserade praktik</a:t>
            </a:r>
            <a:endParaRPr lang="sv-SE" sz="3600" dirty="0"/>
          </a:p>
        </p:txBody>
      </p:sp>
      <p:sp>
        <p:nvSpPr>
          <p:cNvPr id="3" name="Platshållare för innehåll 2"/>
          <p:cNvSpPr>
            <a:spLocks noGrp="1"/>
          </p:cNvSpPr>
          <p:nvPr>
            <p:ph idx="1"/>
          </p:nvPr>
        </p:nvSpPr>
        <p:spPr>
          <a:xfrm>
            <a:off x="457200" y="1596206"/>
            <a:ext cx="8229600" cy="4525963"/>
          </a:xfrm>
        </p:spPr>
        <p:txBody>
          <a:bodyPr/>
          <a:lstStyle/>
          <a:p>
            <a:pPr marL="0" indent="0">
              <a:buNone/>
            </a:pPr>
            <a:r>
              <a:rPr lang="sv-SE" dirty="0" smtClean="0"/>
              <a:t>- Ett kritiskt och stärkande </a:t>
            </a:r>
            <a:r>
              <a:rPr lang="sv-SE" b="1" dirty="0" smtClean="0"/>
              <a:t>förhållningssätt</a:t>
            </a:r>
            <a:r>
              <a:rPr lang="sv-SE" dirty="0" smtClean="0"/>
              <a:t> som bidrar till föräldrars </a:t>
            </a:r>
            <a:r>
              <a:rPr lang="sv-SE" dirty="0"/>
              <a:t>självtillit </a:t>
            </a:r>
            <a:br>
              <a:rPr lang="sv-SE" dirty="0"/>
            </a:br>
            <a:r>
              <a:rPr lang="sv-SE" dirty="0" smtClean="0"/>
              <a:t>- </a:t>
            </a:r>
            <a:r>
              <a:rPr lang="sv-SE" b="1" dirty="0" smtClean="0"/>
              <a:t>Reflektiv</a:t>
            </a:r>
            <a:r>
              <a:rPr lang="sv-SE" dirty="0" smtClean="0"/>
              <a:t> förmåga</a:t>
            </a:r>
            <a:r>
              <a:rPr lang="sv-SE" dirty="0"/>
              <a:t/>
            </a:r>
            <a:br>
              <a:rPr lang="sv-SE" dirty="0"/>
            </a:br>
            <a:r>
              <a:rPr lang="sv-SE" dirty="0" smtClean="0"/>
              <a:t>- Förmåga att </a:t>
            </a:r>
            <a:r>
              <a:rPr lang="sv-SE" b="1" dirty="0" smtClean="0"/>
              <a:t>anpassa </a:t>
            </a:r>
            <a:r>
              <a:rPr lang="sv-SE" b="1" dirty="0"/>
              <a:t>metoder </a:t>
            </a:r>
            <a:r>
              <a:rPr lang="sv-SE" dirty="0"/>
              <a:t>efter </a:t>
            </a:r>
            <a:r>
              <a:rPr lang="sv-SE" dirty="0" smtClean="0"/>
              <a:t>besökares mångfald och familjecentralens förutsättningar</a:t>
            </a:r>
          </a:p>
          <a:p>
            <a:pPr marL="0" indent="0">
              <a:buNone/>
            </a:pPr>
            <a:r>
              <a:rPr lang="sv-SE" dirty="0" smtClean="0"/>
              <a:t>- </a:t>
            </a:r>
            <a:r>
              <a:rPr lang="sv-SE" b="1" dirty="0" smtClean="0"/>
              <a:t>Systematik</a:t>
            </a:r>
            <a:r>
              <a:rPr lang="sv-SE" dirty="0" smtClean="0"/>
              <a:t> i förbättringsarbete</a:t>
            </a:r>
            <a:endParaRPr lang="sv-SE" dirty="0"/>
          </a:p>
        </p:txBody>
      </p:sp>
      <p:sp>
        <p:nvSpPr>
          <p:cNvPr id="4" name="Platshållare för sidfot 3"/>
          <p:cNvSpPr>
            <a:spLocks noGrp="1"/>
          </p:cNvSpPr>
          <p:nvPr>
            <p:ph type="ftr" sz="quarter" idx="11"/>
          </p:nvPr>
        </p:nvSpPr>
        <p:spPr/>
        <p:txBody>
          <a:bodyPr/>
          <a:lstStyle/>
          <a:p>
            <a:r>
              <a:rPr lang="sv-SE" smtClean="0"/>
              <a:t>Staarneprocess.se</a:t>
            </a:r>
            <a:endParaRPr lang="sv-SE"/>
          </a:p>
        </p:txBody>
      </p:sp>
    </p:spTree>
    <p:extLst>
      <p:ext uri="{BB962C8B-B14F-4D97-AF65-F5344CB8AC3E}">
        <p14:creationId xmlns:p14="http://schemas.microsoft.com/office/powerpoint/2010/main" val="7956478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Hjälpmedel för ett systematiskt förbättringsarbete på familjecentraler</a:t>
            </a:r>
            <a:endParaRPr lang="sv-SE" dirty="0"/>
          </a:p>
        </p:txBody>
      </p:sp>
      <p:sp>
        <p:nvSpPr>
          <p:cNvPr id="3" name="Platshållare för innehåll 2"/>
          <p:cNvSpPr>
            <a:spLocks noGrp="1"/>
          </p:cNvSpPr>
          <p:nvPr>
            <p:ph idx="1"/>
          </p:nvPr>
        </p:nvSpPr>
        <p:spPr/>
        <p:txBody>
          <a:bodyPr/>
          <a:lstStyle/>
          <a:p>
            <a:pPr>
              <a:buNone/>
            </a:pPr>
            <a:r>
              <a:rPr lang="sv-SE" dirty="0"/>
              <a:t>Självreflektionsinstrument</a:t>
            </a:r>
          </a:p>
          <a:p>
            <a:pPr>
              <a:buNone/>
            </a:pPr>
            <a:r>
              <a:rPr lang="sv-SE" dirty="0"/>
              <a:t>Användarguide</a:t>
            </a:r>
          </a:p>
          <a:p>
            <a:pPr>
              <a:buNone/>
            </a:pPr>
            <a:r>
              <a:rPr lang="sv-SE" dirty="0" smtClean="0"/>
              <a:t>Självutvärdering;</a:t>
            </a:r>
            <a:r>
              <a:rPr lang="sv-SE" dirty="0"/>
              <a:t/>
            </a:r>
            <a:br>
              <a:rPr lang="sv-SE" dirty="0"/>
            </a:br>
            <a:r>
              <a:rPr lang="sv-SE" dirty="0"/>
              <a:t>Besöksstatistik </a:t>
            </a:r>
            <a:br>
              <a:rPr lang="sv-SE" dirty="0"/>
            </a:br>
            <a:r>
              <a:rPr lang="sv-SE" dirty="0"/>
              <a:t>Slussningsstatistik</a:t>
            </a:r>
            <a:br>
              <a:rPr lang="sv-SE" dirty="0"/>
            </a:br>
            <a:r>
              <a:rPr lang="sv-SE" dirty="0" smtClean="0"/>
              <a:t>Föräldraenkät</a:t>
            </a:r>
          </a:p>
          <a:p>
            <a:pPr>
              <a:buNone/>
            </a:pPr>
            <a:r>
              <a:rPr lang="sv-SE" dirty="0" smtClean="0"/>
              <a:t>”</a:t>
            </a:r>
            <a:r>
              <a:rPr lang="sv-SE" dirty="0" err="1" smtClean="0"/>
              <a:t>Årshjul</a:t>
            </a:r>
            <a:r>
              <a:rPr lang="sv-SE" dirty="0"/>
              <a:t> </a:t>
            </a:r>
            <a:r>
              <a:rPr lang="sv-SE" dirty="0" smtClean="0"/>
              <a:t>à la Jönköping”</a:t>
            </a:r>
            <a:endParaRPr lang="sv-SE" dirty="0"/>
          </a:p>
        </p:txBody>
      </p:sp>
      <p:sp>
        <p:nvSpPr>
          <p:cNvPr id="4" name="Platshållare för sidfot 3"/>
          <p:cNvSpPr>
            <a:spLocks noGrp="1"/>
          </p:cNvSpPr>
          <p:nvPr>
            <p:ph type="ftr" sz="quarter" idx="11"/>
          </p:nvPr>
        </p:nvSpPr>
        <p:spPr/>
        <p:txBody>
          <a:bodyPr/>
          <a:lstStyle/>
          <a:p>
            <a:r>
              <a:rPr lang="sv-SE" smtClean="0"/>
              <a:t>Staarneprocess.se</a:t>
            </a:r>
            <a:endParaRPr lang="sv-SE"/>
          </a:p>
        </p:txBody>
      </p:sp>
    </p:spTree>
    <p:extLst>
      <p:ext uri="{BB962C8B-B14F-4D97-AF65-F5344CB8AC3E}">
        <p14:creationId xmlns:p14="http://schemas.microsoft.com/office/powerpoint/2010/main" val="11334464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Från 0 till många</a:t>
            </a:r>
          </a:p>
        </p:txBody>
      </p:sp>
      <p:sp>
        <p:nvSpPr>
          <p:cNvPr id="3" name="Platshållare för innehåll 2"/>
          <p:cNvSpPr>
            <a:spLocks noGrp="1"/>
          </p:cNvSpPr>
          <p:nvPr>
            <p:ph idx="1"/>
          </p:nvPr>
        </p:nvSpPr>
        <p:spPr/>
        <p:txBody>
          <a:bodyPr/>
          <a:lstStyle/>
          <a:p>
            <a:pPr marL="0" indent="0">
              <a:buNone/>
            </a:pPr>
            <a:endParaRPr lang="sv-SE" dirty="0" smtClean="0"/>
          </a:p>
          <a:p>
            <a:endParaRPr lang="sv-SE" dirty="0"/>
          </a:p>
          <a:p>
            <a:pPr marL="0" indent="0">
              <a:buNone/>
            </a:pPr>
            <a:endParaRPr lang="sv-SE" dirty="0" smtClean="0"/>
          </a:p>
          <a:p>
            <a:endParaRPr lang="sv-SE" dirty="0"/>
          </a:p>
          <a:p>
            <a:endParaRPr lang="sv-SE" dirty="0" smtClean="0"/>
          </a:p>
          <a:p>
            <a:pPr marL="0" indent="0">
              <a:buNone/>
            </a:pPr>
            <a:endParaRPr lang="sv-SE" dirty="0"/>
          </a:p>
        </p:txBody>
      </p:sp>
      <p:sp>
        <p:nvSpPr>
          <p:cNvPr id="4" name="Platshållare för sidfot 3"/>
          <p:cNvSpPr>
            <a:spLocks noGrp="1"/>
          </p:cNvSpPr>
          <p:nvPr>
            <p:ph type="ftr" sz="quarter" idx="11"/>
          </p:nvPr>
        </p:nvSpPr>
        <p:spPr/>
        <p:txBody>
          <a:bodyPr/>
          <a:lstStyle/>
          <a:p>
            <a:r>
              <a:rPr lang="sv-SE" smtClean="0"/>
              <a:t>Staarneprocess.se</a:t>
            </a:r>
            <a:endParaRPr lang="sv-SE"/>
          </a:p>
        </p:txBody>
      </p:sp>
      <p:sp>
        <p:nvSpPr>
          <p:cNvPr id="5" name="textruta 4"/>
          <p:cNvSpPr txBox="1"/>
          <p:nvPr/>
        </p:nvSpPr>
        <p:spPr>
          <a:xfrm>
            <a:off x="1619672" y="2132856"/>
            <a:ext cx="2016224" cy="461665"/>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sv-SE" sz="2400" dirty="0" smtClean="0"/>
              <a:t>Familjecentral</a:t>
            </a:r>
            <a:endParaRPr lang="sv-SE" sz="2400" dirty="0"/>
          </a:p>
        </p:txBody>
      </p:sp>
      <p:sp>
        <p:nvSpPr>
          <p:cNvPr id="6" name="textruta 5"/>
          <p:cNvSpPr txBox="1"/>
          <p:nvPr/>
        </p:nvSpPr>
        <p:spPr>
          <a:xfrm>
            <a:off x="4355976" y="2420888"/>
            <a:ext cx="1728192" cy="461665"/>
          </a:xfrm>
          <a:prstGeom prst="rect">
            <a:avLst/>
          </a:prstGeom>
          <a:noFill/>
        </p:spPr>
        <p:txBody>
          <a:bodyPr wrap="square" rtlCol="0">
            <a:spAutoFit/>
          </a:bodyPr>
          <a:lstStyle/>
          <a:p>
            <a:r>
              <a:rPr lang="sv-SE" sz="2400" b="1" dirty="0" smtClean="0"/>
              <a:t>Bevisbörda</a:t>
            </a:r>
            <a:endParaRPr lang="sv-SE" sz="2400" b="1" dirty="0"/>
          </a:p>
        </p:txBody>
      </p:sp>
      <p:sp>
        <p:nvSpPr>
          <p:cNvPr id="7" name="textruta 6"/>
          <p:cNvSpPr txBox="1"/>
          <p:nvPr/>
        </p:nvSpPr>
        <p:spPr>
          <a:xfrm>
            <a:off x="1907704" y="3822139"/>
            <a:ext cx="1656184" cy="830997"/>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sv-SE" sz="2400" dirty="0" smtClean="0"/>
              <a:t>Traditionell verksamhet</a:t>
            </a:r>
            <a:endParaRPr lang="sv-SE" sz="2400" dirty="0"/>
          </a:p>
        </p:txBody>
      </p:sp>
      <p:sp>
        <p:nvSpPr>
          <p:cNvPr id="8" name="textruta 7"/>
          <p:cNvSpPr txBox="1"/>
          <p:nvPr/>
        </p:nvSpPr>
        <p:spPr>
          <a:xfrm>
            <a:off x="3851920" y="3831431"/>
            <a:ext cx="2592288" cy="461665"/>
          </a:xfrm>
          <a:prstGeom prst="rect">
            <a:avLst/>
          </a:prstGeom>
          <a:noFill/>
        </p:spPr>
        <p:txBody>
          <a:bodyPr wrap="square" rtlCol="0">
            <a:spAutoFit/>
          </a:bodyPr>
          <a:lstStyle/>
          <a:p>
            <a:r>
              <a:rPr lang="sv-SE" sz="2400" b="1" dirty="0" smtClean="0"/>
              <a:t>Tolkningsföreträde</a:t>
            </a:r>
            <a:endParaRPr lang="sv-SE" sz="2400" b="1" dirty="0"/>
          </a:p>
        </p:txBody>
      </p:sp>
    </p:spTree>
    <p:extLst>
      <p:ext uri="{BB962C8B-B14F-4D97-AF65-F5344CB8AC3E}">
        <p14:creationId xmlns:p14="http://schemas.microsoft.com/office/powerpoint/2010/main" val="218987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3.33333E-6 -4.07407E-6 L 0.125 -4.07407E-6 C 0.18108 -4.07407E-6 0.25 0.06899 0.25 0.125 L 0.25 0.25 " pathEditMode="relative" rAng="0" ptsTypes="AAAA">
                                      <p:cBhvr>
                                        <p:cTn id="6" dur="2000" fill="hold"/>
                                        <p:tgtEl>
                                          <p:spTgt spid="6"/>
                                        </p:tgtEl>
                                        <p:attrNameLst>
                                          <p:attrName>ppt_x</p:attrName>
                                          <p:attrName>ppt_y</p:attrName>
                                        </p:attrNameLst>
                                      </p:cBhvr>
                                      <p:rCtr x="12500" y="12500"/>
                                    </p:animMotion>
                                  </p:childTnLst>
                                </p:cTn>
                              </p:par>
                            </p:childTnLst>
                          </p:cTn>
                        </p:par>
                      </p:childTnLst>
                    </p:cTn>
                  </p:par>
                  <p:par>
                    <p:cTn id="7" fill="hold">
                      <p:stCondLst>
                        <p:cond delay="indefinite"/>
                      </p:stCondLst>
                      <p:childTnLst>
                        <p:par>
                          <p:cTn id="8" fill="hold">
                            <p:stCondLst>
                              <p:cond delay="0"/>
                            </p:stCondLst>
                            <p:childTnLst>
                              <p:par>
                                <p:cTn id="9" presetID="43" presetClass="path" presetSubtype="0" accel="50000" decel="50000" fill="hold" grpId="0" nodeType="clickEffect">
                                  <p:stCondLst>
                                    <p:cond delay="0"/>
                                  </p:stCondLst>
                                  <p:childTnLst>
                                    <p:animMotion origin="layout" path="M 2.77778E-6 3.7037E-7 L 0.125 3.7037E-7 C 0.18107 3.7037E-7 0.25 -0.06898 0.25 -0.125 L 0.25 -0.25 " pathEditMode="relative" rAng="0" ptsTypes="AAAA">
                                      <p:cBhvr>
                                        <p:cTn id="10" dur="2000" fill="hold"/>
                                        <p:tgtEl>
                                          <p:spTgt spid="8"/>
                                        </p:tgtEl>
                                        <p:attrNameLst>
                                          <p:attrName>ppt_x</p:attrName>
                                          <p:attrName>ppt_y</p:attrName>
                                        </p:attrNameLst>
                                      </p:cBhvr>
                                      <p:rCtr x="1250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normAutofit/>
          </a:bodyPr>
          <a:lstStyle/>
          <a:p>
            <a:r>
              <a:rPr lang="sv-SE" dirty="0" smtClean="0"/>
              <a:t>Till sist</a:t>
            </a:r>
            <a:endParaRPr lang="sv-SE" dirty="0"/>
          </a:p>
        </p:txBody>
      </p:sp>
      <p:sp>
        <p:nvSpPr>
          <p:cNvPr id="7" name="Platshållare för innehåll 6"/>
          <p:cNvSpPr>
            <a:spLocks noGrp="1"/>
          </p:cNvSpPr>
          <p:nvPr>
            <p:ph idx="1"/>
          </p:nvPr>
        </p:nvSpPr>
        <p:spPr>
          <a:xfrm>
            <a:off x="457200" y="1196752"/>
            <a:ext cx="8229600" cy="5159598"/>
          </a:xfrm>
        </p:spPr>
        <p:txBody>
          <a:bodyPr anchor="ctr">
            <a:normAutofit fontScale="25000" lnSpcReduction="20000"/>
          </a:bodyPr>
          <a:lstStyle/>
          <a:p>
            <a:pPr>
              <a:lnSpc>
                <a:spcPct val="120000"/>
              </a:lnSpc>
              <a:buNone/>
              <a:defRPr/>
            </a:pPr>
            <a:r>
              <a:rPr lang="sv-SE" altLang="sv-SE" sz="8600" dirty="0"/>
              <a:t>Så här långt vet vi att instrumentet har hjälpt till att lösa problem som personalen pekade på 2006</a:t>
            </a:r>
            <a:r>
              <a:rPr lang="sv-SE" altLang="sv-SE" sz="8600" dirty="0" smtClean="0"/>
              <a:t>: </a:t>
            </a:r>
            <a:r>
              <a:rPr lang="sv-SE" altLang="sv-SE" sz="8600" dirty="0"/>
              <a:t/>
            </a:r>
            <a:br>
              <a:rPr lang="sv-SE" altLang="sv-SE" sz="8600" dirty="0"/>
            </a:br>
            <a:r>
              <a:rPr lang="sv-SE" altLang="sv-SE" sz="8600" dirty="0"/>
              <a:t>- Bättre kommunikation med chefer</a:t>
            </a:r>
            <a:br>
              <a:rPr lang="sv-SE" altLang="sv-SE" sz="8600" dirty="0"/>
            </a:br>
            <a:r>
              <a:rPr lang="sv-SE" altLang="sv-SE" sz="8600" dirty="0"/>
              <a:t>- Mindre ifrågasättande</a:t>
            </a:r>
          </a:p>
          <a:p>
            <a:pPr>
              <a:lnSpc>
                <a:spcPct val="80000"/>
              </a:lnSpc>
              <a:buNone/>
              <a:defRPr/>
            </a:pPr>
            <a:endParaRPr lang="sv-SE" altLang="sv-SE" sz="8600" dirty="0"/>
          </a:p>
          <a:p>
            <a:pPr>
              <a:lnSpc>
                <a:spcPct val="120000"/>
              </a:lnSpc>
              <a:buNone/>
              <a:defRPr/>
            </a:pPr>
            <a:r>
              <a:rPr lang="sv-SE" altLang="sv-SE" sz="8600" dirty="0"/>
              <a:t>Instrumentet är användbart för att systematiskt utveckla en flexibel verksamhet som ständigt förändras</a:t>
            </a:r>
          </a:p>
          <a:p>
            <a:pPr>
              <a:lnSpc>
                <a:spcPct val="80000"/>
              </a:lnSpc>
              <a:buNone/>
              <a:defRPr/>
            </a:pPr>
            <a:endParaRPr lang="sv-SE" altLang="sv-SE" sz="8600" dirty="0"/>
          </a:p>
          <a:p>
            <a:pPr>
              <a:lnSpc>
                <a:spcPct val="80000"/>
              </a:lnSpc>
              <a:buNone/>
              <a:defRPr/>
            </a:pPr>
            <a:r>
              <a:rPr lang="sv-SE" altLang="sv-SE" sz="8600" dirty="0"/>
              <a:t>Verksamhetsplaner blir levande dokument</a:t>
            </a:r>
          </a:p>
          <a:p>
            <a:pPr>
              <a:lnSpc>
                <a:spcPct val="80000"/>
              </a:lnSpc>
              <a:buNone/>
              <a:defRPr/>
            </a:pPr>
            <a:endParaRPr lang="sv-SE" altLang="sv-SE" sz="8600" dirty="0"/>
          </a:p>
          <a:p>
            <a:pPr>
              <a:lnSpc>
                <a:spcPct val="80000"/>
              </a:lnSpc>
              <a:buNone/>
              <a:defRPr/>
            </a:pPr>
            <a:r>
              <a:rPr lang="sv-SE" altLang="sv-SE" sz="8600" dirty="0"/>
              <a:t>Mer av hängränna upp i organisationen – instrument för chefer</a:t>
            </a:r>
          </a:p>
          <a:p>
            <a:pPr>
              <a:lnSpc>
                <a:spcPct val="80000"/>
              </a:lnSpc>
              <a:buNone/>
              <a:defRPr/>
            </a:pPr>
            <a:endParaRPr lang="sv-SE" altLang="sv-SE" sz="8600" dirty="0"/>
          </a:p>
          <a:p>
            <a:pPr>
              <a:lnSpc>
                <a:spcPct val="120000"/>
              </a:lnSpc>
              <a:buNone/>
              <a:defRPr/>
            </a:pPr>
            <a:r>
              <a:rPr lang="sv-SE" altLang="sv-SE" sz="8600" dirty="0"/>
              <a:t>Inför framtiden kan vi se  att instrumentet kan bidra till att identifiera forskningsområden, i synnerhet om liknande behov framkommer på många familjecentraler</a:t>
            </a:r>
          </a:p>
          <a:p>
            <a:pPr>
              <a:lnSpc>
                <a:spcPct val="80000"/>
              </a:lnSpc>
              <a:buNone/>
              <a:defRPr/>
            </a:pPr>
            <a:r>
              <a:rPr lang="sv-SE" altLang="sv-SE" dirty="0"/>
              <a:t/>
            </a:r>
            <a:br>
              <a:rPr lang="sv-SE" altLang="sv-SE" dirty="0"/>
            </a:br>
            <a:endParaRPr lang="sv-SE" dirty="0"/>
          </a:p>
        </p:txBody>
      </p:sp>
      <p:sp>
        <p:nvSpPr>
          <p:cNvPr id="2" name="Platshållare för sidfot 1"/>
          <p:cNvSpPr>
            <a:spLocks noGrp="1"/>
          </p:cNvSpPr>
          <p:nvPr>
            <p:ph type="ftr" sz="quarter" idx="11"/>
          </p:nvPr>
        </p:nvSpPr>
        <p:spPr/>
        <p:txBody>
          <a:bodyPr/>
          <a:lstStyle/>
          <a:p>
            <a:r>
              <a:rPr lang="sv-SE" smtClean="0"/>
              <a:t>Staarneprocess.se</a:t>
            </a:r>
            <a:endParaRPr lang="sv-SE"/>
          </a:p>
        </p:txBody>
      </p:sp>
    </p:spTree>
    <p:extLst>
      <p:ext uri="{BB962C8B-B14F-4D97-AF65-F5344CB8AC3E}">
        <p14:creationId xmlns:p14="http://schemas.microsoft.com/office/powerpoint/2010/main" val="1534727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Utvärdering självreflektionsinstrument</a:t>
            </a:r>
            <a:endParaRPr lang="sv-SE" dirty="0"/>
          </a:p>
        </p:txBody>
      </p:sp>
      <p:sp>
        <p:nvSpPr>
          <p:cNvPr id="3" name="Platshållare för innehåll 2"/>
          <p:cNvSpPr>
            <a:spLocks noGrp="1"/>
          </p:cNvSpPr>
          <p:nvPr>
            <p:ph idx="1"/>
          </p:nvPr>
        </p:nvSpPr>
        <p:spPr/>
        <p:txBody>
          <a:bodyPr/>
          <a:lstStyle/>
          <a:p>
            <a:pPr marL="0" indent="0">
              <a:buNone/>
            </a:pPr>
            <a:r>
              <a:rPr lang="sv-SE" dirty="0"/>
              <a:t>Nedladdning </a:t>
            </a:r>
            <a:r>
              <a:rPr lang="sv-SE" dirty="0" smtClean="0"/>
              <a:t>av rapport: </a:t>
            </a:r>
            <a:r>
              <a:rPr lang="sv-SE" dirty="0">
                <a:hlinkClick r:id="rId2"/>
              </a:rPr>
              <a:t>http://</a:t>
            </a:r>
            <a:r>
              <a:rPr lang="sv-SE" dirty="0" smtClean="0">
                <a:hlinkClick r:id="rId2"/>
              </a:rPr>
              <a:t>www.staarneprocess.se/</a:t>
            </a:r>
            <a:endParaRPr lang="sv-SE" dirty="0" smtClean="0"/>
          </a:p>
          <a:p>
            <a:pPr marL="0" indent="0">
              <a:buNone/>
            </a:pPr>
            <a:r>
              <a:rPr lang="sv-SE" dirty="0" smtClean="0"/>
              <a:t>Självreflektionsinstrument och användarguide ingår i rapporten.</a:t>
            </a:r>
          </a:p>
          <a:p>
            <a:pPr marL="0" indent="0">
              <a:buNone/>
            </a:pPr>
            <a:r>
              <a:rPr lang="sv-SE" dirty="0" err="1" smtClean="0"/>
              <a:t>Årshjul</a:t>
            </a:r>
            <a:r>
              <a:rPr lang="sv-SE" dirty="0" smtClean="0"/>
              <a:t> för verksamhetsuppföljning kan fås från </a:t>
            </a:r>
            <a:r>
              <a:rPr lang="sv-SE" u="sng" dirty="0" smtClean="0">
                <a:hlinkClick r:id="rId3"/>
              </a:rPr>
              <a:t>ann-charlotte.lilja@rjl.se</a:t>
            </a:r>
            <a:endParaRPr lang="sv-SE" dirty="0" smtClean="0"/>
          </a:p>
          <a:p>
            <a:pPr marL="0" indent="0">
              <a:buNone/>
            </a:pPr>
            <a:endParaRPr lang="sv-SE" dirty="0"/>
          </a:p>
          <a:p>
            <a:pPr marL="0" indent="0">
              <a:buNone/>
            </a:pPr>
            <a:endParaRPr lang="sv-SE" dirty="0"/>
          </a:p>
        </p:txBody>
      </p:sp>
      <p:sp>
        <p:nvSpPr>
          <p:cNvPr id="4" name="Platshållare för sidfot 3"/>
          <p:cNvSpPr>
            <a:spLocks noGrp="1"/>
          </p:cNvSpPr>
          <p:nvPr>
            <p:ph type="ftr" sz="quarter" idx="11"/>
          </p:nvPr>
        </p:nvSpPr>
        <p:spPr/>
        <p:txBody>
          <a:bodyPr/>
          <a:lstStyle/>
          <a:p>
            <a:r>
              <a:rPr lang="sv-SE" smtClean="0"/>
              <a:t>Staarneprocess.se</a:t>
            </a:r>
            <a:endParaRPr lang="sv-SE"/>
          </a:p>
        </p:txBody>
      </p:sp>
    </p:spTree>
    <p:extLst>
      <p:ext uri="{BB962C8B-B14F-4D97-AF65-F5344CB8AC3E}">
        <p14:creationId xmlns:p14="http://schemas.microsoft.com/office/powerpoint/2010/main" val="28039467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smtClean="0"/>
              <a:t>För vilka?</a:t>
            </a:r>
            <a:endParaRPr lang="sv-SE" dirty="0"/>
          </a:p>
        </p:txBody>
      </p:sp>
      <p:sp>
        <p:nvSpPr>
          <p:cNvPr id="3" name="Platshållare för innehåll 2"/>
          <p:cNvSpPr>
            <a:spLocks noGrp="1"/>
          </p:cNvSpPr>
          <p:nvPr>
            <p:ph idx="1"/>
          </p:nvPr>
        </p:nvSpPr>
        <p:spPr>
          <a:xfrm>
            <a:off x="457200" y="2287413"/>
            <a:ext cx="8229600" cy="2869779"/>
          </a:xfrm>
        </p:spPr>
        <p:txBody>
          <a:bodyPr>
            <a:normAutofit/>
          </a:bodyPr>
          <a:lstStyle/>
          <a:p>
            <a:pPr marL="0" indent="0">
              <a:buNone/>
            </a:pPr>
            <a:r>
              <a:rPr lang="sv-SE" sz="2800" dirty="0" smtClean="0"/>
              <a:t>Barn- </a:t>
            </a:r>
            <a:r>
              <a:rPr lang="sv-SE" sz="2800" dirty="0"/>
              <a:t>och mödrahälsovård </a:t>
            </a:r>
            <a:r>
              <a:rPr lang="sv-SE" sz="2800" dirty="0" smtClean="0"/>
              <a:t>säkerställer att ALLA föräldrar får t</a:t>
            </a:r>
            <a:r>
              <a:rPr lang="sv-SE" altLang="sv-SE" sz="2800" dirty="0" smtClean="0"/>
              <a:t>illgång </a:t>
            </a:r>
            <a:r>
              <a:rPr lang="sv-SE" altLang="sv-SE" sz="2800" dirty="0"/>
              <a:t>till </a:t>
            </a:r>
            <a:r>
              <a:rPr lang="sv-SE" altLang="sv-SE" sz="2800" dirty="0" smtClean="0"/>
              <a:t>öppen </a:t>
            </a:r>
            <a:r>
              <a:rPr lang="sv-SE" altLang="sv-SE" sz="2800" dirty="0"/>
              <a:t>förskola och social </a:t>
            </a:r>
            <a:r>
              <a:rPr lang="sv-SE" altLang="sv-SE" sz="2800" dirty="0" smtClean="0"/>
              <a:t>rådgivning</a:t>
            </a:r>
            <a:r>
              <a:rPr lang="sv-SE" sz="2800" dirty="0" smtClean="0"/>
              <a:t>.</a:t>
            </a:r>
            <a:endParaRPr lang="sv-SE" altLang="sv-SE" sz="2800" dirty="0" smtClean="0"/>
          </a:p>
          <a:p>
            <a:pPr>
              <a:buNone/>
              <a:defRPr/>
            </a:pPr>
            <a:r>
              <a:rPr lang="sv-SE" altLang="sv-SE" sz="2800" dirty="0" smtClean="0"/>
              <a:t>Besökarna på öppen förskola kommer från alla socioekonomiska grupper i det geografiska upptagningsområdet.</a:t>
            </a:r>
            <a:endParaRPr lang="sv-SE" altLang="sv-SE" sz="2800" dirty="0"/>
          </a:p>
          <a:p>
            <a:pPr>
              <a:lnSpc>
                <a:spcPct val="90000"/>
              </a:lnSpc>
              <a:buNone/>
              <a:defRPr/>
            </a:pPr>
            <a:endParaRPr lang="sv-SE" altLang="sv-SE" sz="2800" dirty="0"/>
          </a:p>
          <a:p>
            <a:endParaRPr lang="sv-SE" altLang="sv-SE" sz="2800" dirty="0" smtClean="0"/>
          </a:p>
          <a:p>
            <a:pPr marL="0" indent="0">
              <a:buNone/>
            </a:pPr>
            <a:endParaRPr lang="sv-SE" altLang="sv-SE" sz="2800" dirty="0"/>
          </a:p>
          <a:p>
            <a:endParaRPr lang="sv-SE" dirty="0"/>
          </a:p>
        </p:txBody>
      </p:sp>
      <p:sp>
        <p:nvSpPr>
          <p:cNvPr id="4" name="Platshållare för sidfot 3"/>
          <p:cNvSpPr>
            <a:spLocks noGrp="1"/>
          </p:cNvSpPr>
          <p:nvPr>
            <p:ph type="ftr" sz="quarter" idx="11"/>
          </p:nvPr>
        </p:nvSpPr>
        <p:spPr/>
        <p:txBody>
          <a:bodyPr/>
          <a:lstStyle/>
          <a:p>
            <a:r>
              <a:rPr lang="sv-SE" smtClean="0"/>
              <a:t>Staarneprocess.se</a:t>
            </a:r>
            <a:endParaRPr lang="sv-SE"/>
          </a:p>
        </p:txBody>
      </p:sp>
    </p:spTree>
    <p:extLst>
      <p:ext uri="{BB962C8B-B14F-4D97-AF65-F5344CB8AC3E}">
        <p14:creationId xmlns:p14="http://schemas.microsoft.com/office/powerpoint/2010/main" val="374074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Yta – djup i det som händer i den öppna verksamheten</a:t>
            </a:r>
            <a:endParaRPr lang="sv-SE" dirty="0"/>
          </a:p>
        </p:txBody>
      </p:sp>
      <p:sp>
        <p:nvSpPr>
          <p:cNvPr id="3" name="Platshållare för sidfot 2"/>
          <p:cNvSpPr>
            <a:spLocks noGrp="1"/>
          </p:cNvSpPr>
          <p:nvPr>
            <p:ph type="ftr" sz="quarter" idx="11"/>
          </p:nvPr>
        </p:nvSpPr>
        <p:spPr/>
        <p:txBody>
          <a:bodyPr/>
          <a:lstStyle/>
          <a:p>
            <a:r>
              <a:rPr lang="sv-SE" smtClean="0"/>
              <a:t>Staarneprocess.se</a:t>
            </a:r>
            <a:endParaRPr lang="sv-SE"/>
          </a:p>
        </p:txBody>
      </p:sp>
      <p:pic>
        <p:nvPicPr>
          <p:cNvPr id="4" name="Picture 3" descr="Iceber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611560" y="2348606"/>
            <a:ext cx="3209280" cy="39607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ruta 5"/>
          <p:cNvSpPr txBox="1"/>
          <p:nvPr/>
        </p:nvSpPr>
        <p:spPr>
          <a:xfrm>
            <a:off x="4499992" y="2348880"/>
            <a:ext cx="3384376" cy="1754326"/>
          </a:xfrm>
          <a:prstGeom prst="rect">
            <a:avLst/>
          </a:prstGeom>
          <a:noFill/>
        </p:spPr>
        <p:txBody>
          <a:bodyPr wrap="square" rtlCol="0">
            <a:spAutoFit/>
          </a:bodyPr>
          <a:lstStyle/>
          <a:p>
            <a:r>
              <a:rPr lang="sv-SE" altLang="sv-SE" dirty="0"/>
              <a:t>Föräldrar deltar gemensamt med sitt barn i stunder med lek, sång, läsning och </a:t>
            </a:r>
            <a:r>
              <a:rPr lang="sv-SE" altLang="sv-SE" dirty="0" smtClean="0"/>
              <a:t>mat</a:t>
            </a:r>
            <a:r>
              <a:rPr lang="sv-SE" altLang="sv-SE" dirty="0"/>
              <a:t>. ”Det ordinäras magi”</a:t>
            </a:r>
            <a:endParaRPr lang="sv-SE" dirty="0"/>
          </a:p>
          <a:p>
            <a:endParaRPr lang="sv-SE" altLang="sv-SE" dirty="0" smtClean="0"/>
          </a:p>
          <a:p>
            <a:endParaRPr lang="sv-SE" altLang="sv-SE" dirty="0"/>
          </a:p>
        </p:txBody>
      </p:sp>
      <p:sp>
        <p:nvSpPr>
          <p:cNvPr id="7" name="textruta 6"/>
          <p:cNvSpPr txBox="1"/>
          <p:nvPr/>
        </p:nvSpPr>
        <p:spPr>
          <a:xfrm>
            <a:off x="4572000" y="4103206"/>
            <a:ext cx="3312368" cy="1200329"/>
          </a:xfrm>
          <a:prstGeom prst="rect">
            <a:avLst/>
          </a:prstGeom>
          <a:noFill/>
        </p:spPr>
        <p:txBody>
          <a:bodyPr wrap="square" rtlCol="0">
            <a:spAutoFit/>
          </a:bodyPr>
          <a:lstStyle/>
          <a:p>
            <a:r>
              <a:rPr lang="sv-SE" altLang="sv-SE" dirty="0"/>
              <a:t>Personalen skapar ramar för interaktion och samtal mellan föräldrar och lyfter barnens </a:t>
            </a:r>
            <a:r>
              <a:rPr lang="sv-SE" altLang="sv-SE" dirty="0" smtClean="0"/>
              <a:t>behov</a:t>
            </a:r>
            <a:endParaRPr lang="sv-SE" altLang="sv-SE" dirty="0"/>
          </a:p>
        </p:txBody>
      </p:sp>
      <p:sp>
        <p:nvSpPr>
          <p:cNvPr id="5" name="textruta 4"/>
          <p:cNvSpPr txBox="1"/>
          <p:nvPr/>
        </p:nvSpPr>
        <p:spPr>
          <a:xfrm>
            <a:off x="4572000" y="3670782"/>
            <a:ext cx="2880320" cy="369332"/>
          </a:xfrm>
          <a:prstGeom prst="rect">
            <a:avLst/>
          </a:prstGeom>
          <a:noFill/>
        </p:spPr>
        <p:txBody>
          <a:bodyPr wrap="square" rtlCol="0">
            <a:spAutoFit/>
          </a:bodyPr>
          <a:lstStyle/>
          <a:p>
            <a:r>
              <a:rPr lang="sv-SE" dirty="0" smtClean="0"/>
              <a:t>Vad händer under ytan?</a:t>
            </a:r>
            <a:endParaRPr lang="sv-SE" dirty="0"/>
          </a:p>
        </p:txBody>
      </p:sp>
    </p:spTree>
    <p:extLst>
      <p:ext uri="{BB962C8B-B14F-4D97-AF65-F5344CB8AC3E}">
        <p14:creationId xmlns:p14="http://schemas.microsoft.com/office/powerpoint/2010/main" val="2502298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Grp="1" noChangeArrowheads="1"/>
          </p:cNvSpPr>
          <p:nvPr>
            <p:ph type="ctrTitle"/>
          </p:nvPr>
        </p:nvSpPr>
        <p:spPr>
          <a:xfrm>
            <a:off x="684213" y="116632"/>
            <a:ext cx="7772400" cy="1152128"/>
          </a:xfrm>
        </p:spPr>
        <p:txBody>
          <a:bodyPr>
            <a:normAutofit/>
          </a:bodyPr>
          <a:lstStyle/>
          <a:p>
            <a:pPr>
              <a:defRPr/>
            </a:pPr>
            <a:r>
              <a:rPr lang="sv-SE" sz="3200" dirty="0" smtClean="0"/>
              <a:t>De ”bångstyriga” organisatoriska ramarna för familjecentraler</a:t>
            </a:r>
            <a:endParaRPr lang="sv-SE" altLang="sv-SE" sz="3200" dirty="0" smtClean="0"/>
          </a:p>
        </p:txBody>
      </p:sp>
      <p:sp>
        <p:nvSpPr>
          <p:cNvPr id="52229" name="Rectangle 5"/>
          <p:cNvSpPr>
            <a:spLocks noGrp="1" noChangeArrowheads="1"/>
          </p:cNvSpPr>
          <p:nvPr>
            <p:ph type="subTitle" idx="1"/>
          </p:nvPr>
        </p:nvSpPr>
        <p:spPr/>
        <p:txBody>
          <a:bodyPr/>
          <a:lstStyle/>
          <a:p>
            <a:pPr eaLnBrk="1" hangingPunct="1">
              <a:defRPr/>
            </a:pPr>
            <a:endParaRPr lang="sv-SE" altLang="sv-SE" smtClean="0"/>
          </a:p>
          <a:p>
            <a:pPr eaLnBrk="1" hangingPunct="1">
              <a:defRPr/>
            </a:pPr>
            <a:endParaRPr lang="sv-SE" altLang="sv-SE" smtClean="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2815183"/>
            <a:ext cx="1838325" cy="248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7851" y="2815183"/>
            <a:ext cx="1838325" cy="2270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5037534"/>
            <a:ext cx="4617863" cy="1415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ruta 1"/>
          <p:cNvSpPr txBox="1"/>
          <p:nvPr/>
        </p:nvSpPr>
        <p:spPr>
          <a:xfrm>
            <a:off x="2644726" y="2402011"/>
            <a:ext cx="1063178" cy="369332"/>
          </a:xfrm>
          <a:prstGeom prst="rect">
            <a:avLst/>
          </a:prstGeom>
          <a:noFill/>
        </p:spPr>
        <p:txBody>
          <a:bodyPr wrap="square" rtlCol="0">
            <a:spAutoFit/>
          </a:bodyPr>
          <a:lstStyle/>
          <a:p>
            <a:r>
              <a:rPr lang="sv-SE" dirty="0" smtClean="0"/>
              <a:t>Kommun</a:t>
            </a:r>
            <a:endParaRPr lang="sv-SE" dirty="0"/>
          </a:p>
        </p:txBody>
      </p:sp>
      <p:sp>
        <p:nvSpPr>
          <p:cNvPr id="3" name="textruta 2"/>
          <p:cNvSpPr txBox="1"/>
          <p:nvPr/>
        </p:nvSpPr>
        <p:spPr>
          <a:xfrm>
            <a:off x="4317851" y="2383135"/>
            <a:ext cx="1334269" cy="369332"/>
          </a:xfrm>
          <a:prstGeom prst="rect">
            <a:avLst/>
          </a:prstGeom>
          <a:noFill/>
        </p:spPr>
        <p:txBody>
          <a:bodyPr wrap="square" rtlCol="0">
            <a:spAutoFit/>
          </a:bodyPr>
          <a:lstStyle/>
          <a:p>
            <a:r>
              <a:rPr lang="sv-SE" dirty="0" smtClean="0"/>
              <a:t>Landsting</a:t>
            </a:r>
            <a:endParaRPr lang="sv-SE" dirty="0"/>
          </a:p>
        </p:txBody>
      </p:sp>
      <p:sp>
        <p:nvSpPr>
          <p:cNvPr id="4" name="textruta 3"/>
          <p:cNvSpPr txBox="1"/>
          <p:nvPr/>
        </p:nvSpPr>
        <p:spPr>
          <a:xfrm>
            <a:off x="6084168" y="2567801"/>
            <a:ext cx="1944216" cy="369332"/>
          </a:xfrm>
          <a:prstGeom prst="rect">
            <a:avLst/>
          </a:prstGeom>
          <a:noFill/>
        </p:spPr>
        <p:txBody>
          <a:bodyPr wrap="square" rtlCol="0">
            <a:spAutoFit/>
          </a:bodyPr>
          <a:lstStyle/>
          <a:p>
            <a:r>
              <a:rPr lang="sv-SE" dirty="0" smtClean="0"/>
              <a:t>Kvinnoklinik </a:t>
            </a:r>
            <a:r>
              <a:rPr lang="sv-SE" dirty="0" err="1" smtClean="0"/>
              <a:t>ich</a:t>
            </a:r>
            <a:r>
              <a:rPr lang="sv-SE" dirty="0" smtClean="0"/>
              <a:t>’</a:t>
            </a:r>
            <a:endParaRPr lang="sv-SE" dirty="0"/>
          </a:p>
        </p:txBody>
      </p:sp>
      <p:sp>
        <p:nvSpPr>
          <p:cNvPr id="10" name="textruta 9"/>
          <p:cNvSpPr txBox="1"/>
          <p:nvPr/>
        </p:nvSpPr>
        <p:spPr>
          <a:xfrm>
            <a:off x="6804248" y="3525971"/>
            <a:ext cx="1944216" cy="369332"/>
          </a:xfrm>
          <a:prstGeom prst="rect">
            <a:avLst/>
          </a:prstGeom>
          <a:noFill/>
        </p:spPr>
        <p:txBody>
          <a:bodyPr wrap="square" rtlCol="0">
            <a:spAutoFit/>
          </a:bodyPr>
          <a:lstStyle/>
          <a:p>
            <a:r>
              <a:rPr lang="sv-SE" dirty="0" smtClean="0"/>
              <a:t>Primärvård </a:t>
            </a:r>
            <a:r>
              <a:rPr lang="sv-SE" dirty="0" err="1" smtClean="0"/>
              <a:t>ich</a:t>
            </a:r>
            <a:r>
              <a:rPr lang="sv-SE" dirty="0" smtClean="0"/>
              <a:t>’</a:t>
            </a:r>
            <a:endParaRPr lang="sv-SE" dirty="0"/>
          </a:p>
        </p:txBody>
      </p:sp>
      <p:cxnSp>
        <p:nvCxnSpPr>
          <p:cNvPr id="7" name="Rak pil 6"/>
          <p:cNvCxnSpPr/>
          <p:nvPr/>
        </p:nvCxnSpPr>
        <p:spPr>
          <a:xfrm flipH="1">
            <a:off x="4860033" y="2865418"/>
            <a:ext cx="1737543"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Rak pil 8"/>
          <p:cNvCxnSpPr/>
          <p:nvPr/>
        </p:nvCxnSpPr>
        <p:spPr>
          <a:xfrm flipH="1">
            <a:off x="5508104" y="3945538"/>
            <a:ext cx="1584176"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ruta 10"/>
          <p:cNvSpPr txBox="1"/>
          <p:nvPr/>
        </p:nvSpPr>
        <p:spPr>
          <a:xfrm>
            <a:off x="1115616" y="3059668"/>
            <a:ext cx="1368152" cy="369332"/>
          </a:xfrm>
          <a:prstGeom prst="rect">
            <a:avLst/>
          </a:prstGeom>
          <a:noFill/>
        </p:spPr>
        <p:txBody>
          <a:bodyPr wrap="square" rtlCol="0">
            <a:spAutoFit/>
          </a:bodyPr>
          <a:lstStyle/>
          <a:p>
            <a:r>
              <a:rPr lang="sv-SE" dirty="0" smtClean="0"/>
              <a:t>Skola </a:t>
            </a:r>
            <a:r>
              <a:rPr lang="sv-SE" dirty="0" err="1" smtClean="0"/>
              <a:t>ich</a:t>
            </a:r>
            <a:r>
              <a:rPr lang="sv-SE" dirty="0" smtClean="0"/>
              <a:t>’</a:t>
            </a:r>
            <a:endParaRPr lang="sv-SE" dirty="0"/>
          </a:p>
        </p:txBody>
      </p:sp>
      <p:sp>
        <p:nvSpPr>
          <p:cNvPr id="16" name="textruta 15"/>
          <p:cNvSpPr txBox="1"/>
          <p:nvPr/>
        </p:nvSpPr>
        <p:spPr>
          <a:xfrm>
            <a:off x="35496" y="3419708"/>
            <a:ext cx="1368152" cy="369332"/>
          </a:xfrm>
          <a:prstGeom prst="rect">
            <a:avLst/>
          </a:prstGeom>
          <a:noFill/>
        </p:spPr>
        <p:txBody>
          <a:bodyPr wrap="square" rtlCol="0">
            <a:spAutoFit/>
          </a:bodyPr>
          <a:lstStyle/>
          <a:p>
            <a:r>
              <a:rPr lang="sv-SE" dirty="0" smtClean="0"/>
              <a:t>Socialtjänst</a:t>
            </a:r>
            <a:endParaRPr lang="sv-SE" dirty="0"/>
          </a:p>
        </p:txBody>
      </p:sp>
      <p:cxnSp>
        <p:nvCxnSpPr>
          <p:cNvPr id="13" name="Rak pil 12"/>
          <p:cNvCxnSpPr/>
          <p:nvPr/>
        </p:nvCxnSpPr>
        <p:spPr>
          <a:xfrm>
            <a:off x="1700064" y="3203391"/>
            <a:ext cx="1071736" cy="3100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Rak pil 14"/>
          <p:cNvCxnSpPr/>
          <p:nvPr/>
        </p:nvCxnSpPr>
        <p:spPr>
          <a:xfrm>
            <a:off x="1403648" y="3544847"/>
            <a:ext cx="1944216" cy="5133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ruta 18"/>
          <p:cNvSpPr txBox="1"/>
          <p:nvPr/>
        </p:nvSpPr>
        <p:spPr>
          <a:xfrm>
            <a:off x="6597576" y="5745435"/>
            <a:ext cx="2150888" cy="369332"/>
          </a:xfrm>
          <a:prstGeom prst="rect">
            <a:avLst/>
          </a:prstGeom>
          <a:noFill/>
        </p:spPr>
        <p:txBody>
          <a:bodyPr wrap="square" rtlCol="0">
            <a:spAutoFit/>
          </a:bodyPr>
          <a:lstStyle/>
          <a:p>
            <a:r>
              <a:rPr lang="sv-SE" dirty="0" smtClean="0"/>
              <a:t>Familjecentral</a:t>
            </a:r>
            <a:endParaRPr lang="sv-SE" dirty="0"/>
          </a:p>
        </p:txBody>
      </p:sp>
      <p:sp>
        <p:nvSpPr>
          <p:cNvPr id="21" name="Upp 20"/>
          <p:cNvSpPr/>
          <p:nvPr/>
        </p:nvSpPr>
        <p:spPr>
          <a:xfrm>
            <a:off x="179512" y="1268760"/>
            <a:ext cx="684076" cy="150258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Upp 25"/>
          <p:cNvSpPr/>
          <p:nvPr/>
        </p:nvSpPr>
        <p:spPr>
          <a:xfrm>
            <a:off x="1223628" y="1421160"/>
            <a:ext cx="684076" cy="150258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Upp 26"/>
          <p:cNvSpPr/>
          <p:nvPr/>
        </p:nvSpPr>
        <p:spPr>
          <a:xfrm>
            <a:off x="6552220" y="980728"/>
            <a:ext cx="684076" cy="150258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Upp 27"/>
          <p:cNvSpPr/>
          <p:nvPr/>
        </p:nvSpPr>
        <p:spPr>
          <a:xfrm>
            <a:off x="7848364" y="1998425"/>
            <a:ext cx="684076" cy="150258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ruta 5"/>
          <p:cNvSpPr txBox="1"/>
          <p:nvPr/>
        </p:nvSpPr>
        <p:spPr>
          <a:xfrm>
            <a:off x="1223628" y="1844824"/>
            <a:ext cx="684076" cy="369332"/>
          </a:xfrm>
          <a:prstGeom prst="rect">
            <a:avLst/>
          </a:prstGeom>
          <a:noFill/>
        </p:spPr>
        <p:txBody>
          <a:bodyPr wrap="square" rtlCol="0">
            <a:spAutoFit/>
          </a:bodyPr>
          <a:lstStyle/>
          <a:p>
            <a:r>
              <a:rPr lang="sv-SE" dirty="0" smtClean="0"/>
              <a:t>Chef</a:t>
            </a:r>
            <a:endParaRPr lang="sv-SE" dirty="0"/>
          </a:p>
        </p:txBody>
      </p:sp>
      <p:sp>
        <p:nvSpPr>
          <p:cNvPr id="23" name="textruta 22"/>
          <p:cNvSpPr txBox="1"/>
          <p:nvPr/>
        </p:nvSpPr>
        <p:spPr>
          <a:xfrm>
            <a:off x="143508" y="1700808"/>
            <a:ext cx="684076" cy="369332"/>
          </a:xfrm>
          <a:prstGeom prst="rect">
            <a:avLst/>
          </a:prstGeom>
          <a:noFill/>
        </p:spPr>
        <p:txBody>
          <a:bodyPr wrap="square" rtlCol="0">
            <a:spAutoFit/>
          </a:bodyPr>
          <a:lstStyle/>
          <a:p>
            <a:r>
              <a:rPr lang="sv-SE" dirty="0" smtClean="0"/>
              <a:t>Chef</a:t>
            </a:r>
            <a:endParaRPr lang="sv-SE" dirty="0"/>
          </a:p>
        </p:txBody>
      </p:sp>
      <p:sp>
        <p:nvSpPr>
          <p:cNvPr id="24" name="textruta 23"/>
          <p:cNvSpPr txBox="1"/>
          <p:nvPr/>
        </p:nvSpPr>
        <p:spPr>
          <a:xfrm>
            <a:off x="6480212" y="1556792"/>
            <a:ext cx="684076" cy="369332"/>
          </a:xfrm>
          <a:prstGeom prst="rect">
            <a:avLst/>
          </a:prstGeom>
          <a:noFill/>
        </p:spPr>
        <p:txBody>
          <a:bodyPr wrap="square" rtlCol="0">
            <a:spAutoFit/>
          </a:bodyPr>
          <a:lstStyle/>
          <a:p>
            <a:r>
              <a:rPr lang="sv-SE" dirty="0" smtClean="0"/>
              <a:t>Chef</a:t>
            </a:r>
            <a:endParaRPr lang="sv-SE" dirty="0"/>
          </a:p>
        </p:txBody>
      </p:sp>
      <p:sp>
        <p:nvSpPr>
          <p:cNvPr id="25" name="textruta 24"/>
          <p:cNvSpPr txBox="1"/>
          <p:nvPr/>
        </p:nvSpPr>
        <p:spPr>
          <a:xfrm>
            <a:off x="7848364" y="2492896"/>
            <a:ext cx="684076" cy="369332"/>
          </a:xfrm>
          <a:prstGeom prst="rect">
            <a:avLst/>
          </a:prstGeom>
          <a:noFill/>
        </p:spPr>
        <p:txBody>
          <a:bodyPr wrap="square" rtlCol="0">
            <a:spAutoFit/>
          </a:bodyPr>
          <a:lstStyle/>
          <a:p>
            <a:r>
              <a:rPr lang="sv-SE" dirty="0" smtClean="0"/>
              <a:t>Chef</a:t>
            </a:r>
            <a:endParaRPr lang="sv-SE" dirty="0"/>
          </a:p>
        </p:txBody>
      </p:sp>
      <p:sp>
        <p:nvSpPr>
          <p:cNvPr id="8" name="Platshållare för sidfot 7"/>
          <p:cNvSpPr>
            <a:spLocks noGrp="1"/>
          </p:cNvSpPr>
          <p:nvPr>
            <p:ph type="ftr" sz="quarter" idx="11"/>
          </p:nvPr>
        </p:nvSpPr>
        <p:spPr/>
        <p:txBody>
          <a:bodyPr/>
          <a:lstStyle/>
          <a:p>
            <a:r>
              <a:rPr lang="sv-SE" smtClean="0"/>
              <a:t>Staarneprocess.se</a:t>
            </a:r>
            <a:endParaRPr lang="sv-SE"/>
          </a:p>
        </p:txBody>
      </p:sp>
    </p:spTree>
    <p:extLst>
      <p:ext uri="{BB962C8B-B14F-4D97-AF65-F5344CB8AC3E}">
        <p14:creationId xmlns:p14="http://schemas.microsoft.com/office/powerpoint/2010/main" val="30673928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normAutofit/>
          </a:bodyPr>
          <a:lstStyle/>
          <a:p>
            <a:r>
              <a:rPr lang="sv-SE" dirty="0" smtClean="0"/>
              <a:t>Att arbeta i en hängränna</a:t>
            </a:r>
            <a:endParaRPr lang="sv-SE" dirty="0"/>
          </a:p>
        </p:txBody>
      </p:sp>
      <p:sp>
        <p:nvSpPr>
          <p:cNvPr id="7" name="Platshållare för innehåll 6"/>
          <p:cNvSpPr>
            <a:spLocks noGrp="1"/>
          </p:cNvSpPr>
          <p:nvPr>
            <p:ph idx="1"/>
          </p:nvPr>
        </p:nvSpPr>
        <p:spPr/>
        <p:txBody>
          <a:bodyPr>
            <a:normAutofit/>
          </a:bodyPr>
          <a:lstStyle/>
          <a:p>
            <a:pPr>
              <a:lnSpc>
                <a:spcPct val="80000"/>
              </a:lnSpc>
              <a:buNone/>
              <a:defRPr/>
            </a:pPr>
            <a:r>
              <a:rPr lang="sv-SE" altLang="sv-SE" dirty="0"/>
              <a:t>Gemenskap, glädje och bekräftelse från </a:t>
            </a:r>
            <a:r>
              <a:rPr lang="sv-SE" altLang="sv-SE" dirty="0" smtClean="0"/>
              <a:t>andra</a:t>
            </a:r>
          </a:p>
          <a:p>
            <a:pPr>
              <a:lnSpc>
                <a:spcPct val="80000"/>
              </a:lnSpc>
              <a:buNone/>
              <a:defRPr/>
            </a:pPr>
            <a:r>
              <a:rPr lang="sv-SE" altLang="sv-SE" dirty="0"/>
              <a:t/>
            </a:r>
            <a:br>
              <a:rPr lang="sv-SE" altLang="sv-SE" dirty="0"/>
            </a:br>
            <a:r>
              <a:rPr lang="sv-SE" altLang="sv-SE" dirty="0"/>
              <a:t>- M</a:t>
            </a:r>
            <a:r>
              <a:rPr lang="sv-SE" altLang="sv-SE" dirty="0" smtClean="0"/>
              <a:t>öten </a:t>
            </a:r>
            <a:r>
              <a:rPr lang="sv-SE" altLang="sv-SE" dirty="0"/>
              <a:t>med </a:t>
            </a:r>
            <a:r>
              <a:rPr lang="sv-SE" altLang="sv-SE" dirty="0" smtClean="0"/>
              <a:t>föräldrar blir bättre</a:t>
            </a:r>
            <a:r>
              <a:rPr lang="sv-SE" altLang="sv-SE" dirty="0"/>
              <a:t/>
            </a:r>
            <a:br>
              <a:rPr lang="sv-SE" altLang="sv-SE" dirty="0"/>
            </a:br>
            <a:r>
              <a:rPr lang="sv-SE" altLang="sv-SE" dirty="0"/>
              <a:t>- Vågar se mer när andra finns </a:t>
            </a:r>
            <a:r>
              <a:rPr lang="sv-SE" altLang="sv-SE" dirty="0" smtClean="0"/>
              <a:t>tillhands </a:t>
            </a:r>
            <a:br>
              <a:rPr lang="sv-SE" altLang="sv-SE" dirty="0" smtClean="0"/>
            </a:br>
            <a:r>
              <a:rPr lang="sv-SE" altLang="sv-SE" dirty="0" smtClean="0"/>
              <a:t>- Andra kan ta över när det behövs</a:t>
            </a:r>
            <a:r>
              <a:rPr lang="sv-SE" altLang="sv-SE" dirty="0"/>
              <a:t/>
            </a:r>
            <a:br>
              <a:rPr lang="sv-SE" altLang="sv-SE" dirty="0"/>
            </a:br>
            <a:r>
              <a:rPr lang="sv-SE" altLang="sv-SE" dirty="0"/>
              <a:t>- </a:t>
            </a:r>
            <a:r>
              <a:rPr lang="sv-SE" altLang="sv-SE" dirty="0" smtClean="0"/>
              <a:t>Yrkesrollen blir tydligare </a:t>
            </a:r>
          </a:p>
          <a:p>
            <a:pPr>
              <a:lnSpc>
                <a:spcPct val="80000"/>
              </a:lnSpc>
              <a:buNone/>
              <a:defRPr/>
            </a:pPr>
            <a:r>
              <a:rPr lang="sv-SE" altLang="sv-SE" dirty="0"/>
              <a:t/>
            </a:r>
            <a:br>
              <a:rPr lang="sv-SE" altLang="sv-SE" dirty="0"/>
            </a:br>
            <a:r>
              <a:rPr lang="sv-SE" altLang="sv-SE" dirty="0"/>
              <a:t>- </a:t>
            </a:r>
            <a:r>
              <a:rPr lang="sv-SE" altLang="sv-SE" dirty="0" smtClean="0"/>
              <a:t>Men, ständigt ifrågasättande</a:t>
            </a:r>
            <a:br>
              <a:rPr lang="sv-SE" altLang="sv-SE" dirty="0" smtClean="0"/>
            </a:br>
            <a:r>
              <a:rPr lang="sv-SE" altLang="sv-SE" dirty="0" smtClean="0"/>
              <a:t>- Dåligt </a:t>
            </a:r>
            <a:r>
              <a:rPr lang="sv-SE" altLang="sv-SE" dirty="0"/>
              <a:t>insatta </a:t>
            </a:r>
            <a:r>
              <a:rPr lang="sv-SE" altLang="sv-SE" dirty="0" smtClean="0"/>
              <a:t>chefer</a:t>
            </a:r>
            <a:r>
              <a:rPr lang="sv-SE" altLang="sv-SE" dirty="0"/>
              <a:t/>
            </a:r>
            <a:br>
              <a:rPr lang="sv-SE" altLang="sv-SE" dirty="0"/>
            </a:br>
            <a:r>
              <a:rPr lang="sv-SE" altLang="sv-SE" dirty="0"/>
              <a:t>- </a:t>
            </a:r>
            <a:r>
              <a:rPr lang="sv-SE" altLang="sv-SE" dirty="0" smtClean="0"/>
              <a:t>Brist på tid för samarbete</a:t>
            </a:r>
            <a:endParaRPr lang="sv-SE" dirty="0"/>
          </a:p>
        </p:txBody>
      </p:sp>
      <p:sp>
        <p:nvSpPr>
          <p:cNvPr id="2" name="Platshållare för sidfot 1"/>
          <p:cNvSpPr>
            <a:spLocks noGrp="1"/>
          </p:cNvSpPr>
          <p:nvPr>
            <p:ph type="ftr" sz="quarter" idx="11"/>
          </p:nvPr>
        </p:nvSpPr>
        <p:spPr/>
        <p:txBody>
          <a:bodyPr/>
          <a:lstStyle/>
          <a:p>
            <a:r>
              <a:rPr lang="sv-SE" smtClean="0"/>
              <a:t>Staarneprocess.se</a:t>
            </a:r>
            <a:endParaRPr lang="sv-SE"/>
          </a:p>
        </p:txBody>
      </p:sp>
    </p:spTree>
    <p:extLst>
      <p:ext uri="{BB962C8B-B14F-4D97-AF65-F5344CB8AC3E}">
        <p14:creationId xmlns:p14="http://schemas.microsoft.com/office/powerpoint/2010/main" val="303887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789062"/>
            <a:ext cx="8964488" cy="1415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228" name="Rectangle 4"/>
          <p:cNvSpPr>
            <a:spLocks noGrp="1" noChangeArrowheads="1"/>
          </p:cNvSpPr>
          <p:nvPr>
            <p:ph type="ctrTitle"/>
          </p:nvPr>
        </p:nvSpPr>
        <p:spPr>
          <a:xfrm>
            <a:off x="684213" y="116632"/>
            <a:ext cx="7772400" cy="864096"/>
          </a:xfrm>
        </p:spPr>
        <p:txBody>
          <a:bodyPr>
            <a:normAutofit/>
          </a:bodyPr>
          <a:lstStyle/>
          <a:p>
            <a:pPr eaLnBrk="1" hangingPunct="1">
              <a:defRPr/>
            </a:pPr>
            <a:r>
              <a:rPr lang="sv-SE" altLang="sv-SE" dirty="0" smtClean="0"/>
              <a:t>Att chefa tillsammans</a:t>
            </a:r>
          </a:p>
        </p:txBody>
      </p:sp>
      <p:sp>
        <p:nvSpPr>
          <p:cNvPr id="52229" name="Rectangle 5"/>
          <p:cNvSpPr>
            <a:spLocks noGrp="1" noChangeArrowheads="1"/>
          </p:cNvSpPr>
          <p:nvPr>
            <p:ph type="subTitle" idx="1"/>
          </p:nvPr>
        </p:nvSpPr>
        <p:spPr/>
        <p:txBody>
          <a:bodyPr/>
          <a:lstStyle/>
          <a:p>
            <a:pPr eaLnBrk="1" hangingPunct="1">
              <a:defRPr/>
            </a:pPr>
            <a:endParaRPr lang="sv-SE" altLang="sv-SE" smtClean="0"/>
          </a:p>
          <a:p>
            <a:pPr eaLnBrk="1" hangingPunct="1">
              <a:defRPr/>
            </a:pPr>
            <a:endParaRPr lang="sv-SE" altLang="sv-SE" smtClean="0"/>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2815183"/>
            <a:ext cx="1838325" cy="248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7851" y="2815183"/>
            <a:ext cx="1838325" cy="2270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5037534"/>
            <a:ext cx="4617863" cy="1415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ruta 1"/>
          <p:cNvSpPr txBox="1"/>
          <p:nvPr/>
        </p:nvSpPr>
        <p:spPr>
          <a:xfrm>
            <a:off x="2644726" y="2402011"/>
            <a:ext cx="1063178" cy="369332"/>
          </a:xfrm>
          <a:prstGeom prst="rect">
            <a:avLst/>
          </a:prstGeom>
          <a:noFill/>
        </p:spPr>
        <p:txBody>
          <a:bodyPr wrap="square" rtlCol="0">
            <a:spAutoFit/>
          </a:bodyPr>
          <a:lstStyle/>
          <a:p>
            <a:r>
              <a:rPr lang="sv-SE" dirty="0" smtClean="0"/>
              <a:t>Kommun</a:t>
            </a:r>
            <a:endParaRPr lang="sv-SE" dirty="0"/>
          </a:p>
        </p:txBody>
      </p:sp>
      <p:sp>
        <p:nvSpPr>
          <p:cNvPr id="3" name="textruta 2"/>
          <p:cNvSpPr txBox="1"/>
          <p:nvPr/>
        </p:nvSpPr>
        <p:spPr>
          <a:xfrm>
            <a:off x="4317851" y="2383135"/>
            <a:ext cx="1334269" cy="369332"/>
          </a:xfrm>
          <a:prstGeom prst="rect">
            <a:avLst/>
          </a:prstGeom>
          <a:noFill/>
        </p:spPr>
        <p:txBody>
          <a:bodyPr wrap="square" rtlCol="0">
            <a:spAutoFit/>
          </a:bodyPr>
          <a:lstStyle/>
          <a:p>
            <a:r>
              <a:rPr lang="sv-SE" dirty="0" smtClean="0"/>
              <a:t>Landsting</a:t>
            </a:r>
            <a:endParaRPr lang="sv-SE" dirty="0"/>
          </a:p>
        </p:txBody>
      </p:sp>
      <p:sp>
        <p:nvSpPr>
          <p:cNvPr id="4" name="textruta 3"/>
          <p:cNvSpPr txBox="1"/>
          <p:nvPr/>
        </p:nvSpPr>
        <p:spPr>
          <a:xfrm>
            <a:off x="6084168" y="2567801"/>
            <a:ext cx="1944216" cy="369332"/>
          </a:xfrm>
          <a:prstGeom prst="rect">
            <a:avLst/>
          </a:prstGeom>
          <a:noFill/>
        </p:spPr>
        <p:txBody>
          <a:bodyPr wrap="square" rtlCol="0">
            <a:spAutoFit/>
          </a:bodyPr>
          <a:lstStyle/>
          <a:p>
            <a:r>
              <a:rPr lang="sv-SE" dirty="0" smtClean="0"/>
              <a:t>Kvinnoklinik </a:t>
            </a:r>
            <a:r>
              <a:rPr lang="sv-SE" dirty="0" err="1" smtClean="0"/>
              <a:t>ich</a:t>
            </a:r>
            <a:r>
              <a:rPr lang="sv-SE" dirty="0" smtClean="0"/>
              <a:t>’</a:t>
            </a:r>
            <a:endParaRPr lang="sv-SE" dirty="0"/>
          </a:p>
        </p:txBody>
      </p:sp>
      <p:sp>
        <p:nvSpPr>
          <p:cNvPr id="10" name="textruta 9"/>
          <p:cNvSpPr txBox="1"/>
          <p:nvPr/>
        </p:nvSpPr>
        <p:spPr>
          <a:xfrm>
            <a:off x="6804248" y="3525971"/>
            <a:ext cx="1944216" cy="369332"/>
          </a:xfrm>
          <a:prstGeom prst="rect">
            <a:avLst/>
          </a:prstGeom>
          <a:noFill/>
        </p:spPr>
        <p:txBody>
          <a:bodyPr wrap="square" rtlCol="0">
            <a:spAutoFit/>
          </a:bodyPr>
          <a:lstStyle/>
          <a:p>
            <a:r>
              <a:rPr lang="sv-SE" dirty="0" smtClean="0"/>
              <a:t>Primärvård </a:t>
            </a:r>
            <a:r>
              <a:rPr lang="sv-SE" dirty="0" err="1" smtClean="0"/>
              <a:t>ich</a:t>
            </a:r>
            <a:r>
              <a:rPr lang="sv-SE" dirty="0" smtClean="0"/>
              <a:t>’</a:t>
            </a:r>
            <a:endParaRPr lang="sv-SE" dirty="0"/>
          </a:p>
        </p:txBody>
      </p:sp>
      <p:cxnSp>
        <p:nvCxnSpPr>
          <p:cNvPr id="7" name="Rak pil 6"/>
          <p:cNvCxnSpPr/>
          <p:nvPr/>
        </p:nvCxnSpPr>
        <p:spPr>
          <a:xfrm flipH="1">
            <a:off x="4860033" y="2865418"/>
            <a:ext cx="1737543"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Rak pil 8"/>
          <p:cNvCxnSpPr/>
          <p:nvPr/>
        </p:nvCxnSpPr>
        <p:spPr>
          <a:xfrm flipH="1">
            <a:off x="5508104" y="3945538"/>
            <a:ext cx="1584176"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ruta 10"/>
          <p:cNvSpPr txBox="1"/>
          <p:nvPr/>
        </p:nvSpPr>
        <p:spPr>
          <a:xfrm>
            <a:off x="1115616" y="3059668"/>
            <a:ext cx="1368152" cy="369332"/>
          </a:xfrm>
          <a:prstGeom prst="rect">
            <a:avLst/>
          </a:prstGeom>
          <a:noFill/>
        </p:spPr>
        <p:txBody>
          <a:bodyPr wrap="square" rtlCol="0">
            <a:spAutoFit/>
          </a:bodyPr>
          <a:lstStyle/>
          <a:p>
            <a:r>
              <a:rPr lang="sv-SE" dirty="0" smtClean="0"/>
              <a:t>Skola </a:t>
            </a:r>
            <a:r>
              <a:rPr lang="sv-SE" dirty="0" err="1" smtClean="0"/>
              <a:t>ich</a:t>
            </a:r>
            <a:r>
              <a:rPr lang="sv-SE" dirty="0" smtClean="0"/>
              <a:t>’</a:t>
            </a:r>
            <a:endParaRPr lang="sv-SE" dirty="0"/>
          </a:p>
        </p:txBody>
      </p:sp>
      <p:sp>
        <p:nvSpPr>
          <p:cNvPr id="16" name="textruta 15"/>
          <p:cNvSpPr txBox="1"/>
          <p:nvPr/>
        </p:nvSpPr>
        <p:spPr>
          <a:xfrm>
            <a:off x="35496" y="3419708"/>
            <a:ext cx="1368152" cy="369332"/>
          </a:xfrm>
          <a:prstGeom prst="rect">
            <a:avLst/>
          </a:prstGeom>
          <a:noFill/>
        </p:spPr>
        <p:txBody>
          <a:bodyPr wrap="square" rtlCol="0">
            <a:spAutoFit/>
          </a:bodyPr>
          <a:lstStyle/>
          <a:p>
            <a:r>
              <a:rPr lang="sv-SE" dirty="0" smtClean="0"/>
              <a:t>Socialtjänst</a:t>
            </a:r>
            <a:endParaRPr lang="sv-SE" dirty="0"/>
          </a:p>
        </p:txBody>
      </p:sp>
      <p:cxnSp>
        <p:nvCxnSpPr>
          <p:cNvPr id="13" name="Rak pil 12"/>
          <p:cNvCxnSpPr/>
          <p:nvPr/>
        </p:nvCxnSpPr>
        <p:spPr>
          <a:xfrm>
            <a:off x="1700064" y="3203391"/>
            <a:ext cx="1071736" cy="3100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Rak pil 14"/>
          <p:cNvCxnSpPr/>
          <p:nvPr/>
        </p:nvCxnSpPr>
        <p:spPr>
          <a:xfrm>
            <a:off x="1403648" y="3544847"/>
            <a:ext cx="1944216" cy="5133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ruta 18"/>
          <p:cNvSpPr txBox="1"/>
          <p:nvPr/>
        </p:nvSpPr>
        <p:spPr>
          <a:xfrm>
            <a:off x="6597576" y="5745435"/>
            <a:ext cx="2150888" cy="369332"/>
          </a:xfrm>
          <a:prstGeom prst="rect">
            <a:avLst/>
          </a:prstGeom>
          <a:noFill/>
        </p:spPr>
        <p:txBody>
          <a:bodyPr wrap="square" rtlCol="0">
            <a:spAutoFit/>
          </a:bodyPr>
          <a:lstStyle/>
          <a:p>
            <a:r>
              <a:rPr lang="sv-SE" dirty="0" smtClean="0"/>
              <a:t>Familjecentral</a:t>
            </a:r>
            <a:endParaRPr lang="sv-SE" dirty="0"/>
          </a:p>
        </p:txBody>
      </p:sp>
      <p:sp>
        <p:nvSpPr>
          <p:cNvPr id="21" name="Upp 20"/>
          <p:cNvSpPr/>
          <p:nvPr/>
        </p:nvSpPr>
        <p:spPr>
          <a:xfrm flipV="1">
            <a:off x="179512" y="1268760"/>
            <a:ext cx="684076" cy="150258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Upp 25"/>
          <p:cNvSpPr/>
          <p:nvPr/>
        </p:nvSpPr>
        <p:spPr>
          <a:xfrm flipV="1">
            <a:off x="1223628" y="1421160"/>
            <a:ext cx="684076" cy="150258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Upp 26"/>
          <p:cNvSpPr/>
          <p:nvPr/>
        </p:nvSpPr>
        <p:spPr>
          <a:xfrm flipV="1">
            <a:off x="6552220" y="980728"/>
            <a:ext cx="684076" cy="150258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Upp 27"/>
          <p:cNvSpPr/>
          <p:nvPr/>
        </p:nvSpPr>
        <p:spPr>
          <a:xfrm flipH="1" flipV="1">
            <a:off x="7848364" y="1998425"/>
            <a:ext cx="684076" cy="150258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ruta 5"/>
          <p:cNvSpPr txBox="1"/>
          <p:nvPr/>
        </p:nvSpPr>
        <p:spPr>
          <a:xfrm>
            <a:off x="1223628" y="1844824"/>
            <a:ext cx="684076" cy="369332"/>
          </a:xfrm>
          <a:prstGeom prst="rect">
            <a:avLst/>
          </a:prstGeom>
          <a:noFill/>
        </p:spPr>
        <p:txBody>
          <a:bodyPr wrap="square" rtlCol="0">
            <a:spAutoFit/>
          </a:bodyPr>
          <a:lstStyle/>
          <a:p>
            <a:r>
              <a:rPr lang="sv-SE" dirty="0" smtClean="0"/>
              <a:t>Chef</a:t>
            </a:r>
            <a:endParaRPr lang="sv-SE" dirty="0"/>
          </a:p>
        </p:txBody>
      </p:sp>
      <p:sp>
        <p:nvSpPr>
          <p:cNvPr id="23" name="textruta 22"/>
          <p:cNvSpPr txBox="1"/>
          <p:nvPr/>
        </p:nvSpPr>
        <p:spPr>
          <a:xfrm>
            <a:off x="143508" y="1700808"/>
            <a:ext cx="684076" cy="369332"/>
          </a:xfrm>
          <a:prstGeom prst="rect">
            <a:avLst/>
          </a:prstGeom>
          <a:noFill/>
        </p:spPr>
        <p:txBody>
          <a:bodyPr wrap="square" rtlCol="0">
            <a:spAutoFit/>
          </a:bodyPr>
          <a:lstStyle/>
          <a:p>
            <a:r>
              <a:rPr lang="sv-SE" dirty="0" smtClean="0"/>
              <a:t>Chef</a:t>
            </a:r>
            <a:endParaRPr lang="sv-SE" dirty="0"/>
          </a:p>
        </p:txBody>
      </p:sp>
      <p:sp>
        <p:nvSpPr>
          <p:cNvPr id="24" name="textruta 23"/>
          <p:cNvSpPr txBox="1"/>
          <p:nvPr/>
        </p:nvSpPr>
        <p:spPr>
          <a:xfrm>
            <a:off x="6480212" y="1556792"/>
            <a:ext cx="684076" cy="369332"/>
          </a:xfrm>
          <a:prstGeom prst="rect">
            <a:avLst/>
          </a:prstGeom>
          <a:noFill/>
        </p:spPr>
        <p:txBody>
          <a:bodyPr wrap="square" rtlCol="0">
            <a:spAutoFit/>
          </a:bodyPr>
          <a:lstStyle/>
          <a:p>
            <a:r>
              <a:rPr lang="sv-SE" dirty="0" smtClean="0"/>
              <a:t>Chef</a:t>
            </a:r>
            <a:endParaRPr lang="sv-SE" dirty="0"/>
          </a:p>
        </p:txBody>
      </p:sp>
      <p:sp>
        <p:nvSpPr>
          <p:cNvPr id="25" name="textruta 24"/>
          <p:cNvSpPr txBox="1"/>
          <p:nvPr/>
        </p:nvSpPr>
        <p:spPr>
          <a:xfrm>
            <a:off x="7848364" y="2492896"/>
            <a:ext cx="684076" cy="369332"/>
          </a:xfrm>
          <a:prstGeom prst="rect">
            <a:avLst/>
          </a:prstGeom>
          <a:noFill/>
        </p:spPr>
        <p:txBody>
          <a:bodyPr wrap="square" rtlCol="0">
            <a:spAutoFit/>
          </a:bodyPr>
          <a:lstStyle/>
          <a:p>
            <a:r>
              <a:rPr lang="sv-SE" dirty="0" smtClean="0"/>
              <a:t>Chef</a:t>
            </a:r>
            <a:endParaRPr lang="sv-SE" dirty="0"/>
          </a:p>
        </p:txBody>
      </p:sp>
      <p:sp>
        <p:nvSpPr>
          <p:cNvPr id="8" name="Platshållare för sidfot 7"/>
          <p:cNvSpPr>
            <a:spLocks noGrp="1"/>
          </p:cNvSpPr>
          <p:nvPr>
            <p:ph type="ftr" sz="quarter" idx="11"/>
          </p:nvPr>
        </p:nvSpPr>
        <p:spPr/>
        <p:txBody>
          <a:bodyPr/>
          <a:lstStyle/>
          <a:p>
            <a:r>
              <a:rPr lang="sv-SE" smtClean="0"/>
              <a:t>Staarneprocess.se</a:t>
            </a:r>
            <a:endParaRPr lang="sv-SE"/>
          </a:p>
        </p:txBody>
      </p:sp>
    </p:spTree>
    <p:extLst>
      <p:ext uri="{BB962C8B-B14F-4D97-AF65-F5344CB8AC3E}">
        <p14:creationId xmlns:p14="http://schemas.microsoft.com/office/powerpoint/2010/main" val="33126625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10653</TotalTime>
  <Words>2750</Words>
  <Application>Microsoft Office PowerPoint</Application>
  <PresentationFormat>Bildspel på skärmen (4:3)</PresentationFormat>
  <Paragraphs>473</Paragraphs>
  <Slides>44</Slides>
  <Notes>23</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44</vt:i4>
      </vt:variant>
    </vt:vector>
  </HeadingPairs>
  <TitlesOfParts>
    <vt:vector size="51" baseType="lpstr">
      <vt:lpstr>ＭＳ Ｐゴシック</vt:lpstr>
      <vt:lpstr>Arial</vt:lpstr>
      <vt:lpstr>Calibri</vt:lpstr>
      <vt:lpstr>Cambria</vt:lpstr>
      <vt:lpstr>Tahoma</vt:lpstr>
      <vt:lpstr>Times New Roman</vt:lpstr>
      <vt:lpstr>Office-tema</vt:lpstr>
      <vt:lpstr>Ledning av kvalitetsarbete i team - värdet av att reflektera tillsammans genom att använda ett självreflektionsinstrument som hjälpmedel</vt:lpstr>
      <vt:lpstr>Dagen</vt:lpstr>
      <vt:lpstr>Kunskapspiralen</vt:lpstr>
      <vt:lpstr>Varför familjecentral?</vt:lpstr>
      <vt:lpstr>För vilka?</vt:lpstr>
      <vt:lpstr>Yta – djup i det som händer i den öppna verksamheten</vt:lpstr>
      <vt:lpstr>De ”bångstyriga” organisatoriska ramarna för familjecentraler</vt:lpstr>
      <vt:lpstr>Att arbeta i en hängränna</vt:lpstr>
      <vt:lpstr>Att chefa tillsammans</vt:lpstr>
      <vt:lpstr>Förutsättningar för varje sektor</vt:lpstr>
      <vt:lpstr>Hur fungerar samverkan?</vt:lpstr>
      <vt:lpstr>PowerPoint-presentation</vt:lpstr>
      <vt:lpstr>PowerPoint-presentation</vt:lpstr>
      <vt:lpstr>PowerPoint-presentation</vt:lpstr>
      <vt:lpstr>Syfte med självreflektionsinstrumentet</vt:lpstr>
      <vt:lpstr>Förändringsteori för utvecklingsarbete av självreflektionsinstrumentet</vt:lpstr>
      <vt:lpstr>Användning av självreflektionsinstrument </vt:lpstr>
      <vt:lpstr>PowerPoint-presentation</vt:lpstr>
      <vt:lpstr>PowerPoint-presentation</vt:lpstr>
      <vt:lpstr> </vt:lpstr>
      <vt:lpstr>PowerPoint-presentation</vt:lpstr>
      <vt:lpstr>PowerPoint-presentation</vt:lpstr>
      <vt:lpstr>PowerPoint-presentation</vt:lpstr>
      <vt:lpstr>PowerPoint-presentation</vt:lpstr>
      <vt:lpstr>PowerPoint-presentation</vt:lpstr>
      <vt:lpstr>PowerPoint-presentation</vt:lpstr>
      <vt:lpstr>PowerPoint-presentation</vt:lpstr>
      <vt:lpstr>Utvärdering av användandet av självreflektionsinstrumentet</vt:lpstr>
      <vt:lpstr>Reflektion över påståenden</vt:lpstr>
      <vt:lpstr>Instrumentet hjälper till att förverkliga familjecentralens idé genom att</vt:lpstr>
      <vt:lpstr>Den nya medvetenheten innebär:</vt:lpstr>
      <vt:lpstr>PowerPoint-presentation</vt:lpstr>
      <vt:lpstr>Om teamarbetet:</vt:lpstr>
      <vt:lpstr>PowerPoint-presentation</vt:lpstr>
      <vt:lpstr>Instrumentets betydelse för ledning och styrning</vt:lpstr>
      <vt:lpstr>PowerPoint-presentation</vt:lpstr>
      <vt:lpstr>Användarguide</vt:lpstr>
      <vt:lpstr>Användarguide</vt:lpstr>
      <vt:lpstr>En kunskapsbaserad praktik</vt:lpstr>
      <vt:lpstr>Ett vardagligt arbete enligt den andra generationens kunskapsbaserade praktik</vt:lpstr>
      <vt:lpstr>Hjälpmedel för ett systematiskt förbättringsarbete på familjecentraler</vt:lpstr>
      <vt:lpstr>Från 0 till många</vt:lpstr>
      <vt:lpstr>Till sist</vt:lpstr>
      <vt:lpstr>Utvärdering självreflektionsinstrument</vt:lpstr>
    </vt:vector>
  </TitlesOfParts>
  <Company>Högskolan Kristianstad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Agneta Abrahamsson</dc:creator>
  <cp:lastModifiedBy>Agneta Abrahamsson</cp:lastModifiedBy>
  <cp:revision>220</cp:revision>
  <cp:lastPrinted>2015-05-11T10:37:53Z</cp:lastPrinted>
  <dcterms:created xsi:type="dcterms:W3CDTF">2014-01-17T14:55:43Z</dcterms:created>
  <dcterms:modified xsi:type="dcterms:W3CDTF">2015-05-19T09:05:32Z</dcterms:modified>
</cp:coreProperties>
</file>