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11" r:id="rId2"/>
    <p:sldMasterId id="2147483707" r:id="rId3"/>
    <p:sldMasterId id="2147483718" r:id="rId4"/>
    <p:sldMasterId id="2147483725" r:id="rId5"/>
    <p:sldMasterId id="2147483732" r:id="rId6"/>
    <p:sldMasterId id="2147483709" r:id="rId7"/>
  </p:sldMasterIdLst>
  <p:notesMasterIdLst>
    <p:notesMasterId r:id="rId27"/>
  </p:notesMasterIdLst>
  <p:sldIdLst>
    <p:sldId id="256" r:id="rId8"/>
    <p:sldId id="289" r:id="rId9"/>
    <p:sldId id="295" r:id="rId10"/>
    <p:sldId id="290" r:id="rId11"/>
    <p:sldId id="291" r:id="rId12"/>
    <p:sldId id="292" r:id="rId13"/>
    <p:sldId id="282" r:id="rId14"/>
    <p:sldId id="293" r:id="rId15"/>
    <p:sldId id="288" r:id="rId16"/>
    <p:sldId id="270" r:id="rId17"/>
    <p:sldId id="257" r:id="rId18"/>
    <p:sldId id="285" r:id="rId19"/>
    <p:sldId id="271" r:id="rId20"/>
    <p:sldId id="269" r:id="rId21"/>
    <p:sldId id="283" r:id="rId22"/>
    <p:sldId id="287" r:id="rId23"/>
    <p:sldId id="260" r:id="rId24"/>
    <p:sldId id="296" r:id="rId25"/>
    <p:sldId id="259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1" autoAdjust="0"/>
    <p:restoredTop sz="89486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37D87-577F-45C2-B8C3-DA0064F1457F}" type="doc">
      <dgm:prSet loTypeId="urn:microsoft.com/office/officeart/2005/8/layout/pyramid3" loCatId="pyramid" qsTypeId="urn:microsoft.com/office/officeart/2005/8/quickstyle/simple1" qsCatId="simple" csTypeId="urn:microsoft.com/office/officeart/2005/8/colors/accent6_3" csCatId="accent6" phldr="1"/>
      <dgm:spPr/>
    </dgm:pt>
    <dgm:pt modelId="{F855249F-ADDE-4E87-ACA5-256E0C215C0F}">
      <dgm:prSet phldrT="[Text]" custT="1"/>
      <dgm:spPr>
        <a:solidFill>
          <a:srgbClr val="FFC000">
            <a:alpha val="65000"/>
          </a:srgbClr>
        </a:solidFill>
      </dgm:spPr>
      <dgm:t>
        <a:bodyPr/>
        <a:lstStyle/>
        <a:p>
          <a:r>
            <a:rPr lang="sv-SE" sz="2400" dirty="0" smtClean="0">
              <a:latin typeface="+mj-lt"/>
            </a:rPr>
            <a:t>Länsstrategier</a:t>
          </a:r>
        </a:p>
      </dgm:t>
    </dgm:pt>
    <dgm:pt modelId="{B256F283-95F5-4C43-9AF9-9126732F6F57}" type="parTrans" cxnId="{7F391A99-3503-45AB-B505-B751E4F00BDA}">
      <dgm:prSet/>
      <dgm:spPr/>
      <dgm:t>
        <a:bodyPr/>
        <a:lstStyle/>
        <a:p>
          <a:endParaRPr lang="sv-SE"/>
        </a:p>
      </dgm:t>
    </dgm:pt>
    <dgm:pt modelId="{63DCD24F-DD44-4061-84AB-6C79BD21BD73}" type="sibTrans" cxnId="{7F391A99-3503-45AB-B505-B751E4F00BDA}">
      <dgm:prSet/>
      <dgm:spPr/>
      <dgm:t>
        <a:bodyPr/>
        <a:lstStyle/>
        <a:p>
          <a:endParaRPr lang="sv-SE"/>
        </a:p>
      </dgm:t>
    </dgm:pt>
    <dgm:pt modelId="{81B67ADB-93DE-47F0-9C1D-4F62577AE610}">
      <dgm:prSet phldrT="[Text]" custT="1"/>
      <dgm:spPr>
        <a:solidFill>
          <a:srgbClr val="FFC000">
            <a:alpha val="31000"/>
          </a:srgbClr>
        </a:solidFill>
      </dgm:spPr>
      <dgm:t>
        <a:bodyPr/>
        <a:lstStyle/>
        <a:p>
          <a:r>
            <a:rPr lang="sv-SE" sz="2400" dirty="0" smtClean="0">
              <a:latin typeface="+mj-lt"/>
            </a:rPr>
            <a:t/>
          </a:r>
          <a:br>
            <a:rPr lang="sv-SE" sz="2400" dirty="0" smtClean="0">
              <a:latin typeface="+mj-lt"/>
            </a:rPr>
          </a:br>
          <a:endParaRPr lang="sv-SE" sz="2400" dirty="0" smtClean="0">
            <a:latin typeface="+mj-lt"/>
          </a:endParaRPr>
        </a:p>
        <a:p>
          <a:r>
            <a:rPr lang="sv-SE" sz="2400" dirty="0" smtClean="0">
              <a:latin typeface="+mj-lt"/>
            </a:rPr>
            <a:t>Nationella</a:t>
          </a:r>
          <a:br>
            <a:rPr lang="sv-SE" sz="2400" dirty="0" smtClean="0">
              <a:latin typeface="+mj-lt"/>
            </a:rPr>
          </a:br>
          <a:r>
            <a:rPr lang="sv-SE" sz="2400" dirty="0" smtClean="0">
              <a:latin typeface="+mj-lt"/>
            </a:rPr>
            <a:t>strategier</a:t>
          </a:r>
          <a:br>
            <a:rPr lang="sv-SE" sz="2400" dirty="0" smtClean="0">
              <a:latin typeface="+mj-lt"/>
            </a:rPr>
          </a:br>
          <a:endParaRPr lang="sv-SE" sz="2400" dirty="0" smtClean="0">
            <a:latin typeface="+mj-lt"/>
          </a:endParaRPr>
        </a:p>
        <a:p>
          <a:endParaRPr lang="sv-SE" sz="2400" dirty="0" smtClean="0">
            <a:latin typeface="+mj-lt"/>
          </a:endParaRPr>
        </a:p>
        <a:p>
          <a:endParaRPr lang="sv-SE" sz="2400" dirty="0">
            <a:latin typeface="+mj-lt"/>
          </a:endParaRPr>
        </a:p>
      </dgm:t>
    </dgm:pt>
    <dgm:pt modelId="{C7A12776-105B-400F-8810-3EDBDEFA806D}" type="parTrans" cxnId="{BDDA59E2-4070-497E-9E07-6C2C1347F94B}">
      <dgm:prSet/>
      <dgm:spPr/>
      <dgm:t>
        <a:bodyPr/>
        <a:lstStyle/>
        <a:p>
          <a:endParaRPr lang="sv-SE"/>
        </a:p>
      </dgm:t>
    </dgm:pt>
    <dgm:pt modelId="{24BF951F-9212-47C4-9DAB-881BCE279177}" type="sibTrans" cxnId="{BDDA59E2-4070-497E-9E07-6C2C1347F94B}">
      <dgm:prSet/>
      <dgm:spPr/>
      <dgm:t>
        <a:bodyPr/>
        <a:lstStyle/>
        <a:p>
          <a:endParaRPr lang="sv-SE"/>
        </a:p>
      </dgm:t>
    </dgm:pt>
    <dgm:pt modelId="{14F58DAB-B9D7-436A-AC74-FF81BC2AEE0D}">
      <dgm:prSet phldrT="[Text]" custT="1"/>
      <dgm:spPr>
        <a:solidFill>
          <a:srgbClr val="FFC000"/>
        </a:solidFill>
      </dgm:spPr>
      <dgm:t>
        <a:bodyPr/>
        <a:lstStyle/>
        <a:p>
          <a:r>
            <a:rPr lang="sv-SE" sz="2400" dirty="0" smtClean="0">
              <a:latin typeface="+mj-lt"/>
            </a:rPr>
            <a:t>Lokala strategier och handlingsplaner</a:t>
          </a:r>
          <a:endParaRPr lang="sv-SE" sz="2400" dirty="0">
            <a:latin typeface="+mj-lt"/>
          </a:endParaRPr>
        </a:p>
      </dgm:t>
    </dgm:pt>
    <dgm:pt modelId="{437314BB-3AD1-4FFB-9F39-DC0F20DE55FC}" type="sibTrans" cxnId="{4219CB9B-5F2F-4E83-AFB5-9F0A343C2447}">
      <dgm:prSet/>
      <dgm:spPr/>
      <dgm:t>
        <a:bodyPr/>
        <a:lstStyle/>
        <a:p>
          <a:endParaRPr lang="sv-SE"/>
        </a:p>
      </dgm:t>
    </dgm:pt>
    <dgm:pt modelId="{2C475B4F-C2CD-4A3D-82D5-E7FFD8484B28}" type="parTrans" cxnId="{4219CB9B-5F2F-4E83-AFB5-9F0A343C2447}">
      <dgm:prSet/>
      <dgm:spPr/>
      <dgm:t>
        <a:bodyPr/>
        <a:lstStyle/>
        <a:p>
          <a:endParaRPr lang="sv-SE"/>
        </a:p>
      </dgm:t>
    </dgm:pt>
    <dgm:pt modelId="{0E3CDF1A-4D9E-4B14-A1AE-00D5281DF5DC}" type="pres">
      <dgm:prSet presAssocID="{D2B37D87-577F-45C2-B8C3-DA0064F1457F}" presName="Name0" presStyleCnt="0">
        <dgm:presLayoutVars>
          <dgm:dir/>
          <dgm:animLvl val="lvl"/>
          <dgm:resizeHandles val="exact"/>
        </dgm:presLayoutVars>
      </dgm:prSet>
      <dgm:spPr/>
    </dgm:pt>
    <dgm:pt modelId="{927F8402-CE77-4FD0-91CD-E3857BFB4827}" type="pres">
      <dgm:prSet presAssocID="{14F58DAB-B9D7-436A-AC74-FF81BC2AEE0D}" presName="Name8" presStyleCnt="0"/>
      <dgm:spPr/>
    </dgm:pt>
    <dgm:pt modelId="{F72D323A-D092-4DCE-87FB-5EC6D4A03884}" type="pres">
      <dgm:prSet presAssocID="{14F58DAB-B9D7-436A-AC74-FF81BC2AEE0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834C1BE-D44D-4FCD-8BF4-21C7484FF2DF}" type="pres">
      <dgm:prSet presAssocID="{14F58DAB-B9D7-436A-AC74-FF81BC2AEE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285B55F-9B80-4371-9E1A-403520FA485C}" type="pres">
      <dgm:prSet presAssocID="{F855249F-ADDE-4E87-ACA5-256E0C215C0F}" presName="Name8" presStyleCnt="0"/>
      <dgm:spPr/>
    </dgm:pt>
    <dgm:pt modelId="{E4A9EFAB-5EB9-47F3-AF13-974F76B8A028}" type="pres">
      <dgm:prSet presAssocID="{F855249F-ADDE-4E87-ACA5-256E0C215C0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01A29F-E28D-469E-A448-CE39D69530DA}" type="pres">
      <dgm:prSet presAssocID="{F855249F-ADDE-4E87-ACA5-256E0C215C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32138F4-0C05-4A7C-973E-5DDB40D3C0F1}" type="pres">
      <dgm:prSet presAssocID="{81B67ADB-93DE-47F0-9C1D-4F62577AE610}" presName="Name8" presStyleCnt="0"/>
      <dgm:spPr/>
    </dgm:pt>
    <dgm:pt modelId="{93FA5B29-D3A2-48A1-BB73-D943295AFEDC}" type="pres">
      <dgm:prSet presAssocID="{81B67ADB-93DE-47F0-9C1D-4F62577AE610}" presName="level" presStyleLbl="node1" presStyleIdx="2" presStyleCnt="3" custScaleX="105661" custLinFactNeighborX="1867" custLinFactNeighborY="917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6410BAF-1CFC-4B28-A695-093F55AFE944}" type="pres">
      <dgm:prSet presAssocID="{81B67ADB-93DE-47F0-9C1D-4F62577AE6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F391A99-3503-45AB-B505-B751E4F00BDA}" srcId="{D2B37D87-577F-45C2-B8C3-DA0064F1457F}" destId="{F855249F-ADDE-4E87-ACA5-256E0C215C0F}" srcOrd="1" destOrd="0" parTransId="{B256F283-95F5-4C43-9AF9-9126732F6F57}" sibTransId="{63DCD24F-DD44-4061-84AB-6C79BD21BD73}"/>
    <dgm:cxn modelId="{C13483B5-D618-4697-9A3D-4C0786D4ADE1}" type="presOf" srcId="{81B67ADB-93DE-47F0-9C1D-4F62577AE610}" destId="{56410BAF-1CFC-4B28-A695-093F55AFE944}" srcOrd="1" destOrd="0" presId="urn:microsoft.com/office/officeart/2005/8/layout/pyramid3"/>
    <dgm:cxn modelId="{F63EE520-899E-47AD-902D-4873307DE8AA}" type="presOf" srcId="{D2B37D87-577F-45C2-B8C3-DA0064F1457F}" destId="{0E3CDF1A-4D9E-4B14-A1AE-00D5281DF5DC}" srcOrd="0" destOrd="0" presId="urn:microsoft.com/office/officeart/2005/8/layout/pyramid3"/>
    <dgm:cxn modelId="{A8E38493-9E74-49EB-8D8F-7F704A8FCD34}" type="presOf" srcId="{14F58DAB-B9D7-436A-AC74-FF81BC2AEE0D}" destId="{F72D323A-D092-4DCE-87FB-5EC6D4A03884}" srcOrd="0" destOrd="0" presId="urn:microsoft.com/office/officeart/2005/8/layout/pyramid3"/>
    <dgm:cxn modelId="{4219CB9B-5F2F-4E83-AFB5-9F0A343C2447}" srcId="{D2B37D87-577F-45C2-B8C3-DA0064F1457F}" destId="{14F58DAB-B9D7-436A-AC74-FF81BC2AEE0D}" srcOrd="0" destOrd="0" parTransId="{2C475B4F-C2CD-4A3D-82D5-E7FFD8484B28}" sibTransId="{437314BB-3AD1-4FFB-9F39-DC0F20DE55FC}"/>
    <dgm:cxn modelId="{BDDA59E2-4070-497E-9E07-6C2C1347F94B}" srcId="{D2B37D87-577F-45C2-B8C3-DA0064F1457F}" destId="{81B67ADB-93DE-47F0-9C1D-4F62577AE610}" srcOrd="2" destOrd="0" parTransId="{C7A12776-105B-400F-8810-3EDBDEFA806D}" sibTransId="{24BF951F-9212-47C4-9DAB-881BCE279177}"/>
    <dgm:cxn modelId="{5F1C0A33-4786-456A-9F32-0CDAA511B001}" type="presOf" srcId="{F855249F-ADDE-4E87-ACA5-256E0C215C0F}" destId="{E4A9EFAB-5EB9-47F3-AF13-974F76B8A028}" srcOrd="0" destOrd="0" presId="urn:microsoft.com/office/officeart/2005/8/layout/pyramid3"/>
    <dgm:cxn modelId="{80A9A849-5E9C-466B-A702-FBCF80F15381}" type="presOf" srcId="{81B67ADB-93DE-47F0-9C1D-4F62577AE610}" destId="{93FA5B29-D3A2-48A1-BB73-D943295AFEDC}" srcOrd="0" destOrd="0" presId="urn:microsoft.com/office/officeart/2005/8/layout/pyramid3"/>
    <dgm:cxn modelId="{A3F8B0B9-7696-4CB1-AE00-0F01A567EF8D}" type="presOf" srcId="{14F58DAB-B9D7-436A-AC74-FF81BC2AEE0D}" destId="{9834C1BE-D44D-4FCD-8BF4-21C7484FF2DF}" srcOrd="1" destOrd="0" presId="urn:microsoft.com/office/officeart/2005/8/layout/pyramid3"/>
    <dgm:cxn modelId="{F2FACAB0-3A78-4FAE-8ABB-0DCB6419FA2B}" type="presOf" srcId="{F855249F-ADDE-4E87-ACA5-256E0C215C0F}" destId="{5D01A29F-E28D-469E-A448-CE39D69530DA}" srcOrd="1" destOrd="0" presId="urn:microsoft.com/office/officeart/2005/8/layout/pyramid3"/>
    <dgm:cxn modelId="{B42F1C45-A9C2-45A0-AADF-A917142D9033}" type="presParOf" srcId="{0E3CDF1A-4D9E-4B14-A1AE-00D5281DF5DC}" destId="{927F8402-CE77-4FD0-91CD-E3857BFB4827}" srcOrd="0" destOrd="0" presId="urn:microsoft.com/office/officeart/2005/8/layout/pyramid3"/>
    <dgm:cxn modelId="{AB08E222-A767-48E5-84C5-CFD6D2DD5E0A}" type="presParOf" srcId="{927F8402-CE77-4FD0-91CD-E3857BFB4827}" destId="{F72D323A-D092-4DCE-87FB-5EC6D4A03884}" srcOrd="0" destOrd="0" presId="urn:microsoft.com/office/officeart/2005/8/layout/pyramid3"/>
    <dgm:cxn modelId="{2056B482-F530-4A57-B228-A1DE8CB03E52}" type="presParOf" srcId="{927F8402-CE77-4FD0-91CD-E3857BFB4827}" destId="{9834C1BE-D44D-4FCD-8BF4-21C7484FF2DF}" srcOrd="1" destOrd="0" presId="urn:microsoft.com/office/officeart/2005/8/layout/pyramid3"/>
    <dgm:cxn modelId="{65E5ACF8-7474-4E33-AF06-C978C5DFCC44}" type="presParOf" srcId="{0E3CDF1A-4D9E-4B14-A1AE-00D5281DF5DC}" destId="{C285B55F-9B80-4371-9E1A-403520FA485C}" srcOrd="1" destOrd="0" presId="urn:microsoft.com/office/officeart/2005/8/layout/pyramid3"/>
    <dgm:cxn modelId="{3F8C5FD8-B72C-42DD-B882-384337305F8A}" type="presParOf" srcId="{C285B55F-9B80-4371-9E1A-403520FA485C}" destId="{E4A9EFAB-5EB9-47F3-AF13-974F76B8A028}" srcOrd="0" destOrd="0" presId="urn:microsoft.com/office/officeart/2005/8/layout/pyramid3"/>
    <dgm:cxn modelId="{B7668EC3-F979-4759-AA91-149260C48648}" type="presParOf" srcId="{C285B55F-9B80-4371-9E1A-403520FA485C}" destId="{5D01A29F-E28D-469E-A448-CE39D69530DA}" srcOrd="1" destOrd="0" presId="urn:microsoft.com/office/officeart/2005/8/layout/pyramid3"/>
    <dgm:cxn modelId="{DBDBFB54-EEF1-4165-8D89-6A059D36BECC}" type="presParOf" srcId="{0E3CDF1A-4D9E-4B14-A1AE-00D5281DF5DC}" destId="{F32138F4-0C05-4A7C-973E-5DDB40D3C0F1}" srcOrd="2" destOrd="0" presId="urn:microsoft.com/office/officeart/2005/8/layout/pyramid3"/>
    <dgm:cxn modelId="{A50025FD-6AE8-445B-A308-7F516BF77139}" type="presParOf" srcId="{F32138F4-0C05-4A7C-973E-5DDB40D3C0F1}" destId="{93FA5B29-D3A2-48A1-BB73-D943295AFEDC}" srcOrd="0" destOrd="0" presId="urn:microsoft.com/office/officeart/2005/8/layout/pyramid3"/>
    <dgm:cxn modelId="{70ED722F-C8E9-4E50-BD82-619774B029FC}" type="presParOf" srcId="{F32138F4-0C05-4A7C-973E-5DDB40D3C0F1}" destId="{56410BAF-1CFC-4B28-A695-093F55AFE944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991E8-EF67-4A8A-BB27-5921195A086C}" type="doc">
      <dgm:prSet loTypeId="urn:microsoft.com/office/officeart/2005/8/layout/cycle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EDFF6FE-643E-46E0-82C9-F56C63C64796}">
      <dgm:prSet phldrT="[Text]" custT="1"/>
      <dgm:spPr/>
      <dgm:t>
        <a:bodyPr/>
        <a:lstStyle/>
        <a:p>
          <a:pPr>
            <a:lnSpc>
              <a:spcPct val="40000"/>
            </a:lnSpc>
          </a:pPr>
          <a:r>
            <a:rPr lang="sv-SE" sz="1600" b="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Individuell</a:t>
          </a:r>
        </a:p>
        <a:p>
          <a:pPr>
            <a:lnSpc>
              <a:spcPct val="40000"/>
            </a:lnSpc>
          </a:pPr>
          <a:r>
            <a:rPr lang="sv-SE" sz="1600" b="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uppfattning</a:t>
          </a:r>
          <a:r>
            <a:rPr lang="sv-SE" sz="2400" b="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endParaRPr lang="sv-SE" sz="2400" b="0" dirty="0">
            <a:solidFill>
              <a:schemeClr val="bg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C0A2153-3EBE-456D-9258-9EB92CCE939E}" type="parTrans" cxnId="{616F9059-B222-4558-9497-3BD32372BA12}">
      <dgm:prSet/>
      <dgm:spPr/>
      <dgm:t>
        <a:bodyPr/>
        <a:lstStyle/>
        <a:p>
          <a:endParaRPr lang="sv-SE" b="0"/>
        </a:p>
      </dgm:t>
    </dgm:pt>
    <dgm:pt modelId="{33C0ED62-C8FD-4511-ACE5-B77464B63EA8}" type="sibTrans" cxnId="{616F9059-B222-4558-9497-3BD32372BA12}">
      <dgm:prSet/>
      <dgm:spPr/>
      <dgm:t>
        <a:bodyPr/>
        <a:lstStyle/>
        <a:p>
          <a:endParaRPr lang="sv-SE" b="0"/>
        </a:p>
      </dgm:t>
    </dgm:pt>
    <dgm:pt modelId="{F4F3B0A6-7EE6-4BD2-8F0D-9775FC3D86AB}">
      <dgm:prSet phldrT="[Text]"/>
      <dgm:spPr/>
      <dgm:t>
        <a:bodyPr/>
        <a:lstStyle/>
        <a:p>
          <a:r>
            <a:rPr lang="sv-SE" b="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STEG 1</a:t>
          </a:r>
          <a:r>
            <a:rPr lang="sv-SE" b="0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sv-SE" b="0" dirty="0">
            <a:solidFill>
              <a:schemeClr val="accent6">
                <a:lumMod val="50000"/>
              </a:schemeClr>
            </a:solidFill>
          </a:endParaRPr>
        </a:p>
      </dgm:t>
    </dgm:pt>
    <dgm:pt modelId="{E1F7E9DB-FC27-4E15-B86F-446FFDD6E347}" type="parTrans" cxnId="{F1583F5C-A48F-4CFC-8E5B-EEC792F9D8F4}">
      <dgm:prSet/>
      <dgm:spPr/>
      <dgm:t>
        <a:bodyPr/>
        <a:lstStyle/>
        <a:p>
          <a:endParaRPr lang="sv-SE" b="0"/>
        </a:p>
      </dgm:t>
    </dgm:pt>
    <dgm:pt modelId="{EEE223FE-3648-4244-9EA7-C9BAD68D9003}" type="sibTrans" cxnId="{F1583F5C-A48F-4CFC-8E5B-EEC792F9D8F4}">
      <dgm:prSet/>
      <dgm:spPr/>
      <dgm:t>
        <a:bodyPr/>
        <a:lstStyle/>
        <a:p>
          <a:endParaRPr lang="sv-SE" b="0"/>
        </a:p>
      </dgm:t>
    </dgm:pt>
    <dgm:pt modelId="{DB613411-8B44-4CBB-9516-B255520B0561}">
      <dgm:prSet phldrT="[Text]" custT="1"/>
      <dgm:spPr/>
      <dgm:t>
        <a:bodyPr/>
        <a:lstStyle/>
        <a:p>
          <a:r>
            <a:rPr lang="sv-SE" sz="1400" b="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Dialog och gemensam uppfattning i personal-gruppen</a:t>
          </a:r>
          <a:endParaRPr lang="sv-SE" sz="1400" b="0" dirty="0">
            <a:solidFill>
              <a:schemeClr val="bg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34A897DD-26A7-4864-9C29-9A5BFC92FEB5}" type="parTrans" cxnId="{7C374F3E-BBB5-4FD7-9810-6ADAFA3135DC}">
      <dgm:prSet/>
      <dgm:spPr/>
      <dgm:t>
        <a:bodyPr/>
        <a:lstStyle/>
        <a:p>
          <a:endParaRPr lang="sv-SE" b="0"/>
        </a:p>
      </dgm:t>
    </dgm:pt>
    <dgm:pt modelId="{EDB547D9-B0D5-486B-B0B0-518C76A6094F}" type="sibTrans" cxnId="{7C374F3E-BBB5-4FD7-9810-6ADAFA3135DC}">
      <dgm:prSet/>
      <dgm:spPr/>
      <dgm:t>
        <a:bodyPr/>
        <a:lstStyle/>
        <a:p>
          <a:endParaRPr lang="sv-SE" b="0"/>
        </a:p>
      </dgm:t>
    </dgm:pt>
    <dgm:pt modelId="{3AEA31B2-39B3-46D8-82FB-AB9D9D224089}">
      <dgm:prSet phldrT="[Text]"/>
      <dgm:spPr/>
      <dgm:t>
        <a:bodyPr/>
        <a:lstStyle/>
        <a:p>
          <a:r>
            <a:rPr lang="sv-SE" b="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STEG 2 och 3</a:t>
          </a:r>
          <a:endParaRPr lang="sv-SE" b="0" dirty="0"/>
        </a:p>
      </dgm:t>
    </dgm:pt>
    <dgm:pt modelId="{B94303C1-54F8-444E-A7E5-9291E4C9D4AE}" type="parTrans" cxnId="{1637FD07-0D8A-4969-B2C7-B26EFC41BD6D}">
      <dgm:prSet/>
      <dgm:spPr/>
      <dgm:t>
        <a:bodyPr/>
        <a:lstStyle/>
        <a:p>
          <a:endParaRPr lang="sv-SE" b="0"/>
        </a:p>
      </dgm:t>
    </dgm:pt>
    <dgm:pt modelId="{2664B3E0-CA00-4601-980B-533948DC31F3}" type="sibTrans" cxnId="{1637FD07-0D8A-4969-B2C7-B26EFC41BD6D}">
      <dgm:prSet/>
      <dgm:spPr/>
      <dgm:t>
        <a:bodyPr/>
        <a:lstStyle/>
        <a:p>
          <a:endParaRPr lang="sv-SE" b="0"/>
        </a:p>
      </dgm:t>
    </dgm:pt>
    <dgm:pt modelId="{473331D9-A9ED-4326-84AC-381F382D0EAC}">
      <dgm:prSet phldrT="[Text]" custT="1"/>
      <dgm:spPr/>
      <dgm:t>
        <a:bodyPr/>
        <a:lstStyle/>
        <a:p>
          <a:r>
            <a:rPr lang="sv-SE" sz="1600" b="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Förbättrings-åtgärder</a:t>
          </a:r>
          <a:endParaRPr lang="sv-SE" sz="1600" b="0" dirty="0">
            <a:solidFill>
              <a:schemeClr val="bg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74C1F784-8A47-43A8-B45E-63561401CD9F}" type="parTrans" cxnId="{236EF7A2-CD97-40D4-BCFF-42711AD5269A}">
      <dgm:prSet/>
      <dgm:spPr/>
      <dgm:t>
        <a:bodyPr/>
        <a:lstStyle/>
        <a:p>
          <a:endParaRPr lang="sv-SE" b="0"/>
        </a:p>
      </dgm:t>
    </dgm:pt>
    <dgm:pt modelId="{0C24A102-9D75-498B-B1DF-DAA30B43385C}" type="sibTrans" cxnId="{236EF7A2-CD97-40D4-BCFF-42711AD5269A}">
      <dgm:prSet/>
      <dgm:spPr/>
      <dgm:t>
        <a:bodyPr/>
        <a:lstStyle/>
        <a:p>
          <a:endParaRPr lang="sv-SE" b="0"/>
        </a:p>
      </dgm:t>
    </dgm:pt>
    <dgm:pt modelId="{E194A18C-B03D-4671-9682-8EE1BBE99A95}">
      <dgm:prSet phldrT="[Text]"/>
      <dgm:spPr/>
      <dgm:t>
        <a:bodyPr/>
        <a:lstStyle/>
        <a:p>
          <a:r>
            <a:rPr lang="sv-SE" b="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STEG 4</a:t>
          </a:r>
          <a:endParaRPr lang="sv-SE" b="0" dirty="0"/>
        </a:p>
      </dgm:t>
    </dgm:pt>
    <dgm:pt modelId="{DEFBE66F-3F68-4970-A153-3159AABA0EF6}" type="parTrans" cxnId="{5439230D-7931-44ED-9ED5-F3831CE9D54E}">
      <dgm:prSet/>
      <dgm:spPr/>
      <dgm:t>
        <a:bodyPr/>
        <a:lstStyle/>
        <a:p>
          <a:endParaRPr lang="sv-SE" b="0"/>
        </a:p>
      </dgm:t>
    </dgm:pt>
    <dgm:pt modelId="{197ED186-E598-42E6-9F9C-067E461F56F0}" type="sibTrans" cxnId="{5439230D-7931-44ED-9ED5-F3831CE9D54E}">
      <dgm:prSet/>
      <dgm:spPr/>
      <dgm:t>
        <a:bodyPr/>
        <a:lstStyle/>
        <a:p>
          <a:endParaRPr lang="sv-SE" b="0"/>
        </a:p>
      </dgm:t>
    </dgm:pt>
    <dgm:pt modelId="{F9BDD838-20E5-4077-B053-3817CA3C1C17}">
      <dgm:prSet phldrT="[Text]"/>
      <dgm:spPr/>
      <dgm:t>
        <a:bodyPr/>
        <a:lstStyle/>
        <a:p>
          <a:r>
            <a:rPr lang="sv-SE" b="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STEG 5</a:t>
          </a:r>
          <a:endParaRPr lang="sv-SE" b="0" dirty="0"/>
        </a:p>
      </dgm:t>
    </dgm:pt>
    <dgm:pt modelId="{3110FCA6-F012-4CE1-85EB-79C4EC4622F4}" type="parTrans" cxnId="{B77C4284-DB17-4821-B4C7-3FDA68EC89DD}">
      <dgm:prSet/>
      <dgm:spPr/>
      <dgm:t>
        <a:bodyPr/>
        <a:lstStyle/>
        <a:p>
          <a:endParaRPr lang="sv-SE" b="0"/>
        </a:p>
      </dgm:t>
    </dgm:pt>
    <dgm:pt modelId="{3F50FD5A-E6E3-4D5C-AE7A-EE4E134B7047}" type="sibTrans" cxnId="{B77C4284-DB17-4821-B4C7-3FDA68EC89DD}">
      <dgm:prSet/>
      <dgm:spPr/>
      <dgm:t>
        <a:bodyPr/>
        <a:lstStyle/>
        <a:p>
          <a:endParaRPr lang="sv-SE" b="0"/>
        </a:p>
      </dgm:t>
    </dgm:pt>
    <dgm:pt modelId="{732D6DE1-4C74-45C7-9C6B-656C5A842E68}">
      <dgm:prSet phldrT="[Text]"/>
      <dgm:spPr/>
      <dgm:t>
        <a:bodyPr/>
        <a:lstStyle/>
        <a:p>
          <a:endParaRPr lang="sv-SE" b="0" dirty="0"/>
        </a:p>
      </dgm:t>
    </dgm:pt>
    <dgm:pt modelId="{9E95FDE8-A280-4106-8300-902B18BEC462}" type="parTrans" cxnId="{383A961D-9C66-4D52-BDF6-976BCEBE4BA2}">
      <dgm:prSet/>
      <dgm:spPr/>
      <dgm:t>
        <a:bodyPr/>
        <a:lstStyle/>
        <a:p>
          <a:endParaRPr lang="sv-SE" b="0"/>
        </a:p>
      </dgm:t>
    </dgm:pt>
    <dgm:pt modelId="{88F68B8A-D353-49AD-A68A-EF242F08199F}" type="sibTrans" cxnId="{383A961D-9C66-4D52-BDF6-976BCEBE4BA2}">
      <dgm:prSet/>
      <dgm:spPr/>
      <dgm:t>
        <a:bodyPr/>
        <a:lstStyle/>
        <a:p>
          <a:endParaRPr lang="sv-SE" b="0"/>
        </a:p>
      </dgm:t>
    </dgm:pt>
    <dgm:pt modelId="{87E2F6CE-90D0-413D-A2AD-9F35CE5E6DA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v-SE" sz="1600" b="0" u="sng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Uppföljning</a:t>
          </a:r>
        </a:p>
        <a:p>
          <a:pPr>
            <a:lnSpc>
              <a:spcPct val="50000"/>
            </a:lnSpc>
          </a:pPr>
          <a:r>
            <a:rPr lang="sv-SE" sz="1400" b="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Självskattning</a:t>
          </a:r>
        </a:p>
        <a:p>
          <a:pPr>
            <a:lnSpc>
              <a:spcPct val="50000"/>
            </a:lnSpc>
          </a:pPr>
          <a:r>
            <a:rPr lang="sv-SE" sz="1400" b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Föräldraenkät</a:t>
          </a:r>
          <a:br>
            <a:rPr lang="sv-SE" sz="1400" b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</a:br>
          <a:r>
            <a:rPr lang="sv-SE" sz="1400" b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/>
          </a:r>
          <a:br>
            <a:rPr lang="sv-SE" sz="1400" b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</a:br>
          <a:r>
            <a:rPr lang="sv-SE" sz="1400" b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Slussning</a:t>
          </a:r>
          <a:endParaRPr lang="sv-SE" sz="1400" b="0" dirty="0" smtClean="0">
            <a:solidFill>
              <a:schemeClr val="bg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  <a:p>
          <a:pPr>
            <a:lnSpc>
              <a:spcPct val="50000"/>
            </a:lnSpc>
          </a:pPr>
          <a:r>
            <a:rPr lang="sv-SE" sz="1400" b="0" dirty="0" err="1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rPr>
            <a:t>Verksamhets-berättelse</a:t>
          </a:r>
          <a:endParaRPr lang="sv-SE" sz="1400" b="0" dirty="0">
            <a:solidFill>
              <a:schemeClr val="bg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A4D36A5D-FEEA-4B0E-82F4-37EF7368F2B7}" type="sibTrans" cxnId="{2D889587-C4F6-4563-A95A-D4CDB9E94A0D}">
      <dgm:prSet/>
      <dgm:spPr/>
      <dgm:t>
        <a:bodyPr/>
        <a:lstStyle/>
        <a:p>
          <a:endParaRPr lang="sv-SE" b="0"/>
        </a:p>
      </dgm:t>
    </dgm:pt>
    <dgm:pt modelId="{4D3EA1E1-89F8-42B6-97EA-1679B079161A}" type="parTrans" cxnId="{2D889587-C4F6-4563-A95A-D4CDB9E94A0D}">
      <dgm:prSet/>
      <dgm:spPr/>
      <dgm:t>
        <a:bodyPr/>
        <a:lstStyle/>
        <a:p>
          <a:endParaRPr lang="sv-SE" b="0"/>
        </a:p>
      </dgm:t>
    </dgm:pt>
    <dgm:pt modelId="{42D05112-099C-4D86-8181-17A332B206A1}" type="pres">
      <dgm:prSet presAssocID="{9E3991E8-EF67-4A8A-BB27-5921195A086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7B76E85-42F9-4E65-BEB1-DF2296B6C32E}" type="pres">
      <dgm:prSet presAssocID="{9E3991E8-EF67-4A8A-BB27-5921195A086C}" presName="children" presStyleCnt="0"/>
      <dgm:spPr/>
    </dgm:pt>
    <dgm:pt modelId="{68631278-A3A8-4A78-83AA-48B60A7BAEA7}" type="pres">
      <dgm:prSet presAssocID="{9E3991E8-EF67-4A8A-BB27-5921195A086C}" presName="child1group" presStyleCnt="0"/>
      <dgm:spPr/>
    </dgm:pt>
    <dgm:pt modelId="{9E1476B4-1535-4ECD-82C4-6F3A27DA60C7}" type="pres">
      <dgm:prSet presAssocID="{9E3991E8-EF67-4A8A-BB27-5921195A086C}" presName="child1" presStyleLbl="bgAcc1" presStyleIdx="0" presStyleCnt="4" custLinFactNeighborX="-5091" custLinFactNeighborY="2949"/>
      <dgm:spPr/>
      <dgm:t>
        <a:bodyPr/>
        <a:lstStyle/>
        <a:p>
          <a:endParaRPr lang="sv-SE"/>
        </a:p>
      </dgm:t>
    </dgm:pt>
    <dgm:pt modelId="{25BA203B-3D06-429F-9C5A-FD35E37F7BBD}" type="pres">
      <dgm:prSet presAssocID="{9E3991E8-EF67-4A8A-BB27-5921195A086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078D840-1E31-452D-A35F-DEC2595FD0FB}" type="pres">
      <dgm:prSet presAssocID="{9E3991E8-EF67-4A8A-BB27-5921195A086C}" presName="child2group" presStyleCnt="0"/>
      <dgm:spPr/>
    </dgm:pt>
    <dgm:pt modelId="{7D476E43-5155-4B49-8524-99784F52D653}" type="pres">
      <dgm:prSet presAssocID="{9E3991E8-EF67-4A8A-BB27-5921195A086C}" presName="child2" presStyleLbl="bgAcc1" presStyleIdx="1" presStyleCnt="4"/>
      <dgm:spPr/>
      <dgm:t>
        <a:bodyPr/>
        <a:lstStyle/>
        <a:p>
          <a:endParaRPr lang="sv-SE"/>
        </a:p>
      </dgm:t>
    </dgm:pt>
    <dgm:pt modelId="{059F35CB-B4AB-43CD-AE20-60CC00469231}" type="pres">
      <dgm:prSet presAssocID="{9E3991E8-EF67-4A8A-BB27-5921195A086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8C2ED20-6A1D-4CB4-8C11-715473833AC2}" type="pres">
      <dgm:prSet presAssocID="{9E3991E8-EF67-4A8A-BB27-5921195A086C}" presName="child3group" presStyleCnt="0"/>
      <dgm:spPr/>
    </dgm:pt>
    <dgm:pt modelId="{7D7917D4-9F5E-4DEC-B23A-4C0CC31B0E28}" type="pres">
      <dgm:prSet presAssocID="{9E3991E8-EF67-4A8A-BB27-5921195A086C}" presName="child3" presStyleLbl="bgAcc1" presStyleIdx="2" presStyleCnt="4"/>
      <dgm:spPr/>
      <dgm:t>
        <a:bodyPr/>
        <a:lstStyle/>
        <a:p>
          <a:endParaRPr lang="sv-SE"/>
        </a:p>
      </dgm:t>
    </dgm:pt>
    <dgm:pt modelId="{C8303E95-4F7B-48EC-B7AC-B5AEFC622A99}" type="pres">
      <dgm:prSet presAssocID="{9E3991E8-EF67-4A8A-BB27-5921195A086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7646BF-D6BE-4989-A3E6-EB9BAF4E2BDD}" type="pres">
      <dgm:prSet presAssocID="{9E3991E8-EF67-4A8A-BB27-5921195A086C}" presName="child4group" presStyleCnt="0"/>
      <dgm:spPr/>
    </dgm:pt>
    <dgm:pt modelId="{291F857F-9AF0-4F6B-AAC2-7ABFC321E8D5}" type="pres">
      <dgm:prSet presAssocID="{9E3991E8-EF67-4A8A-BB27-5921195A086C}" presName="child4" presStyleLbl="bgAcc1" presStyleIdx="3" presStyleCnt="4" custLinFactNeighborX="2500" custLinFactNeighborY="-1158"/>
      <dgm:spPr/>
      <dgm:t>
        <a:bodyPr/>
        <a:lstStyle/>
        <a:p>
          <a:endParaRPr lang="sv-SE"/>
        </a:p>
      </dgm:t>
    </dgm:pt>
    <dgm:pt modelId="{AE0AE39E-2CBF-445D-B54C-0C7D6AC3A349}" type="pres">
      <dgm:prSet presAssocID="{9E3991E8-EF67-4A8A-BB27-5921195A086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8416214-7588-4DF1-8A8D-4E924757E950}" type="pres">
      <dgm:prSet presAssocID="{9E3991E8-EF67-4A8A-BB27-5921195A086C}" presName="childPlaceholder" presStyleCnt="0"/>
      <dgm:spPr/>
    </dgm:pt>
    <dgm:pt modelId="{02D49E78-F475-4E12-9153-A6FC0B3D2EE0}" type="pres">
      <dgm:prSet presAssocID="{9E3991E8-EF67-4A8A-BB27-5921195A086C}" presName="circle" presStyleCnt="0"/>
      <dgm:spPr/>
    </dgm:pt>
    <dgm:pt modelId="{B0363F53-35CD-4AFD-B83E-2A2A12573BE2}" type="pres">
      <dgm:prSet presAssocID="{9E3991E8-EF67-4A8A-BB27-5921195A086C}" presName="quadrant1" presStyleLbl="node1" presStyleIdx="0" presStyleCnt="4" custLinFactNeighborX="-272" custLinFactNeighborY="1325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AA78921-CA9A-4211-8A23-AF827F5381A9}" type="pres">
      <dgm:prSet presAssocID="{9E3991E8-EF67-4A8A-BB27-5921195A086C}" presName="quadrant2" presStyleLbl="node1" presStyleIdx="1" presStyleCnt="4" custScaleX="10054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6A0757E-F596-4F01-B410-5CF436A59D5B}" type="pres">
      <dgm:prSet presAssocID="{9E3991E8-EF67-4A8A-BB27-5921195A086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A7C88B9-40F3-4176-9146-899780D51263}" type="pres">
      <dgm:prSet presAssocID="{9E3991E8-EF67-4A8A-BB27-5921195A086C}" presName="quadrant4" presStyleLbl="node1" presStyleIdx="3" presStyleCnt="4" custScaleX="99153" custScaleY="104576" custLinFactNeighborX="-299" custLinFactNeighborY="-2047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4EB9322-587B-49FC-B2B5-B8C607A8D920}" type="pres">
      <dgm:prSet presAssocID="{9E3991E8-EF67-4A8A-BB27-5921195A086C}" presName="quadrantPlaceholder" presStyleCnt="0"/>
      <dgm:spPr/>
    </dgm:pt>
    <dgm:pt modelId="{834AFF9F-90B4-4432-8061-F1E8B1831E25}" type="pres">
      <dgm:prSet presAssocID="{9E3991E8-EF67-4A8A-BB27-5921195A086C}" presName="center1" presStyleLbl="fgShp" presStyleIdx="0" presStyleCnt="2"/>
      <dgm:spPr/>
    </dgm:pt>
    <dgm:pt modelId="{9E128D7D-EA18-49D5-8C88-C3B970E8656C}" type="pres">
      <dgm:prSet presAssocID="{9E3991E8-EF67-4A8A-BB27-5921195A086C}" presName="center2" presStyleLbl="fgShp" presStyleIdx="1" presStyleCnt="2"/>
      <dgm:spPr/>
    </dgm:pt>
  </dgm:ptLst>
  <dgm:cxnLst>
    <dgm:cxn modelId="{A437A346-9A1E-41B1-9779-77AFDB0E61CF}" type="presOf" srcId="{9E3991E8-EF67-4A8A-BB27-5921195A086C}" destId="{42D05112-099C-4D86-8181-17A332B206A1}" srcOrd="0" destOrd="0" presId="urn:microsoft.com/office/officeart/2005/8/layout/cycle4"/>
    <dgm:cxn modelId="{F1583F5C-A48F-4CFC-8E5B-EEC792F9D8F4}" srcId="{EEDFF6FE-643E-46E0-82C9-F56C63C64796}" destId="{F4F3B0A6-7EE6-4BD2-8F0D-9775FC3D86AB}" srcOrd="0" destOrd="0" parTransId="{E1F7E9DB-FC27-4E15-B86F-446FFDD6E347}" sibTransId="{EEE223FE-3648-4244-9EA7-C9BAD68D9003}"/>
    <dgm:cxn modelId="{1CD9709B-9C1B-436F-AFFC-89305AB192BA}" type="presOf" srcId="{87E2F6CE-90D0-413D-A2AD-9F35CE5E6DAD}" destId="{1A7C88B9-40F3-4176-9146-899780D51263}" srcOrd="0" destOrd="0" presId="urn:microsoft.com/office/officeart/2005/8/layout/cycle4"/>
    <dgm:cxn modelId="{236EF7A2-CD97-40D4-BCFF-42711AD5269A}" srcId="{9E3991E8-EF67-4A8A-BB27-5921195A086C}" destId="{473331D9-A9ED-4326-84AC-381F382D0EAC}" srcOrd="2" destOrd="0" parTransId="{74C1F784-8A47-43A8-B45E-63561401CD9F}" sibTransId="{0C24A102-9D75-498B-B1DF-DAA30B43385C}"/>
    <dgm:cxn modelId="{2969A55B-5695-4FFB-AA59-90BB1EC44769}" type="presOf" srcId="{3AEA31B2-39B3-46D8-82FB-AB9D9D224089}" destId="{059F35CB-B4AB-43CD-AE20-60CC00469231}" srcOrd="1" destOrd="0" presId="urn:microsoft.com/office/officeart/2005/8/layout/cycle4"/>
    <dgm:cxn modelId="{41C385EE-0AC0-4317-A11E-294320B13A3B}" type="presOf" srcId="{732D6DE1-4C74-45C7-9C6B-656C5A842E68}" destId="{291F857F-9AF0-4F6B-AAC2-7ABFC321E8D5}" srcOrd="0" destOrd="1" presId="urn:microsoft.com/office/officeart/2005/8/layout/cycle4"/>
    <dgm:cxn modelId="{3C5203D4-A91B-44DB-99FC-4406F1E35686}" type="presOf" srcId="{473331D9-A9ED-4326-84AC-381F382D0EAC}" destId="{D6A0757E-F596-4F01-B410-5CF436A59D5B}" srcOrd="0" destOrd="0" presId="urn:microsoft.com/office/officeart/2005/8/layout/cycle4"/>
    <dgm:cxn modelId="{6AE26929-96A5-44E7-930B-CC9151C6BE84}" type="presOf" srcId="{F4F3B0A6-7EE6-4BD2-8F0D-9775FC3D86AB}" destId="{9E1476B4-1535-4ECD-82C4-6F3A27DA60C7}" srcOrd="0" destOrd="0" presId="urn:microsoft.com/office/officeart/2005/8/layout/cycle4"/>
    <dgm:cxn modelId="{7C374F3E-BBB5-4FD7-9810-6ADAFA3135DC}" srcId="{9E3991E8-EF67-4A8A-BB27-5921195A086C}" destId="{DB613411-8B44-4CBB-9516-B255520B0561}" srcOrd="1" destOrd="0" parTransId="{34A897DD-26A7-4864-9C29-9A5BFC92FEB5}" sibTransId="{EDB547D9-B0D5-486B-B0B0-518C76A6094F}"/>
    <dgm:cxn modelId="{616F9059-B222-4558-9497-3BD32372BA12}" srcId="{9E3991E8-EF67-4A8A-BB27-5921195A086C}" destId="{EEDFF6FE-643E-46E0-82C9-F56C63C64796}" srcOrd="0" destOrd="0" parTransId="{8C0A2153-3EBE-456D-9258-9EB92CCE939E}" sibTransId="{33C0ED62-C8FD-4511-ACE5-B77464B63EA8}"/>
    <dgm:cxn modelId="{5439230D-7931-44ED-9ED5-F3831CE9D54E}" srcId="{473331D9-A9ED-4326-84AC-381F382D0EAC}" destId="{E194A18C-B03D-4671-9682-8EE1BBE99A95}" srcOrd="0" destOrd="0" parTransId="{DEFBE66F-3F68-4970-A153-3159AABA0EF6}" sibTransId="{197ED186-E598-42E6-9F9C-067E461F56F0}"/>
    <dgm:cxn modelId="{383A961D-9C66-4D52-BDF6-976BCEBE4BA2}" srcId="{87E2F6CE-90D0-413D-A2AD-9F35CE5E6DAD}" destId="{732D6DE1-4C74-45C7-9C6B-656C5A842E68}" srcOrd="1" destOrd="0" parTransId="{9E95FDE8-A280-4106-8300-902B18BEC462}" sibTransId="{88F68B8A-D353-49AD-A68A-EF242F08199F}"/>
    <dgm:cxn modelId="{0B54400D-0FB5-4E6C-B2DC-5638369FC079}" type="presOf" srcId="{EEDFF6FE-643E-46E0-82C9-F56C63C64796}" destId="{B0363F53-35CD-4AFD-B83E-2A2A12573BE2}" srcOrd="0" destOrd="0" presId="urn:microsoft.com/office/officeart/2005/8/layout/cycle4"/>
    <dgm:cxn modelId="{414D9736-3DE9-45D8-BC8D-FEDB2E269FD7}" type="presOf" srcId="{F4F3B0A6-7EE6-4BD2-8F0D-9775FC3D86AB}" destId="{25BA203B-3D06-429F-9C5A-FD35E37F7BBD}" srcOrd="1" destOrd="0" presId="urn:microsoft.com/office/officeart/2005/8/layout/cycle4"/>
    <dgm:cxn modelId="{B77C4284-DB17-4821-B4C7-3FDA68EC89DD}" srcId="{87E2F6CE-90D0-413D-A2AD-9F35CE5E6DAD}" destId="{F9BDD838-20E5-4077-B053-3817CA3C1C17}" srcOrd="0" destOrd="0" parTransId="{3110FCA6-F012-4CE1-85EB-79C4EC4622F4}" sibTransId="{3F50FD5A-E6E3-4D5C-AE7A-EE4E134B7047}"/>
    <dgm:cxn modelId="{B29736DC-F9E4-4577-9F53-F657532ADD9D}" type="presOf" srcId="{F9BDD838-20E5-4077-B053-3817CA3C1C17}" destId="{291F857F-9AF0-4F6B-AAC2-7ABFC321E8D5}" srcOrd="0" destOrd="0" presId="urn:microsoft.com/office/officeart/2005/8/layout/cycle4"/>
    <dgm:cxn modelId="{1637FD07-0D8A-4969-B2C7-B26EFC41BD6D}" srcId="{DB613411-8B44-4CBB-9516-B255520B0561}" destId="{3AEA31B2-39B3-46D8-82FB-AB9D9D224089}" srcOrd="0" destOrd="0" parTransId="{B94303C1-54F8-444E-A7E5-9291E4C9D4AE}" sibTransId="{2664B3E0-CA00-4601-980B-533948DC31F3}"/>
    <dgm:cxn modelId="{2D889587-C4F6-4563-A95A-D4CDB9E94A0D}" srcId="{9E3991E8-EF67-4A8A-BB27-5921195A086C}" destId="{87E2F6CE-90D0-413D-A2AD-9F35CE5E6DAD}" srcOrd="3" destOrd="0" parTransId="{4D3EA1E1-89F8-42B6-97EA-1679B079161A}" sibTransId="{A4D36A5D-FEEA-4B0E-82F4-37EF7368F2B7}"/>
    <dgm:cxn modelId="{E246C804-7EF7-46C4-93DD-A3558E61B516}" type="presOf" srcId="{DB613411-8B44-4CBB-9516-B255520B0561}" destId="{AAA78921-CA9A-4211-8A23-AF827F5381A9}" srcOrd="0" destOrd="0" presId="urn:microsoft.com/office/officeart/2005/8/layout/cycle4"/>
    <dgm:cxn modelId="{658C0BC4-BF69-48E2-B823-7DF8AE3D7458}" type="presOf" srcId="{732D6DE1-4C74-45C7-9C6B-656C5A842E68}" destId="{AE0AE39E-2CBF-445D-B54C-0C7D6AC3A349}" srcOrd="1" destOrd="1" presId="urn:microsoft.com/office/officeart/2005/8/layout/cycle4"/>
    <dgm:cxn modelId="{DB57C546-DAAB-430A-931C-1549DAAFDC95}" type="presOf" srcId="{E194A18C-B03D-4671-9682-8EE1BBE99A95}" destId="{7D7917D4-9F5E-4DEC-B23A-4C0CC31B0E28}" srcOrd="0" destOrd="0" presId="urn:microsoft.com/office/officeart/2005/8/layout/cycle4"/>
    <dgm:cxn modelId="{9DDFD058-CD0D-43C8-8C45-F016ABD59066}" type="presOf" srcId="{E194A18C-B03D-4671-9682-8EE1BBE99A95}" destId="{C8303E95-4F7B-48EC-B7AC-B5AEFC622A99}" srcOrd="1" destOrd="0" presId="urn:microsoft.com/office/officeart/2005/8/layout/cycle4"/>
    <dgm:cxn modelId="{B432FA62-5893-4255-9ED3-BFED66FC2ABD}" type="presOf" srcId="{3AEA31B2-39B3-46D8-82FB-AB9D9D224089}" destId="{7D476E43-5155-4B49-8524-99784F52D653}" srcOrd="0" destOrd="0" presId="urn:microsoft.com/office/officeart/2005/8/layout/cycle4"/>
    <dgm:cxn modelId="{6EE6020D-ACF3-43BE-AA6B-3D69CC7DF4CE}" type="presOf" srcId="{F9BDD838-20E5-4077-B053-3817CA3C1C17}" destId="{AE0AE39E-2CBF-445D-B54C-0C7D6AC3A349}" srcOrd="1" destOrd="0" presId="urn:microsoft.com/office/officeart/2005/8/layout/cycle4"/>
    <dgm:cxn modelId="{A049044E-4B94-4045-A505-4D3BCEC2EA82}" type="presParOf" srcId="{42D05112-099C-4D86-8181-17A332B206A1}" destId="{47B76E85-42F9-4E65-BEB1-DF2296B6C32E}" srcOrd="0" destOrd="0" presId="urn:microsoft.com/office/officeart/2005/8/layout/cycle4"/>
    <dgm:cxn modelId="{DD3EC98A-3808-4F2B-A377-3608D0ABA099}" type="presParOf" srcId="{47B76E85-42F9-4E65-BEB1-DF2296B6C32E}" destId="{68631278-A3A8-4A78-83AA-48B60A7BAEA7}" srcOrd="0" destOrd="0" presId="urn:microsoft.com/office/officeart/2005/8/layout/cycle4"/>
    <dgm:cxn modelId="{5C5E1007-8E5B-4102-A89E-745C919E32CD}" type="presParOf" srcId="{68631278-A3A8-4A78-83AA-48B60A7BAEA7}" destId="{9E1476B4-1535-4ECD-82C4-6F3A27DA60C7}" srcOrd="0" destOrd="0" presId="urn:microsoft.com/office/officeart/2005/8/layout/cycle4"/>
    <dgm:cxn modelId="{BE41E68B-6ACC-4DAF-9A3A-E08E8E8EFCA2}" type="presParOf" srcId="{68631278-A3A8-4A78-83AA-48B60A7BAEA7}" destId="{25BA203B-3D06-429F-9C5A-FD35E37F7BBD}" srcOrd="1" destOrd="0" presId="urn:microsoft.com/office/officeart/2005/8/layout/cycle4"/>
    <dgm:cxn modelId="{1E731AA9-EFD3-44B0-9A20-00CC73383BD0}" type="presParOf" srcId="{47B76E85-42F9-4E65-BEB1-DF2296B6C32E}" destId="{D078D840-1E31-452D-A35F-DEC2595FD0FB}" srcOrd="1" destOrd="0" presId="urn:microsoft.com/office/officeart/2005/8/layout/cycle4"/>
    <dgm:cxn modelId="{0A127F40-6572-4F1C-8122-CB06135FA5A1}" type="presParOf" srcId="{D078D840-1E31-452D-A35F-DEC2595FD0FB}" destId="{7D476E43-5155-4B49-8524-99784F52D653}" srcOrd="0" destOrd="0" presId="urn:microsoft.com/office/officeart/2005/8/layout/cycle4"/>
    <dgm:cxn modelId="{B5700AFF-5637-4812-AB22-266693BDF0FB}" type="presParOf" srcId="{D078D840-1E31-452D-A35F-DEC2595FD0FB}" destId="{059F35CB-B4AB-43CD-AE20-60CC00469231}" srcOrd="1" destOrd="0" presId="urn:microsoft.com/office/officeart/2005/8/layout/cycle4"/>
    <dgm:cxn modelId="{778B5295-560E-426E-9F09-D46618E79381}" type="presParOf" srcId="{47B76E85-42F9-4E65-BEB1-DF2296B6C32E}" destId="{A8C2ED20-6A1D-4CB4-8C11-715473833AC2}" srcOrd="2" destOrd="0" presId="urn:microsoft.com/office/officeart/2005/8/layout/cycle4"/>
    <dgm:cxn modelId="{1B635A54-84CA-4AEE-B634-9688D0C97F81}" type="presParOf" srcId="{A8C2ED20-6A1D-4CB4-8C11-715473833AC2}" destId="{7D7917D4-9F5E-4DEC-B23A-4C0CC31B0E28}" srcOrd="0" destOrd="0" presId="urn:microsoft.com/office/officeart/2005/8/layout/cycle4"/>
    <dgm:cxn modelId="{4A65B114-C999-4B74-9EEB-8FFF89B5975B}" type="presParOf" srcId="{A8C2ED20-6A1D-4CB4-8C11-715473833AC2}" destId="{C8303E95-4F7B-48EC-B7AC-B5AEFC622A99}" srcOrd="1" destOrd="0" presId="urn:microsoft.com/office/officeart/2005/8/layout/cycle4"/>
    <dgm:cxn modelId="{5A07FBF2-E81A-48CC-9328-99B510B6BFB5}" type="presParOf" srcId="{47B76E85-42F9-4E65-BEB1-DF2296B6C32E}" destId="{6B7646BF-D6BE-4989-A3E6-EB9BAF4E2BDD}" srcOrd="3" destOrd="0" presId="urn:microsoft.com/office/officeart/2005/8/layout/cycle4"/>
    <dgm:cxn modelId="{0C65C8BA-928F-4B58-8ECF-1D5F5CD1E756}" type="presParOf" srcId="{6B7646BF-D6BE-4989-A3E6-EB9BAF4E2BDD}" destId="{291F857F-9AF0-4F6B-AAC2-7ABFC321E8D5}" srcOrd="0" destOrd="0" presId="urn:microsoft.com/office/officeart/2005/8/layout/cycle4"/>
    <dgm:cxn modelId="{2B2AF438-7DC0-46C7-85B6-9CA5C6A5115A}" type="presParOf" srcId="{6B7646BF-D6BE-4989-A3E6-EB9BAF4E2BDD}" destId="{AE0AE39E-2CBF-445D-B54C-0C7D6AC3A349}" srcOrd="1" destOrd="0" presId="urn:microsoft.com/office/officeart/2005/8/layout/cycle4"/>
    <dgm:cxn modelId="{A756ACAB-588F-43EB-B2F7-EA366682D8EC}" type="presParOf" srcId="{47B76E85-42F9-4E65-BEB1-DF2296B6C32E}" destId="{B8416214-7588-4DF1-8A8D-4E924757E950}" srcOrd="4" destOrd="0" presId="urn:microsoft.com/office/officeart/2005/8/layout/cycle4"/>
    <dgm:cxn modelId="{E2618A9A-92EF-4A5E-8E47-24B449D53FCD}" type="presParOf" srcId="{42D05112-099C-4D86-8181-17A332B206A1}" destId="{02D49E78-F475-4E12-9153-A6FC0B3D2EE0}" srcOrd="1" destOrd="0" presId="urn:microsoft.com/office/officeart/2005/8/layout/cycle4"/>
    <dgm:cxn modelId="{4ED717AE-77B5-478A-A3A4-5AF7750F5E6A}" type="presParOf" srcId="{02D49E78-F475-4E12-9153-A6FC0B3D2EE0}" destId="{B0363F53-35CD-4AFD-B83E-2A2A12573BE2}" srcOrd="0" destOrd="0" presId="urn:microsoft.com/office/officeart/2005/8/layout/cycle4"/>
    <dgm:cxn modelId="{C758F824-9D5B-4B5C-A504-FDF2B353331F}" type="presParOf" srcId="{02D49E78-F475-4E12-9153-A6FC0B3D2EE0}" destId="{AAA78921-CA9A-4211-8A23-AF827F5381A9}" srcOrd="1" destOrd="0" presId="urn:microsoft.com/office/officeart/2005/8/layout/cycle4"/>
    <dgm:cxn modelId="{D5890E37-DCA4-40AD-8F2B-5CFF9E915033}" type="presParOf" srcId="{02D49E78-F475-4E12-9153-A6FC0B3D2EE0}" destId="{D6A0757E-F596-4F01-B410-5CF436A59D5B}" srcOrd="2" destOrd="0" presId="urn:microsoft.com/office/officeart/2005/8/layout/cycle4"/>
    <dgm:cxn modelId="{C1AE8C3D-3058-4097-808C-A109F22F8FAC}" type="presParOf" srcId="{02D49E78-F475-4E12-9153-A6FC0B3D2EE0}" destId="{1A7C88B9-40F3-4176-9146-899780D51263}" srcOrd="3" destOrd="0" presId="urn:microsoft.com/office/officeart/2005/8/layout/cycle4"/>
    <dgm:cxn modelId="{D4CF7D48-176B-468D-95ED-045C7006C8A9}" type="presParOf" srcId="{02D49E78-F475-4E12-9153-A6FC0B3D2EE0}" destId="{24EB9322-587B-49FC-B2B5-B8C607A8D920}" srcOrd="4" destOrd="0" presId="urn:microsoft.com/office/officeart/2005/8/layout/cycle4"/>
    <dgm:cxn modelId="{25467A9B-C330-4B24-86A0-4F481F17A472}" type="presParOf" srcId="{42D05112-099C-4D86-8181-17A332B206A1}" destId="{834AFF9F-90B4-4432-8061-F1E8B1831E25}" srcOrd="2" destOrd="0" presId="urn:microsoft.com/office/officeart/2005/8/layout/cycle4"/>
    <dgm:cxn modelId="{03F3933C-90CE-4852-83CC-9E5130EE298F}" type="presParOf" srcId="{42D05112-099C-4D86-8181-17A332B206A1}" destId="{9E128D7D-EA18-49D5-8C88-C3B970E8656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D323A-D092-4DCE-87FB-5EC6D4A03884}">
      <dsp:nvSpPr>
        <dsp:cNvPr id="0" name=""/>
        <dsp:cNvSpPr/>
      </dsp:nvSpPr>
      <dsp:spPr>
        <a:xfrm rot="10800000">
          <a:off x="0" y="0"/>
          <a:ext cx="7632079" cy="1268048"/>
        </a:xfrm>
        <a:prstGeom prst="trapezoid">
          <a:avLst>
            <a:gd name="adj" fmla="val 100313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>
              <a:latin typeface="+mj-lt"/>
            </a:rPr>
            <a:t>Lokala strategier och handlingsplaner</a:t>
          </a:r>
          <a:endParaRPr lang="sv-SE" sz="2400" kern="1200" dirty="0">
            <a:latin typeface="+mj-lt"/>
          </a:endParaRPr>
        </a:p>
      </dsp:txBody>
      <dsp:txXfrm rot="-10800000">
        <a:off x="1335613" y="0"/>
        <a:ext cx="4960851" cy="1268048"/>
      </dsp:txXfrm>
    </dsp:sp>
    <dsp:sp modelId="{E4A9EFAB-5EB9-47F3-AF13-974F76B8A028}">
      <dsp:nvSpPr>
        <dsp:cNvPr id="0" name=""/>
        <dsp:cNvSpPr/>
      </dsp:nvSpPr>
      <dsp:spPr>
        <a:xfrm rot="10800000">
          <a:off x="1272013" y="1268048"/>
          <a:ext cx="5088052" cy="1268048"/>
        </a:xfrm>
        <a:prstGeom prst="trapezoid">
          <a:avLst>
            <a:gd name="adj" fmla="val 100313"/>
          </a:avLst>
        </a:prstGeom>
        <a:solidFill>
          <a:srgbClr val="FFC000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>
              <a:latin typeface="+mj-lt"/>
            </a:rPr>
            <a:t>Länsstrategier</a:t>
          </a:r>
        </a:p>
      </dsp:txBody>
      <dsp:txXfrm rot="-10800000">
        <a:off x="2162422" y="1268048"/>
        <a:ext cx="3307234" cy="1268048"/>
      </dsp:txXfrm>
    </dsp:sp>
    <dsp:sp modelId="{93FA5B29-D3A2-48A1-BB73-D943295AFEDC}">
      <dsp:nvSpPr>
        <dsp:cNvPr id="0" name=""/>
        <dsp:cNvSpPr/>
      </dsp:nvSpPr>
      <dsp:spPr>
        <a:xfrm rot="10800000">
          <a:off x="2519514" y="2536097"/>
          <a:ext cx="2688043" cy="1268048"/>
        </a:xfrm>
        <a:prstGeom prst="trapezoid">
          <a:avLst>
            <a:gd name="adj" fmla="val 100313"/>
          </a:avLst>
        </a:prstGeom>
        <a:solidFill>
          <a:srgbClr val="FFC000">
            <a:alpha val="3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>
              <a:latin typeface="+mj-lt"/>
            </a:rPr>
            <a:t/>
          </a:r>
          <a:br>
            <a:rPr lang="sv-SE" sz="2400" kern="1200" dirty="0" smtClean="0">
              <a:latin typeface="+mj-lt"/>
            </a:rPr>
          </a:br>
          <a:endParaRPr lang="sv-SE" sz="2400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>
              <a:latin typeface="+mj-lt"/>
            </a:rPr>
            <a:t>Nationella</a:t>
          </a:r>
          <a:br>
            <a:rPr lang="sv-SE" sz="2400" kern="1200" dirty="0" smtClean="0">
              <a:latin typeface="+mj-lt"/>
            </a:rPr>
          </a:br>
          <a:r>
            <a:rPr lang="sv-SE" sz="2400" kern="1200" dirty="0" smtClean="0">
              <a:latin typeface="+mj-lt"/>
            </a:rPr>
            <a:t>strategier</a:t>
          </a:r>
          <a:br>
            <a:rPr lang="sv-SE" sz="2400" kern="1200" dirty="0" smtClean="0">
              <a:latin typeface="+mj-lt"/>
            </a:rPr>
          </a:br>
          <a:endParaRPr lang="sv-SE" sz="2400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2400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2400" kern="1200" dirty="0">
            <a:latin typeface="+mj-lt"/>
          </a:endParaRPr>
        </a:p>
      </dsp:txBody>
      <dsp:txXfrm rot="-10800000">
        <a:off x="2519514" y="2536097"/>
        <a:ext cx="2688043" cy="1268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EB01-6E22-4DEB-B841-4D79A5CD98D8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62CC-AA2E-48BC-806B-EB3237609B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7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99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Jag kommer beskriva och försöka svara på de</a:t>
            </a:r>
            <a:r>
              <a:rPr lang="sv-SE" baseline="0" dirty="0" smtClean="0"/>
              <a:t> två första frågorna om självreflektionsinstrumentet.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Vad det är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Hur det fungerar</a:t>
            </a:r>
          </a:p>
          <a:p>
            <a:endParaRPr lang="sv-SE" baseline="0" dirty="0" smtClean="0"/>
          </a:p>
          <a:p>
            <a:r>
              <a:rPr lang="sv-SE" baseline="0" dirty="0" smtClean="0"/>
              <a:t>Lotta kommer sedan att beskriva följande fyra punkter: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E3FE-20AD-4945-9355-48F93FA363F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93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E3FE-20AD-4945-9355-48F93FA363F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93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  Samtalar och Reflekterar om FC arbetet</a:t>
            </a:r>
          </a:p>
          <a:p>
            <a:pPr marL="171450" indent="-171450">
              <a:buFontTx/>
              <a:buChar char="-"/>
            </a:pPr>
            <a:r>
              <a:rPr lang="sv-SE" dirty="0" smtClean="0"/>
              <a:t>Formulerar och skriver mål för</a:t>
            </a:r>
            <a:r>
              <a:rPr lang="sv-SE" baseline="0" dirty="0" smtClean="0"/>
              <a:t> förbättringsarbete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Kunskap förmeras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Främjar samverkan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Reflekterar över familjers olika behov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-   Format som passar oss. Arbetslag och ledningen. Verksamhetsnära, driver utveckling, åskådlig för ledningen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E3FE-20AD-4945-9355-48F93FA363F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93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E3FE-20AD-4945-9355-48F93FA363F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93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E3FE-20AD-4945-9355-48F93FA363F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932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E3FE-20AD-4945-9355-48F93FA363F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93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E3FE-20AD-4945-9355-48F93FA363F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93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109451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635-4E2D-4A67-B6AA-D7FB4E7B6EB1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84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98A2-55E7-4F24-81A7-00F025452989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92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1F55-B90D-4C0D-9A86-D81270B3349A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675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BC4D-DE47-4302-9601-D806DAFDFFAB}" type="datetime1">
              <a:rPr lang="sv-SE" smtClean="0"/>
              <a:t>2015-05-19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227361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Röt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38625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2850-7084-4EF7-867A-2F8E3CE66B88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3A00-AC70-4750-BB97-4126102A32C0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04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403A-09B9-4708-8412-C84AF344BF1D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87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1CF0-FB76-4DAA-BD9B-C8CF63CA2924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08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8C2D-DF5E-43E7-829E-DC275065E988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87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3DB-5865-4A30-BDDC-AB2D7F8576AF}" type="datetime1">
              <a:rPr lang="sv-SE" smtClean="0"/>
              <a:t>2015-05-19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10706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270975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7A2-E5C7-457A-87AB-E3A54883C685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8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E73F-B9DF-4F3F-9594-6775F9711242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45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4E4-A8EE-4C6E-BD4D-F78551EB8BFA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3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DE7C-E1A9-4A4C-ADFD-A8F26ABC2CE8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98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3833-2B5A-4EFE-AC1C-9A80CE528776}" type="datetime1">
              <a:rPr lang="sv-SE" smtClean="0"/>
              <a:t>2015-05-19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98030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95465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4561-A447-4C77-9993-7AEF508248C1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48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779-D62A-45F0-899D-E8ADCF201628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43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AE71-14A1-418B-A910-EAC2062807E6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35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F75-0C0B-4C99-885E-8146A2A8A082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B9BB-875C-4819-AD53-006BEEAD276D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4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ED9D-46DF-4933-8E75-771426B43615}" type="datetime1">
              <a:rPr lang="sv-SE" smtClean="0"/>
              <a:t>2015-05-19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61162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Grön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5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2CD4-0EDA-45D9-AB99-132483C0C35C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98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DD29-F8A9-4A16-A441-126939C1ACCC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2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3092-1BA4-487D-B846-14A4C2E851E1}" type="datetime1">
              <a:rPr lang="sv-SE" smtClean="0"/>
              <a:t>2015-05-19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354026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/>
          <a:lstStyle/>
          <a:p>
            <a:fld id="{DB8FC7ED-47BF-42AF-8E91-A1EEE9F4886D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Jesper Ekberg, Folkhälsa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608" y="6491436"/>
            <a:ext cx="718071" cy="183282"/>
          </a:xfrm>
          <a:prstGeom prst="rect">
            <a:avLst/>
          </a:prstGeom>
        </p:spPr>
        <p:txBody>
          <a:bodyPr/>
          <a:lstStyle/>
          <a:p>
            <a:fld id="{EA16EA87-2B04-46CB-AE91-10DB9D6BAF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14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24319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42B1-8EB6-4CC6-A619-46AAA959073C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22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A241B80-580C-4587-B413-90FE5035CE5F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96484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0" y="6156790"/>
            <a:ext cx="1770892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739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08074F2-68EE-43E1-9DD2-A3B07CE98F11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91436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40" y="6147344"/>
            <a:ext cx="251742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2" r:id="rId3"/>
    <p:sldLayoutId id="2147483715" r:id="rId4"/>
    <p:sldLayoutId id="2147483716" r:id="rId5"/>
    <p:sldLayoutId id="2147483717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85F4837-6896-42A4-AB2B-3D8430B35D73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4" y="6156133"/>
            <a:ext cx="2639573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9" r:id="rId3"/>
    <p:sldLayoutId id="2147483722" r:id="rId4"/>
    <p:sldLayoutId id="2147483723" r:id="rId5"/>
    <p:sldLayoutId id="2147483724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D7D4E4C-F51C-41EE-B9E6-59CB388DFF3E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5" y="6131341"/>
            <a:ext cx="202525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6" r:id="rId3"/>
    <p:sldLayoutId id="2147483729" r:id="rId4"/>
    <p:sldLayoutId id="2147483730" r:id="rId5"/>
    <p:sldLayoutId id="214748373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121C1D7-DCD5-41B8-973C-875D49800FC4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Jesper Ekberg, Folkhälsa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4" y="6157657"/>
            <a:ext cx="3002286" cy="3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3" r:id="rId3"/>
    <p:sldLayoutId id="2147483736" r:id="rId4"/>
    <p:sldLayoutId id="2147483737" r:id="rId5"/>
    <p:sldLayoutId id="2147483738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65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ompassen.jonkoping.se/2.409bd66010906e358978000226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mpassen.jonkoping.se/2.409bd66010906e358978000226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mpassen.jonkoping.se/2.409bd66010906e35897800022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kompassen.jonkoping.se/2.409bd66010906e358978000226.html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ompassen.jonkoping.se/2.409bd66010906e358978000226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ompassen.jonkoping.se/2.409bd66010906e358978000226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ompassen.jonkoping.se/2.409bd66010906e358978000226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Ledning genom verksamhetsstöd för jämlik hälsa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1800" i="1" dirty="0" smtClean="0"/>
              <a:t>Jesper Ekberg, folkhälsochef</a:t>
            </a:r>
            <a:endParaRPr lang="sv-SE" i="1" dirty="0"/>
          </a:p>
        </p:txBody>
      </p:sp>
      <p:pic>
        <p:nvPicPr>
          <p:cNvPr id="1026" name="Picture 2" descr="http://www.charlienorrman.com/wp-content/gallery/bilder-1/familj-f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20480" cy="45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852936"/>
            <a:ext cx="7344816" cy="3816424"/>
          </a:xfrm>
        </p:spPr>
        <p:txBody>
          <a:bodyPr>
            <a:normAutofit/>
          </a:bodyPr>
          <a:lstStyle/>
          <a:p>
            <a:r>
              <a:rPr lang="sv-SE" dirty="0"/>
              <a:t>Delar i verksamhetsplan/berättelse</a:t>
            </a:r>
          </a:p>
          <a:p>
            <a:endParaRPr lang="sv-SE" dirty="0" smtClean="0"/>
          </a:p>
          <a:p>
            <a:r>
              <a:rPr lang="sv-SE" dirty="0" smtClean="0"/>
              <a:t>Självreflektionsinstrument för familjecentraler</a:t>
            </a:r>
          </a:p>
          <a:p>
            <a:pPr marL="0" indent="0">
              <a:buNone/>
            </a:pPr>
            <a:endParaRPr lang="sv-SE" sz="900" dirty="0"/>
          </a:p>
          <a:p>
            <a:pPr marL="0" indent="0">
              <a:buNone/>
            </a:pPr>
            <a:endParaRPr lang="sv-SE" sz="900" dirty="0"/>
          </a:p>
          <a:p>
            <a:r>
              <a:rPr lang="sv-SE" dirty="0" smtClean="0"/>
              <a:t>Framgångsfaktorer </a:t>
            </a:r>
            <a:endParaRPr lang="sv-SE" dirty="0"/>
          </a:p>
          <a:p>
            <a:pPr marL="0" indent="0" algn="ctr">
              <a:buNone/>
            </a:pPr>
            <a:endParaRPr lang="sv-SE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Till startsidan">
            <a:hlinkClick r:id="rId3" tooltip="Till startsida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-3200400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755576" y="1340768"/>
            <a:ext cx="5285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>
                <a:latin typeface="+mj-lt"/>
                <a:cs typeface="Andalus" panose="02020603050405020304" pitchFamily="18" charset="-78"/>
              </a:rPr>
              <a:t>M</a:t>
            </a:r>
            <a:r>
              <a:rPr lang="sv-SE" sz="3200" dirty="0" smtClean="0">
                <a:latin typeface="+mj-lt"/>
                <a:cs typeface="Andalus" panose="02020603050405020304" pitchFamily="18" charset="-78"/>
              </a:rPr>
              <a:t>odell för familjecentralens </a:t>
            </a:r>
            <a:br>
              <a:rPr lang="sv-SE" sz="3200" dirty="0" smtClean="0">
                <a:latin typeface="+mj-lt"/>
                <a:cs typeface="Andalus" panose="02020603050405020304" pitchFamily="18" charset="-78"/>
              </a:rPr>
            </a:br>
            <a:r>
              <a:rPr lang="sv-SE" sz="3200" dirty="0" smtClean="0">
                <a:latin typeface="+mj-lt"/>
                <a:cs typeface="Andalus" panose="02020603050405020304" pitchFamily="18" charset="-78"/>
              </a:rPr>
              <a:t>verksamhetsplan/berättelse</a:t>
            </a:r>
            <a:endParaRPr lang="sv-S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7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6EB-1DF5-40F5-B78D-8021F34A0FDA}" type="datetime1">
              <a:rPr lang="sv-SE" smtClean="0"/>
              <a:t>2015-05-19</a:t>
            </a:fld>
            <a:endParaRPr lang="sv-SE"/>
          </a:p>
        </p:txBody>
      </p:sp>
      <p:sp>
        <p:nvSpPr>
          <p:cNvPr id="7" name="Dokument 6"/>
          <p:cNvSpPr/>
          <p:nvPr/>
        </p:nvSpPr>
        <p:spPr>
          <a:xfrm>
            <a:off x="539552" y="2226567"/>
            <a:ext cx="3024336" cy="310389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Flersidigt dokument 7"/>
          <p:cNvSpPr/>
          <p:nvPr/>
        </p:nvSpPr>
        <p:spPr>
          <a:xfrm>
            <a:off x="4932040" y="1874078"/>
            <a:ext cx="3816424" cy="378716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781708" y="2226568"/>
            <a:ext cx="2638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Individuell kunskap, metoder, program och erfarenhet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bg1"/>
                </a:solidFill>
              </a:rPr>
              <a:t>Barnahälsovård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bg1"/>
                </a:solidFill>
              </a:rPr>
              <a:t>Mödrahälsovård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bg1"/>
                </a:solidFill>
              </a:rPr>
              <a:t>Socialtjänst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bg1"/>
                </a:solidFill>
              </a:rPr>
              <a:t>Öppen förskola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Dokument 9"/>
          <p:cNvSpPr/>
          <p:nvPr/>
        </p:nvSpPr>
        <p:spPr>
          <a:xfrm>
            <a:off x="4788024" y="2696791"/>
            <a:ext cx="3168352" cy="296445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Vänster-höger 10"/>
          <p:cNvSpPr/>
          <p:nvPr/>
        </p:nvSpPr>
        <p:spPr>
          <a:xfrm>
            <a:off x="3419872" y="3242230"/>
            <a:ext cx="1584176" cy="1080120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5364088" y="3098215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Kollektiv kunskap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/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Samlat </a:t>
            </a:r>
            <a:r>
              <a:rPr lang="sv-SE" dirty="0">
                <a:solidFill>
                  <a:schemeClr val="bg1"/>
                </a:solidFill>
              </a:rPr>
              <a:t>på </a:t>
            </a:r>
            <a:r>
              <a:rPr lang="sv-SE" dirty="0" smtClean="0">
                <a:solidFill>
                  <a:schemeClr val="bg1"/>
                </a:solidFill>
              </a:rPr>
              <a:t>Familjecentralen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411760" y="98072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i="1" dirty="0" smtClean="0"/>
              <a:t>Tillsammanskunskap</a:t>
            </a:r>
            <a:endParaRPr lang="sv-SE" sz="3200" i="1" dirty="0"/>
          </a:p>
        </p:txBody>
      </p:sp>
    </p:spTree>
    <p:extLst>
      <p:ext uri="{BB962C8B-B14F-4D97-AF65-F5344CB8AC3E}">
        <p14:creationId xmlns:p14="http://schemas.microsoft.com/office/powerpoint/2010/main" val="8932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2132856"/>
            <a:ext cx="7920880" cy="3312368"/>
          </a:xfrm>
        </p:spPr>
        <p:txBody>
          <a:bodyPr>
            <a:normAutofit fontScale="85000" lnSpcReduction="20000"/>
          </a:bodyPr>
          <a:lstStyle/>
          <a:p>
            <a:endParaRPr lang="sv-SE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sv-SE" dirty="0"/>
              <a:t>Samverkansavtalet – med verksamhetens mål och inriktning</a:t>
            </a:r>
          </a:p>
          <a:p>
            <a:endParaRPr lang="sv-SE" dirty="0"/>
          </a:p>
          <a:p>
            <a:r>
              <a:rPr lang="sv-SE" dirty="0"/>
              <a:t>Samordnaruppdraget</a:t>
            </a:r>
          </a:p>
          <a:p>
            <a:endParaRPr lang="sv-SE" dirty="0"/>
          </a:p>
          <a:p>
            <a:r>
              <a:rPr lang="sv-SE" dirty="0" smtClean="0"/>
              <a:t>Familjecentralens namn och kort beskrivning av specifika förutsättningar</a:t>
            </a:r>
          </a:p>
          <a:p>
            <a:endParaRPr lang="sv-SE" dirty="0" smtClean="0"/>
          </a:p>
          <a:p>
            <a:r>
              <a:rPr lang="sv-SE" dirty="0"/>
              <a:t>Analys av resultat utifrån självskattning och föräldraenkät 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r>
              <a:rPr lang="sv-SE" dirty="0"/>
              <a:t>Prioriterade mål under nästkommande år 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r>
              <a:rPr lang="sv-SE" dirty="0"/>
              <a:t>Familjecentralens egna reflektioner</a:t>
            </a:r>
          </a:p>
          <a:p>
            <a:endParaRPr lang="sv-SE" dirty="0" smtClean="0"/>
          </a:p>
          <a:p>
            <a:endParaRPr lang="sv-SE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Till startsidan">
            <a:hlinkClick r:id="rId3" tooltip="Till startsida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-3200400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27584" y="1124816"/>
            <a:ext cx="7272000" cy="648000"/>
          </a:xfrm>
        </p:spPr>
        <p:txBody>
          <a:bodyPr/>
          <a:lstStyle/>
          <a:p>
            <a:r>
              <a:rPr lang="sv-SE" sz="3200" dirty="0" smtClean="0"/>
              <a:t>Innehåll verksamhetsplan/berättelse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9145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2348880"/>
            <a:ext cx="7272000" cy="3312368"/>
          </a:xfrm>
        </p:spPr>
        <p:txBody>
          <a:bodyPr>
            <a:normAutofit/>
          </a:bodyPr>
          <a:lstStyle/>
          <a:p>
            <a:r>
              <a:rPr lang="sv-SE" dirty="0">
                <a:cs typeface="Arial" charset="0"/>
              </a:rPr>
              <a:t>Är verksamhetsnära, driver utveckling framåt och är åskådlig för ledningen. </a:t>
            </a:r>
            <a:br>
              <a:rPr lang="sv-SE" dirty="0">
                <a:cs typeface="Arial" charset="0"/>
              </a:rPr>
            </a:br>
            <a:endParaRPr lang="sv-SE" dirty="0">
              <a:cs typeface="Arial" charset="0"/>
            </a:endParaRPr>
          </a:p>
          <a:p>
            <a:r>
              <a:rPr lang="sv-SE" dirty="0" smtClean="0">
                <a:cs typeface="Arial" charset="0"/>
              </a:rPr>
              <a:t>Möjliggöra gemensam reflektion och kunskap </a:t>
            </a:r>
            <a:r>
              <a:rPr lang="sv-SE" dirty="0">
                <a:cs typeface="Arial" charset="0"/>
              </a:rPr>
              <a:t>över olika delområden i </a:t>
            </a:r>
            <a:r>
              <a:rPr lang="sv-SE" dirty="0" smtClean="0">
                <a:cs typeface="Arial" charset="0"/>
              </a:rPr>
              <a:t>verksamheten</a:t>
            </a:r>
          </a:p>
          <a:p>
            <a:endParaRPr lang="sv-SE" sz="900" dirty="0" smtClean="0">
              <a:cs typeface="Arial" charset="0"/>
            </a:endParaRPr>
          </a:p>
          <a:p>
            <a:r>
              <a:rPr lang="sv-SE" dirty="0" smtClean="0">
                <a:cs typeface="Arial" charset="0"/>
              </a:rPr>
              <a:t>Förbättra kvaliteten i verksamheten genom att </a:t>
            </a:r>
            <a:r>
              <a:rPr lang="sv-SE" dirty="0">
                <a:cs typeface="Arial" charset="0"/>
              </a:rPr>
              <a:t>personalgruppen själva </a:t>
            </a:r>
            <a:r>
              <a:rPr lang="sv-SE" dirty="0" smtClean="0">
                <a:cs typeface="Arial" charset="0"/>
              </a:rPr>
              <a:t>prioriterar och tydligt beskriver mål.</a:t>
            </a:r>
          </a:p>
          <a:p>
            <a:endParaRPr lang="sv-SE" sz="900" dirty="0">
              <a:cs typeface="Arial" charset="0"/>
            </a:endParaRPr>
          </a:p>
          <a:p>
            <a:r>
              <a:rPr lang="sv-SE" dirty="0" smtClean="0">
                <a:cs typeface="Arial" charset="0"/>
              </a:rPr>
              <a:t>Ge förutsättningar </a:t>
            </a:r>
            <a:r>
              <a:rPr lang="sv-SE" dirty="0">
                <a:cs typeface="Arial" charset="0"/>
              </a:rPr>
              <a:t>för samverkan i </a:t>
            </a:r>
            <a:r>
              <a:rPr lang="sv-SE" dirty="0" smtClean="0">
                <a:cs typeface="Arial" charset="0"/>
              </a:rPr>
              <a:t>personalgruppen.</a:t>
            </a:r>
          </a:p>
          <a:p>
            <a:pPr marL="0" indent="0">
              <a:buNone/>
            </a:pPr>
            <a:endParaRPr lang="sv-SE" sz="1000" dirty="0">
              <a:cs typeface="Arial" charset="0"/>
            </a:endParaRPr>
          </a:p>
          <a:p>
            <a:endParaRPr lang="sv-SE" sz="1000" dirty="0" smtClean="0">
              <a:cs typeface="Arial" charset="0"/>
            </a:endParaRPr>
          </a:p>
          <a:p>
            <a:pPr algn="ctr"/>
            <a:endParaRPr lang="sv-SE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Till startsidan">
            <a:hlinkClick r:id="rId3" tooltip="Till startsida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-3200400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683568" y="11967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>
                <a:latin typeface="+mj-lt"/>
              </a:rPr>
              <a:t>    Syfte </a:t>
            </a:r>
            <a:r>
              <a:rPr lang="sv-SE" sz="3200" dirty="0">
                <a:latin typeface="+mj-lt"/>
              </a:rPr>
              <a:t>med </a:t>
            </a:r>
            <a:r>
              <a:rPr lang="sv-SE" sz="3200" dirty="0" smtClean="0">
                <a:latin typeface="+mj-lt"/>
              </a:rPr>
              <a:t>självreflektionsinstrumentet</a:t>
            </a:r>
            <a:endParaRPr lang="sv-S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6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8C2D-DF5E-43E7-829E-DC275065E988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38398"/>
              </p:ext>
            </p:extLst>
          </p:nvPr>
        </p:nvGraphicFramePr>
        <p:xfrm>
          <a:off x="35496" y="992088"/>
          <a:ext cx="904286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838"/>
                <a:gridCol w="1291838"/>
                <a:gridCol w="1291838"/>
                <a:gridCol w="1291838"/>
                <a:gridCol w="1291838"/>
                <a:gridCol w="1291838"/>
                <a:gridCol w="1291838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b="0" dirty="0" smtClean="0"/>
                        <a:t>Generellt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/>
                        <a:t>Tidigt stöd - föräldrar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/>
                        <a:t>Tillgänglighet och bemötande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/>
                        <a:t>Lärande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/>
                        <a:t>Tidigt stöd - personal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/>
                        <a:t>Jämställdhet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/>
                        <a:t>Samverkan</a:t>
                      </a:r>
                      <a:endParaRPr lang="sv-SE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Hälsofrämjande arena</a:t>
                      </a:r>
                    </a:p>
                    <a:p>
                      <a:endParaRPr lang="sv-SE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v-SE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Gruppdynamik</a:t>
                      </a:r>
                      <a:r>
                        <a:rPr lang="sv-SE" sz="1200" baseline="0" dirty="0" smtClean="0">
                          <a:solidFill>
                            <a:schemeClr val="tx1"/>
                          </a:solidFill>
                        </a:rPr>
                        <a:t> i den öppna förskolan</a:t>
                      </a:r>
                      <a:endParaRPr lang="sv-S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Öppna förskolan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v-S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v-S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Barn och föräldraskap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v-S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v-S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Generellt tidigt stöd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v-SE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Delaktighet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Förutsättningar för samarbete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>
                          <a:solidFill>
                            <a:schemeClr val="tx1"/>
                          </a:solidFill>
                        </a:rPr>
                        <a:t>Barnkonven-tionen</a:t>
                      </a:r>
                      <a:endParaRPr lang="sv-SE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Bekräftelse av personal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Tillgänglighet/</a:t>
                      </a:r>
                      <a:br>
                        <a:rPr lang="sv-SE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bemötande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Samspel med barn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KHV identifierar och slussar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Samverkan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Familjecentral som resurs utåt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Föräldrar som resurs för varandra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Kvalitet genom användande av varandras kompetens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Språkinlärning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BHV identifierar och slussar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Gemensamma mål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Anknytning generell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Kulturellt utbyte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Socionom identifierar och slussar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Uppföljning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Anknytning riktad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Öppen förskola identifierar och slussar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Ledningsgruppen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79512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Självreflektionsinstrumentets olika kategorier 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ill startsidan">
            <a:hlinkClick r:id="rId3" tooltip="Till startsida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-3200400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Platshållare för innehåll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265928"/>
              </p:ext>
            </p:extLst>
          </p:nvPr>
        </p:nvGraphicFramePr>
        <p:xfrm>
          <a:off x="251520" y="1412776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459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ill startsidan">
            <a:hlinkClick r:id="rId3" tooltip="Till startsida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-3200400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Platshållare för innehåll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1507"/>
              </p:ext>
            </p:extLst>
          </p:nvPr>
        </p:nvGraphicFramePr>
        <p:xfrm>
          <a:off x="2123728" y="2"/>
          <a:ext cx="7056784" cy="6877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8151"/>
                <a:gridCol w="3698633"/>
              </a:tblGrid>
              <a:tr h="313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Januari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Självbedömning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Ansvarig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Samordnare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Februari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Verksamhetsberättelsen Ska vara klar 28/2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Länsnätverk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Länsutvecklare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6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Mars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Ledningsgruppen sammanställer verksamhetberättelsen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Planera sommarsemester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Ledningsgruppen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395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April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Ledningsgruppen gör verksamhetsbesök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Ledningsgruppen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783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Maj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Ledningsgruppen gör verksamhetsbesök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Familjecentralens dag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FFFF:s konferens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Ledningsgruppen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Ledningsgruppen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313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Juni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313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28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smtClean="0">
                          <a:solidFill>
                            <a:schemeClr val="bg1"/>
                          </a:solidFill>
                          <a:effectLst/>
                        </a:rPr>
                        <a:t>Augusti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940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September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Hälsovecka v.39. planera aktiviteter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Tillsammans titta igenom samverkansavtalet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Länsnätverk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Länsutvecklare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940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Oktober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Ledningsgruppen gör verksamhetsbesök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FN-dagen Planera aktiviteter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Länskonferens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Ledningsgruppen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Länsutvecklare+ledningsgrupp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118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November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Ledningsgruppen gör verksamhetsbesök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Barnkonventionens dag(vecka) planera aktiviteter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Uppmärksamhetsveckan(alkohol) Planera aktiviteter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</a:rPr>
                        <a:t>Föräldraenkät ska delas ut v.45-46</a:t>
                      </a:r>
                      <a:endParaRPr lang="sv-SE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Ledningsgruppen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Samordnare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  <a:tr h="15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>
                          <a:effectLst/>
                        </a:rPr>
                        <a:t>December</a:t>
                      </a:r>
                      <a:endParaRPr lang="sv-SE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000" b="1" dirty="0">
                          <a:effectLst/>
                        </a:rPr>
                        <a:t> </a:t>
                      </a:r>
                      <a:endParaRPr lang="sv-SE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82" marR="34282" marT="0" marB="0"/>
                </a:tc>
              </a:tr>
            </a:tbl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431" y="1268760"/>
            <a:ext cx="7272000" cy="648000"/>
          </a:xfrm>
        </p:spPr>
        <p:txBody>
          <a:bodyPr/>
          <a:lstStyle/>
          <a:p>
            <a:r>
              <a:rPr lang="sv-SE" dirty="0" smtClean="0"/>
              <a:t>Årshjulet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83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2060848"/>
            <a:ext cx="8136904" cy="3312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 smtClean="0"/>
              <a:t>Syfte</a:t>
            </a:r>
            <a:endParaRPr lang="sv-SE" b="1" dirty="0"/>
          </a:p>
          <a:p>
            <a:r>
              <a:rPr lang="sv-SE" dirty="0"/>
              <a:t>Beskriva </a:t>
            </a:r>
            <a:r>
              <a:rPr lang="sv-SE" dirty="0" smtClean="0"/>
              <a:t>hur/ om användandet av reflektions instrumentet har påverkat personalen/ teamet  på familjecentralen?</a:t>
            </a:r>
          </a:p>
          <a:p>
            <a:r>
              <a:rPr lang="sv-SE" dirty="0" smtClean="0"/>
              <a:t>Påverkat arbetet med föräldrar och barn?</a:t>
            </a:r>
          </a:p>
          <a:p>
            <a:r>
              <a:rPr lang="sv-SE" dirty="0" smtClean="0"/>
              <a:t>Påverkat ledning/ styrning?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Metod</a:t>
            </a:r>
            <a:endParaRPr lang="sv-SE" b="1" dirty="0"/>
          </a:p>
          <a:p>
            <a:r>
              <a:rPr lang="sv-SE" dirty="0"/>
              <a:t>Fokusgruppsintervjuer med 4 familjecentraler som har stor geografisk spridning i landet.</a:t>
            </a:r>
          </a:p>
          <a:p>
            <a:r>
              <a:rPr lang="sv-SE" dirty="0"/>
              <a:t>Totalt 28 personal med spridning från alla fyra verksamheter</a:t>
            </a:r>
          </a:p>
          <a:p>
            <a:pPr marL="0" indent="0">
              <a:buNone/>
            </a:pPr>
            <a:endParaRPr lang="sv-SE" dirty="0"/>
          </a:p>
          <a:p>
            <a:endParaRPr lang="sv-SE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sv-SE" dirty="0" smtClean="0"/>
              <a:t>Föreningen för Familjecentralers främjande har bekostat och </a:t>
            </a:r>
            <a:r>
              <a:rPr lang="sv-SE" dirty="0"/>
              <a:t>beställt </a:t>
            </a:r>
            <a:r>
              <a:rPr lang="sv-SE" dirty="0" smtClean="0"/>
              <a:t>utvärderingen </a:t>
            </a:r>
            <a:endParaRPr lang="sv-SE" dirty="0"/>
          </a:p>
          <a:p>
            <a:pPr marL="0" indent="0" algn="ctr">
              <a:buNone/>
            </a:pPr>
            <a:endParaRPr lang="sv-SE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Till startsidan">
            <a:hlinkClick r:id="rId3" tooltip="Till startsida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-3200400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AFD5-5C5F-4D59-8D5B-9B9E3871D466}" type="datetime1">
              <a:rPr lang="sv-SE" smtClean="0"/>
              <a:t>2015-05-19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395536" y="1115452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+mj-lt"/>
                <a:cs typeface="Andalus" panose="02020603050405020304" pitchFamily="18" charset="-78"/>
              </a:rPr>
              <a:t>Nationell </a:t>
            </a:r>
            <a:r>
              <a:rPr lang="sv-SE" sz="2800" dirty="0" smtClean="0">
                <a:latin typeface="+mj-lt"/>
                <a:cs typeface="Andalus" panose="02020603050405020304" pitchFamily="18" charset="-78"/>
              </a:rPr>
              <a:t>utvärdering av självreflektionsinstrument</a:t>
            </a:r>
            <a:endParaRPr lang="sv-S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1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2348880"/>
            <a:ext cx="7272000" cy="3456384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Resultat (och svaret på frågan…)</a:t>
            </a:r>
          </a:p>
          <a:p>
            <a:pPr marL="0" indent="0">
              <a:buNone/>
            </a:pPr>
            <a:endParaRPr lang="sv-SE" b="1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Medvetandegörande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Från tanke till handling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Bekräftelse och trygghet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Barnkonventionen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Särskilda behov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Teamarbete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Ledning och samordning</a:t>
            </a:r>
          </a:p>
          <a:p>
            <a:pPr marL="457200" indent="-457200">
              <a:buFont typeface="+mj-lt"/>
              <a:buAutoNum type="arabicPeriod"/>
            </a:pP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C7ED-47BF-42AF-8E91-A1EEE9F4886D}" type="datetime1">
              <a:rPr lang="sv-SE" smtClean="0"/>
              <a:t>2015-05-19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0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+mj-lt"/>
                <a:cs typeface="Andalus" panose="02020603050405020304" pitchFamily="18" charset="-78"/>
              </a:rPr>
              <a:t>Nationell </a:t>
            </a:r>
            <a:r>
              <a:rPr lang="sv-SE" sz="2800" dirty="0" smtClean="0">
                <a:latin typeface="+mj-lt"/>
                <a:cs typeface="Andalus" panose="02020603050405020304" pitchFamily="18" charset="-78"/>
              </a:rPr>
              <a:t>utvärdering av självreflektionsinstrument</a:t>
            </a:r>
            <a:endParaRPr lang="sv-S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0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ill startsidan">
            <a:hlinkClick r:id="rId3" tooltip="Till startsida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-3200400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971600" y="2386623"/>
            <a:ext cx="693139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cs typeface="Times New Roman" pitchFamily="18" charset="0"/>
              </a:rPr>
              <a:t>Ge varje verksamhet förutsättningar att själva leda och förbättra sin verksamhet.</a:t>
            </a:r>
          </a:p>
          <a:p>
            <a:r>
              <a:rPr lang="sv-SE" sz="2000" dirty="0" smtClean="0">
                <a:cs typeface="Times New Roman" pitchFamily="18" charset="0"/>
              </a:rPr>
              <a:t>Politiker </a:t>
            </a:r>
            <a:r>
              <a:rPr lang="sv-SE" sz="2000" dirty="0">
                <a:cs typeface="Times New Roman" pitchFamily="18" charset="0"/>
              </a:rPr>
              <a:t>och chefer ger helhjärtat </a:t>
            </a:r>
            <a:r>
              <a:rPr lang="sv-SE" sz="2000" dirty="0" smtClean="0">
                <a:cs typeface="Times New Roman" pitchFamily="18" charset="0"/>
              </a:rPr>
              <a:t>stöd för verksamheten.</a:t>
            </a:r>
          </a:p>
          <a:p>
            <a:r>
              <a:rPr lang="sv-SE" dirty="0" smtClean="0">
                <a:cs typeface="Times New Roman" pitchFamily="18" charset="0"/>
              </a:rPr>
              <a:t>Gemensamma strukturer via samverkansavtal, verksamhetsplan/berättelse och utsedda samordnare.</a:t>
            </a:r>
          </a:p>
          <a:p>
            <a:pPr>
              <a:buFontTx/>
              <a:buChar char="•"/>
            </a:pPr>
            <a:r>
              <a:rPr lang="sv-SE" sz="2000" dirty="0" smtClean="0">
                <a:cs typeface="Times New Roman" pitchFamily="18" charset="0"/>
              </a:rPr>
              <a:t>Gemensam teamutbildning </a:t>
            </a:r>
            <a:r>
              <a:rPr lang="sv-SE" sz="2000" dirty="0">
                <a:cs typeface="Times New Roman" pitchFamily="18" charset="0"/>
              </a:rPr>
              <a:t>och handledning.</a:t>
            </a:r>
          </a:p>
          <a:p>
            <a:pPr marL="0" indent="0">
              <a:buNone/>
            </a:pPr>
            <a:endParaRPr lang="sv-SE" sz="2000" dirty="0">
              <a:cs typeface="Times New Roman" pitchFamily="18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B9C1-A353-4DC5-B9A0-D92928774607}" type="datetime1">
              <a:rPr lang="sv-SE" smtClean="0"/>
              <a:t>2015-05-19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272000" cy="648000"/>
          </a:xfrm>
        </p:spPr>
        <p:txBody>
          <a:bodyPr/>
          <a:lstStyle/>
          <a:p>
            <a:r>
              <a:rPr lang="sv-SE" dirty="0" smtClean="0"/>
              <a:t>Framgångsfaktorer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59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 fokus den här stunden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8C2D-DF5E-43E7-829E-DC275065E988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755576" y="2492896"/>
            <a:ext cx="8064896" cy="2662424"/>
          </a:xfrm>
        </p:spPr>
        <p:txBody>
          <a:bodyPr/>
          <a:lstStyle/>
          <a:p>
            <a:r>
              <a:rPr lang="sv-SE" sz="2400" dirty="0" smtClean="0"/>
              <a:t>Jämlik hälsa - barn och unga i Region Jönköpings län</a:t>
            </a:r>
          </a:p>
          <a:p>
            <a:r>
              <a:rPr lang="sv-SE" sz="2400" dirty="0" smtClean="0"/>
              <a:t>Verksamhetsnära ledning och förbättring</a:t>
            </a:r>
          </a:p>
          <a:p>
            <a:r>
              <a:rPr lang="sv-SE" sz="2400" dirty="0"/>
              <a:t>M</a:t>
            </a:r>
            <a:r>
              <a:rPr lang="sv-SE" sz="2400" dirty="0" smtClean="0"/>
              <a:t>odell för familjecentralens verksamhetsplan/berättelse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Fråga inför seminariet:</a:t>
            </a:r>
            <a:endParaRPr lang="sv-SE" sz="1400" dirty="0"/>
          </a:p>
          <a:p>
            <a:pPr marL="0" indent="0">
              <a:buNone/>
            </a:pPr>
            <a:r>
              <a:rPr lang="sv-SE" sz="1400" i="1" dirty="0"/>
              <a:t>Bidrar din uppgift/verksamhet till arbetet för den jämlika hälsan och i så fall på vilket sätt?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63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2B07-7B24-4352-8C28-634B0FE27CCC}" type="datetime1">
              <a:rPr lang="sv-SE" smtClean="0">
                <a:solidFill>
                  <a:srgbClr val="000000"/>
                </a:solidFill>
              </a:rPr>
              <a:t>2015-05-19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" y="-17957"/>
            <a:ext cx="9213032" cy="61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3140" r="6558"/>
          <a:stretch/>
        </p:blipFill>
        <p:spPr bwMode="auto">
          <a:xfrm>
            <a:off x="360040" y="862790"/>
            <a:ext cx="8460432" cy="60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9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9" t="8883" r="28151" b="8883"/>
          <a:stretch/>
        </p:blipFill>
        <p:spPr bwMode="auto">
          <a:xfrm>
            <a:off x="179512" y="-17663"/>
            <a:ext cx="4342430" cy="672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 t="7239" r="31168" b="10616"/>
          <a:stretch/>
        </p:blipFill>
        <p:spPr bwMode="auto">
          <a:xfrm>
            <a:off x="4520888" y="-27384"/>
            <a:ext cx="4328684" cy="673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009595"/>
              </p:ext>
            </p:extLst>
          </p:nvPr>
        </p:nvGraphicFramePr>
        <p:xfrm>
          <a:off x="908311" y="2721198"/>
          <a:ext cx="7632079" cy="380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data:image/jpeg;base64,/9j/4AAQSkZJRgABAQAAAQABAAD/2wCEAAkGBhQSERUUEhQWFBUVFxUYFhgVFxQVFBgVFRQXFBQXFxQXHCYeFxkkGhQUHy8gJCcpLCwsFR4xNTAqNSYrLCkBCQoKDgwOGg8PGiwkHCQpLCwsLCwsKSwsLCksKSksLCwsKSwpLCwpLCksKSksKSwsKSwsLCwpLCwsKSkpLCksLP/AABEIAJAAyAMBIgACEQEDEQH/xAAbAAACAwEBAQAAAAAAAAAAAAADBAIFBgAHAf/EAD4QAAEDAgQCBwUGBQMFAAAAAAEAAhEDBAUSITFBUQYTImFxgbEjMnKRoQdCUmLB0RQzguHwkqLxFSRDY7L/xAAZAQADAQEBAAAAAAAAAAAAAAACAwQBAAX/xAAmEQACAgIBBAEEAwAAAAAAAAAAAQIRAyExBBITQWEUIlGRMoHB/9oADAMBAAIRAxEAPwDzy4okuLvklKbCDPNPNuM2h2aEKtXaBpzSx7FRTyvMckK8u58YR7i418t0jUZC0FgQdNd0NzpgnkovJXwu0WgWRNRfA7XioELW9A+j38TXaOQJPhstMNn9l2JE06lF/wB1rXsP5S7ULd1GRPgEvZdH2UWEsADi4NHwtEItV/YPPYofYYGmwNIceLvQwm70h9VrJBA7RHpIScZqfg90eYlCrO6q8a8+7Wpt1/OwQR45SD5FGuAZqyeNNAEjdqXfqPJGx+sC2GmS7kl6dPLTA5BPjyRSNrhv8pnwj0TSVw7+W34R6JpcNRzkCrVjvPJEuKuVsqsdUmUrJk7dIZGFi2LPztyuAPGNYkbarzjpDRa15JpxPFpM/wCk7+S2mLXT2g6A/wBP6rIVmZ3ydBOx1GvKdlI8km+SmONLlFD1Igwe0N28Y3BaeI7t0IJ2vRAquLRI7O2/kmscw5rQyrT9yoNdIyvG4jhO/wA0yOS3TFzx0rRPDfcTaVw33E0rVwQS5OXLly0E88xVkEgcSuoYZLRmOvLgBwT99TOrHDWTr4LqogabmI/VRo9Qp7xhEeK+vpahx2Mn5J6vkDTOrv3SFW4zMaDwlcCxGs/XRBeOHJMPoa6J/CMINaoWA6gT+i5ujFFt0iqfRgBbHoVjLLV7Xl4aToZmMp3VJiGHloMDaQfJaHodZjRzmB2Ug6gHyQ9y5GKDuj1Wy6W2lw+nRt6oqOAJIAcPHUjmo4sS2RzcB9EI2dBlWjVpU2NysfmcxobOYABpIGp0JRqlXO0uI3eI8giZiXsJRp+zqflLT9FY0qTXsZIBgAidYMRIS9nTnrQeQ9ETC6oLco+6mRFTEMQohroASj9insV99JO2KfEjm7ZscO/lt+EeiYS+H/y2/CPRMBYNQjij9lV0rt0xTZm/Mfd745q4xC2D8oO0694jY9yy+IY1Uo1MjKTg0AmXZCwtGmgHab3b+CiyRffZdhS7dhMQtq1Tdwb4BVBwUB2up5yQr24vwGB7uyCJ1VUzFKbz2XAz4x89kopaSKK7wzLUmND9NVcdIsLa20cOQDge8RB9R5q1xbDxDTEnQFU3Ta5y2zafFzgO8taJ/ZEl9xNkejO4d7iaSuHe4E0vRjweZLlnLly5aCZvpnaPoX9do2zlw8HaqvqVAQOJjTxK332wYZkrtqx2ajYJ5Ob/AGXmFzW7XZGyklpnox2j7XZv36fJIvHkF9rVSXa6IthhtSs7JSGY8AhbS2cxcQdOC0OEexcKg20nwO6rsT6PV7Ye1ploP3tx8wrvoxD6ZaRr+nBBOSa0Mw7kaSlgbKlNzgOw8y46RmI0RbeyFJoa0IVrSLNJ04BOmoISU7Kmq2a7D2k21Ank4eQOiI+l7PwqD0VlcWwbRpgCA0NH+1JlvsH/ABj6QrKIE738/wCkrFvbqf0+ijY22QukcdPBEw8znPMj0TCNIXJ7aKXFffSL9k9ivvr5bYLVqiWthpnUmB5c05EsuTSYf/Lb8I9EyFC2t8jAHHYAafJSu4YJkAcSeCyxoO7MAFV1w1riA6CkMExKpedbcN7FqDkoAjtVdYdWcTsNIaBwkotS4Y2cxLT+KDGnJ2yjyr7j0em3Aq+lDG1GZOAgRzngq+ywNlIg0pbMGAdJgDtN2I7ke/zVCQ17HCcxiC6RqNeCbwlhLhm4JWxzplhiLstJsjUlvZG/l4DXyXmWO4l1tSASWsJDZ5Tv4FbzpHijmu6sMJzADMCDlnRxjeY0CxmJYDAL2SNyWEQ4NnQo46lsmyu46PmH+4EylcP9wJpXx4PMlycuXLloJ6zjeC07qkaVVuZp103BGxB4FYnDvshtm1XNqmo4ES2CGjwMcV6cAl7tn3hwXm5G5FqtcGHZ9ktgx/aY48szpEFOUfs2tqTQ2k0AAk676/m3WruGdZTniElbXBGh2SnFPTOZQ4x0XZVpGk8HL3dyy910QZbtJpAwBqDqR/ZeoOgpO4s2ncLOyuGbCTg7R4856cwSkatdjBrLhPgDJWzveg1F+rczD+U6fIq4wvDadBgaxgEDUwMx7yeKbBRvbHyz2tEsYnq+zzCrA0m2dO5Mn5hWuJO7HmPVIsqewf8A1D6qr2TrS/shh50d8XoAmkjhJ7Lvi/QJ5GuAZ/yZXusTWrhg23ceTRuVqaoDMgaIbsBygaIOGWmQFx95/wBGjYfqi3erR3FELoFdD3o4QVnun12f+nvYz37ipToN5zVeGu/25loqRl9Ty9Fgul+P0G3NpQfVZNO6D3tzCWtFN0F34dSN+a05msxIC0w4sZp1VNrGeIgBUtK9bVo5j2ZmRvrxV70iy1bctBnPGUjUcwZ4hYnC70AGmdy7sjmTpHzU2Xkt6d0hqhhjHB0taZMyRrpsZTYv2MY5zXAwCS4GWgNEuJOxIgquu+it3V0eerpk7OdrHHstld07sm22FV8nZAp5GxwzENjxgldDHe2Zky+kHwR/XUqbzqXsD54w8lw9forl1EuAaYcBIAIGx3bI4KOCYP1dKjT/AA06bf8ASwD91fUbQNVDSJbMDW6EVWh7qcFokhp96NyBwKoQvYcwGnP0Xk2I2Jo1X0zuwxPMbtPyhGhM1sXXLly0A9xaVEahcSotK80uBWhglqWdSh5HNMv0dKjct1BQUcL5SFIiUVy+FC2YCOiCKoKnX+iW8EJwV7JGyrLtmVjmjY6/urGrU7MDjukrzUQEccji9GcCuFshpPNx/ZWllQzOHIalKWtOGN8FeWNtkbrudT+gXorgFu2ED+27wH6qBO/cVCq/LUHJwjzGoX1ms+SIAznSXGXW1tWqU9ar3Np0h/7KhytPlM+SrcD6F2raTWvoCuSSatR7Wk1HnVziXanWVY9IsEdcU6eVwb1dyyqZBMhp2EbHvVzhrYYByJ9URhjcNpi2uq9kwu6nIyvRa4k9Wc4FRgJ1y6gwo4DYReaiRTL3zw0PZ+pCvLno65+JC5zDL1BpZdZmZJ5RooWloWVarvxkR4QCfr6IZRUuQozceCxoW731XuL3EOiGmMrABHZ46rJfafc9bTpWlP3X3FCm883F4JaPACSttcVupoFw952jfE6D5brEV7XPiVhT3FPrrl39AytJ/q9VpjN7btGZ574HzRnmBKDansk8yo39TQN4uP04rmcgWaSHcOHhz81meneHSGVx8D/Vh9R8lrOr0/zQDZL3Fq2rSfTf7rhE8RxBHgYWoFqzytcp1qJY5zHbtJB8QYXLRR7USoypEKJK8xsuI1GyueV8LkMvQNmHwbod06Apl2sparUmUBwSq+KZJVaKhKPfVPZgcygUDALjwQSe6OJ1TA7ylnL71+YSvjyuizh3Ce06D93/AAK7lZW3uCx4cOcHwWmZVBH7L0cU+6IFC+IQWoGH1DJnXTzXYrVgRO6Uw2t7XLzaT9QqVwA+Rx7ew7xHqFCx2I7yj16csc0bkGPHh9Uta1h72wIzeRGvyMrjB2jo493+fuqyvR9sW8yI805RqcSeBJ5DWfQqruLc164NTM2mQMrAcpe0SM1QjWDGjZ2iZmBhvoliN02s5raZlrSQCPdJHZ0PEDUT3FUmGtDsUvH8KFKjbt8Xe0f6NWht6YNUmIawAAAQNoAAGyzPQd/WfxVU/wDmu6x8mO6tv0aiRjNmzRrRzSbq4dcEE6MYPm88O/RN1HdqOQWWtbz/AL3XYuP/AMlo9VyMZrn6+HqlXGCnA1DfpwWBUYPpvZRWFVo7NQDMYIGcaa95EH5r6tZj9DrbWqyNcpcPFva/RctQqSpl096Eaw5oxKDUjivJZWQe5L54XVQOBhLmsRvr4JTlXJgxVq6FJNrjmpm4DgQkHUuazu/BqD3j9B4oN0/sBo4lAqVDG6BQr5nTyKTKf3Gj1BsaLnHRRZV1X2oUceTAZVthBzsjSW6d/cqZ4TOEXZbVDTs7T9lZhlUgWO4jaHfn/m6psGuH/wAY5rgWxTMTsZLduey19RgI1WdvnxVAa3Uab6tnfwnkvQcu1HRxubpFlcX8GAJjf+ypLjEwHQQQwuJmCd4JbA5mTKhiFbKzbU6b6qhub8gZWkv/ACH3p/LP/HgkeV2VfTRo19ribaroY1zmggExDXHcjXWBpPy5qwuqvtm/CfUrN9GcZoUqYpjsalwJGhznMZP4pJVnVxFnWucCIawAd5OqemmSSi46GbH3n85J/ZVH2e2TqNoGVAA7NUeRIdq+o47jyQb/ABp7S1tAgOquy54z5JaSDl14gCTtKjgeG3lJ5D8pgkF0tDXgwQYAmQSR5IhZY32J+1e0bNaCeeZxOUfJpPmEbAsKaWGq4S5x7PcARqO+Ujh+DGoalRz9HvMQN20wGA68CQ6O6FpQQGhrQMoAHkF1nUEyzxQao8UKk/MCdiCflwSz72NzKwIaafPgfBclKNYO7TT4/wB1yJANFt1qg96g+geBQHuI3C8hsedVAPBJVaY4SEd9VLvqpUqZwrVpd5S1S4c3fUJx9Qc0CoARrCmaraOsSqXAIQ8PqNl2vFfa1CDo4R3pDO1tXT7254SEtz4bD0y+zaEr7UJkJZlaGo4rdmVRZjPlV0bqNOtle13IhQc2dUOoqIOmCy36V9I+pDadNwD6gnN+FsxI79/CEnQogMAadvMmdSSeJO8pywoUnsboJG+5g8eOiVxG2qMPsaQI4kGD/pzAL0vH5NpjIZo41tGfxvFKVLdpe7Ti7Tw1gLLV+kLarj1cgg8YIHAwd5Wkxbo9Vrjt52TvlYCfmCVTWf2cUqbpHXTxjrAfMZVv00/j9my63H8/pgres4DmDuDprxIPA/Q926etsYAZDndoEiPvDXQEDcRHa4qyp9E6UQ59UeMyO86aDxSt90JawZ23YblE+0ykRx93UjuhLeKXsLzx5RaXTaDabKzHQ/swQdXE7gju18IWjp4qKlNpaffESOGnb8I9SF5rZ4A6oXGi4VC2JLHdntbGKmU+vim7Po7cUiXuqyC4jLSqCQAYA0kTsT/ZNinZO5KtnpzKoAgaAcOQCjVueRWXo4jVkyPKTHzhONvD95o+ZH6J3YyfyIsX3UbEApRzhzSVW6k9lhdpwLiJ8YWaxTpnTpU87A15Jc0CdnN0dPIBEoMzyI2ltcw4cAuXjNf7S7kOn2cTtl/WZXLKo22+D3s0Hbh5S9SrVHEO8VHrcmziVzr0O4FeC4lFite8fsW/JKuuk/1reaSuLin+EqabkvZwI1lEtBUHXFPvQzfUxzSvKvZuw3VDgPmlb607OZxgN7Wncp/9WYOCHcXwqtLRxEa8l1xnpGOzrO4DgDOm6PUuswOUKksez2Dpl9OCt7d/BFF3GhnyRZWqBFFw46ZVzQjubDe86DzVEb/JzYtbuJcQCWAblpIM+KkMXrtjK9tRp2zN38xsj29vlaeal/ChlODwE/MyvR6WdJxYmS2IXvSW5G1Ok3vJc76LM1bWtUqOqDI1zycxaHNJJAmTMxoO6VfV7gDY5h38D3FI1blNnnS0h8elb22L21i5vvPLu4SG+uqK9v8Awo07kbIzqoB3Uzm2WRxqOkVlek1hkzr3mPktJgVix9NrgSQ6TE8QYIIVJd3Def1T/RnFWteaf4tWfGOE94VGHK7pk3UYVVpFvjt0be3fUpsD3NiAe8xPksVR+0ltGmf4sPqVp9xlMU6beQzEmfqt5cVXawdORgiFiOlYoVW5DRpkhwkgOYRHwnir1fo8qUlHngyPSP7SLi5aWU/Y0zwYTmI5OfvHcIQcNpdbbtHV1XdW149k05ZzS0kx2nGddeCtbKxo0amdlJsDZtSajdRHHVW97f3Ia1ga2kI06tuWW9w2A8FyjK7FvqcdaMFg+DGvcNp1nig07uqHLIB1a2fvdxXK7uqRqH2hzx+IA+u65d2Mz6yDP//Z"/>
          <p:cNvSpPr>
            <a:spLocks noChangeAspect="1" noChangeArrowheads="1"/>
          </p:cNvSpPr>
          <p:nvPr/>
        </p:nvSpPr>
        <p:spPr bwMode="auto">
          <a:xfrm>
            <a:off x="0" y="-655638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AutoShape 4" descr="data:image/jpeg;base64,/9j/4AAQSkZJRgABAQAAAQABAAD/2wCEAAkGBhQSERUUEhQWFBUVFxUYFhgVFxQVFBgVFRQXFBQXFxQXHCYeFxkkGhQUHy8gJCcpLCwsFR4xNTAqNSYrLCkBCQoKDgwOGg8PGiwkHCQpLCwsLCwsKSwsLCksKSksLCwsKSwpLCwpLCksKSksKSwsKSwsLCwpLCwsKSkpLCksLP/AABEIAJAAyAMBIgACEQEDEQH/xAAbAAACAwEBAQAAAAAAAAAAAAADBAIFBgAHAf/EAD4QAAEDAgQCBwUGBQMFAAAAAAEAAhEDBAUSITFBUQYTImFxgbEjMnKRoQdCUmLB0RQzguHwkqLxFSRDY7L/xAAZAQADAQEBAAAAAAAAAAAAAAACAwQBAAX/xAAmEQACAgIBBAEEAwAAAAAAAAAAAQIRAyExBBITQWEUIlGRMoHB/9oADAMBAAIRAxEAPwDzy4okuLvklKbCDPNPNuM2h2aEKtXaBpzSx7FRTyvMckK8u58YR7i418t0jUZC0FgQdNd0NzpgnkovJXwu0WgWRNRfA7XioELW9A+j38TXaOQJPhstMNn9l2JE06lF/wB1rXsP5S7ULd1GRPgEvZdH2UWEsADi4NHwtEItV/YPPYofYYGmwNIceLvQwm70h9VrJBA7RHpIScZqfg90eYlCrO6q8a8+7Wpt1/OwQR45SD5FGuAZqyeNNAEjdqXfqPJGx+sC2GmS7kl6dPLTA5BPjyRSNrhv8pnwj0TSVw7+W34R6JpcNRzkCrVjvPJEuKuVsqsdUmUrJk7dIZGFi2LPztyuAPGNYkbarzjpDRa15JpxPFpM/wCk7+S2mLXT2g6A/wBP6rIVmZ3ydBOx1GvKdlI8km+SmONLlFD1Igwe0N28Y3BaeI7t0IJ2vRAquLRI7O2/kmscw5rQyrT9yoNdIyvG4jhO/wA0yOS3TFzx0rRPDfcTaVw33E0rVwQS5OXLly0E88xVkEgcSuoYZLRmOvLgBwT99TOrHDWTr4LqogabmI/VRo9Qp7xhEeK+vpahx2Mn5J6vkDTOrv3SFW4zMaDwlcCxGs/XRBeOHJMPoa6J/CMINaoWA6gT+i5ujFFt0iqfRgBbHoVjLLV7Xl4aToZmMp3VJiGHloMDaQfJaHodZjRzmB2Ug6gHyQ9y5GKDuj1Wy6W2lw+nRt6oqOAJIAcPHUjmo4sS2RzcB9EI2dBlWjVpU2NysfmcxobOYABpIGp0JRqlXO0uI3eI8giZiXsJRp+zqflLT9FY0qTXsZIBgAidYMRIS9nTnrQeQ9ETC6oLco+6mRFTEMQohroASj9insV99JO2KfEjm7ZscO/lt+EeiYS+H/y2/CPRMBYNQjij9lV0rt0xTZm/Mfd745q4xC2D8oO0694jY9yy+IY1Uo1MjKTg0AmXZCwtGmgHab3b+CiyRffZdhS7dhMQtq1Tdwb4BVBwUB2up5yQr24vwGB7uyCJ1VUzFKbz2XAz4x89kopaSKK7wzLUmND9NVcdIsLa20cOQDge8RB9R5q1xbDxDTEnQFU3Ta5y2zafFzgO8taJ/ZEl9xNkejO4d7iaSuHe4E0vRjweZLlnLly5aCZvpnaPoX9do2zlw8HaqvqVAQOJjTxK332wYZkrtqx2ajYJ5Ob/AGXmFzW7XZGyklpnox2j7XZv36fJIvHkF9rVSXa6IthhtSs7JSGY8AhbS2cxcQdOC0OEexcKg20nwO6rsT6PV7Ye1ploP3tx8wrvoxD6ZaRr+nBBOSa0Mw7kaSlgbKlNzgOw8y46RmI0RbeyFJoa0IVrSLNJ04BOmoISU7Kmq2a7D2k21Ank4eQOiI+l7PwqD0VlcWwbRpgCA0NH+1JlvsH/ABj6QrKIE738/wCkrFvbqf0+ijY22QukcdPBEw8znPMj0TCNIXJ7aKXFffSL9k9ivvr5bYLVqiWthpnUmB5c05EsuTSYf/Lb8I9EyFC2t8jAHHYAafJSu4YJkAcSeCyxoO7MAFV1w1riA6CkMExKpedbcN7FqDkoAjtVdYdWcTsNIaBwkotS4Y2cxLT+KDGnJ2yjyr7j0em3Aq+lDG1GZOAgRzngq+ywNlIg0pbMGAdJgDtN2I7ke/zVCQ17HCcxiC6RqNeCbwlhLhm4JWxzplhiLstJsjUlvZG/l4DXyXmWO4l1tSASWsJDZ5Tv4FbzpHijmu6sMJzADMCDlnRxjeY0CxmJYDAL2SNyWEQ4NnQo46lsmyu46PmH+4EylcP9wJpXx4PMlycuXLloJ6zjeC07qkaVVuZp103BGxB4FYnDvshtm1XNqmo4ES2CGjwMcV6cAl7tn3hwXm5G5FqtcGHZ9ktgx/aY48szpEFOUfs2tqTQ2k0AAk676/m3WruGdZTniElbXBGh2SnFPTOZQ4x0XZVpGk8HL3dyy910QZbtJpAwBqDqR/ZeoOgpO4s2ncLOyuGbCTg7R4856cwSkatdjBrLhPgDJWzveg1F+rczD+U6fIq4wvDadBgaxgEDUwMx7yeKbBRvbHyz2tEsYnq+zzCrA0m2dO5Mn5hWuJO7HmPVIsqewf8A1D6qr2TrS/shh50d8XoAmkjhJ7Lvi/QJ5GuAZ/yZXusTWrhg23ceTRuVqaoDMgaIbsBygaIOGWmQFx95/wBGjYfqi3erR3FELoFdD3o4QVnun12f+nvYz37ipToN5zVeGu/25loqRl9Ty9Fgul+P0G3NpQfVZNO6D3tzCWtFN0F34dSN+a05msxIC0w4sZp1VNrGeIgBUtK9bVo5j2ZmRvrxV70iy1bctBnPGUjUcwZ4hYnC70AGmdy7sjmTpHzU2Xkt6d0hqhhjHB0taZMyRrpsZTYv2MY5zXAwCS4GWgNEuJOxIgquu+it3V0eerpk7OdrHHstld07sm22FV8nZAp5GxwzENjxgldDHe2Zky+kHwR/XUqbzqXsD54w8lw9forl1EuAaYcBIAIGx3bI4KOCYP1dKjT/AA06bf8ASwD91fUbQNVDSJbMDW6EVWh7qcFokhp96NyBwKoQvYcwGnP0Xk2I2Jo1X0zuwxPMbtPyhGhM1sXXLly0A9xaVEahcSotK80uBWhglqWdSh5HNMv0dKjct1BQUcL5SFIiUVy+FC2YCOiCKoKnX+iW8EJwV7JGyrLtmVjmjY6/urGrU7MDjukrzUQEccji9GcCuFshpPNx/ZWllQzOHIalKWtOGN8FeWNtkbrudT+gXorgFu2ED+27wH6qBO/cVCq/LUHJwjzGoX1ms+SIAznSXGXW1tWqU9ar3Np0h/7KhytPlM+SrcD6F2raTWvoCuSSatR7Wk1HnVziXanWVY9IsEdcU6eVwb1dyyqZBMhp2EbHvVzhrYYByJ9URhjcNpi2uq9kwu6nIyvRa4k9Wc4FRgJ1y6gwo4DYReaiRTL3zw0PZ+pCvLno65+JC5zDL1BpZdZmZJ5RooWloWVarvxkR4QCfr6IZRUuQozceCxoW731XuL3EOiGmMrABHZ46rJfafc9bTpWlP3X3FCm883F4JaPACSttcVupoFw952jfE6D5brEV7XPiVhT3FPrrl39AytJ/q9VpjN7btGZ574HzRnmBKDansk8yo39TQN4uP04rmcgWaSHcOHhz81meneHSGVx8D/Vh9R8lrOr0/zQDZL3Fq2rSfTf7rhE8RxBHgYWoFqzytcp1qJY5zHbtJB8QYXLRR7USoypEKJK8xsuI1GyueV8LkMvQNmHwbod06Apl2sparUmUBwSq+KZJVaKhKPfVPZgcygUDALjwQSe6OJ1TA7ylnL71+YSvjyuizh3Ce06D93/AAK7lZW3uCx4cOcHwWmZVBH7L0cU+6IFC+IQWoGH1DJnXTzXYrVgRO6Uw2t7XLzaT9QqVwA+Rx7ew7xHqFCx2I7yj16csc0bkGPHh9Uta1h72wIzeRGvyMrjB2jo493+fuqyvR9sW8yI805RqcSeBJ5DWfQqruLc164NTM2mQMrAcpe0SM1QjWDGjZ2iZmBhvoliN02s5raZlrSQCPdJHZ0PEDUT3FUmGtDsUvH8KFKjbt8Xe0f6NWht6YNUmIawAAAQNoAAGyzPQd/WfxVU/wDmu6x8mO6tv0aiRjNmzRrRzSbq4dcEE6MYPm88O/RN1HdqOQWWtbz/AL3XYuP/AMlo9VyMZrn6+HqlXGCnA1DfpwWBUYPpvZRWFVo7NQDMYIGcaa95EH5r6tZj9DrbWqyNcpcPFva/RctQqSpl096Eaw5oxKDUjivJZWQe5L54XVQOBhLmsRvr4JTlXJgxVq6FJNrjmpm4DgQkHUuazu/BqD3j9B4oN0/sBo4lAqVDG6BQr5nTyKTKf3Gj1BsaLnHRRZV1X2oUceTAZVthBzsjSW6d/cqZ4TOEXZbVDTs7T9lZhlUgWO4jaHfn/m6psGuH/wAY5rgWxTMTsZLduey19RgI1WdvnxVAa3Uab6tnfwnkvQcu1HRxubpFlcX8GAJjf+ypLjEwHQQQwuJmCd4JbA5mTKhiFbKzbU6b6qhub8gZWkv/ACH3p/LP/HgkeV2VfTRo19ribaroY1zmggExDXHcjXWBpPy5qwuqvtm/CfUrN9GcZoUqYpjsalwJGhznMZP4pJVnVxFnWucCIawAd5OqemmSSi46GbH3n85J/ZVH2e2TqNoGVAA7NUeRIdq+o47jyQb/ABp7S1tAgOquy54z5JaSDl14gCTtKjgeG3lJ5D8pgkF0tDXgwQYAmQSR5IhZY32J+1e0bNaCeeZxOUfJpPmEbAsKaWGq4S5x7PcARqO+Ujh+DGoalRz9HvMQN20wGA68CQ6O6FpQQGhrQMoAHkF1nUEyzxQao8UKk/MCdiCflwSz72NzKwIaafPgfBclKNYO7TT4/wB1yJANFt1qg96g+geBQHuI3C8hsedVAPBJVaY4SEd9VLvqpUqZwrVpd5S1S4c3fUJx9Qc0CoARrCmaraOsSqXAIQ8PqNl2vFfa1CDo4R3pDO1tXT7254SEtz4bD0y+zaEr7UJkJZlaGo4rdmVRZjPlV0bqNOtle13IhQc2dUOoqIOmCy36V9I+pDadNwD6gnN+FsxI79/CEnQogMAadvMmdSSeJO8pywoUnsboJG+5g8eOiVxG2qMPsaQI4kGD/pzAL0vH5NpjIZo41tGfxvFKVLdpe7Ti7Tw1gLLV+kLarj1cgg8YIHAwd5Wkxbo9Vrjt52TvlYCfmCVTWf2cUqbpHXTxjrAfMZVv00/j9my63H8/pgres4DmDuDprxIPA/Q926etsYAZDndoEiPvDXQEDcRHa4qyp9E6UQ59UeMyO86aDxSt90JawZ23YblE+0ykRx93UjuhLeKXsLzx5RaXTaDabKzHQ/swQdXE7gju18IWjp4qKlNpaffESOGnb8I9SF5rZ4A6oXGi4VC2JLHdntbGKmU+vim7Po7cUiXuqyC4jLSqCQAYA0kTsT/ZNinZO5KtnpzKoAgaAcOQCjVueRWXo4jVkyPKTHzhONvD95o+ZH6J3YyfyIsX3UbEApRzhzSVW6k9lhdpwLiJ8YWaxTpnTpU87A15Jc0CdnN0dPIBEoMzyI2ltcw4cAuXjNf7S7kOn2cTtl/WZXLKo22+D3s0Hbh5S9SrVHEO8VHrcmziVzr0O4FeC4lFite8fsW/JKuuk/1reaSuLin+EqabkvZwI1lEtBUHXFPvQzfUxzSvKvZuw3VDgPmlb607OZxgN7Wncp/9WYOCHcXwqtLRxEa8l1xnpGOzrO4DgDOm6PUuswOUKksez2Dpl9OCt7d/BFF3GhnyRZWqBFFw46ZVzQjubDe86DzVEb/JzYtbuJcQCWAblpIM+KkMXrtjK9tRp2zN38xsj29vlaeal/ChlODwE/MyvR6WdJxYmS2IXvSW5G1Ok3vJc76LM1bWtUqOqDI1zycxaHNJJAmTMxoO6VfV7gDY5h38D3FI1blNnnS0h8elb22L21i5vvPLu4SG+uqK9v8Awo07kbIzqoB3Uzm2WRxqOkVlek1hkzr3mPktJgVix9NrgSQ6TE8QYIIVJd3Def1T/RnFWteaf4tWfGOE94VGHK7pk3UYVVpFvjt0be3fUpsD3NiAe8xPksVR+0ltGmf4sPqVp9xlMU6beQzEmfqt5cVXawdORgiFiOlYoVW5DRpkhwkgOYRHwnir1fo8qUlHngyPSP7SLi5aWU/Y0zwYTmI5OfvHcIQcNpdbbtHV1XdW149k05ZzS0kx2nGddeCtbKxo0amdlJsDZtSajdRHHVW97f3Ia1ga2kI06tuWW9w2A8FyjK7FvqcdaMFg+DGvcNp1nig07uqHLIB1a2fvdxXK7uqRqH2hzx+IA+u65d2Mz6yDP//Z"/>
          <p:cNvSpPr>
            <a:spLocks noChangeAspect="1" noChangeArrowheads="1"/>
          </p:cNvSpPr>
          <p:nvPr/>
        </p:nvSpPr>
        <p:spPr bwMode="auto">
          <a:xfrm>
            <a:off x="152400" y="-503238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07504" y="31525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/>
            </a:r>
            <a:br>
              <a:rPr lang="sv-SE" dirty="0">
                <a:solidFill>
                  <a:srgbClr val="000000"/>
                </a:solidFill>
              </a:rPr>
            </a:b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32111" y="961564"/>
            <a:ext cx="909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00000"/>
                </a:solidFill>
              </a:rPr>
              <a:t>Skillnad i vardagen, närmast människan </a:t>
            </a:r>
          </a:p>
        </p:txBody>
      </p:sp>
      <p:pic>
        <p:nvPicPr>
          <p:cNvPr id="1026" name="Picture 2" descr="http://2.bp.blogspot.com/-xVHjIWDJel4/UCpBRUuGaXI/AAAAAAAAcLA/FFiemTsgVfk/s1600/k%C3%A4rlek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1"/>
          <a:stretch/>
        </p:blipFill>
        <p:spPr bwMode="auto">
          <a:xfrm>
            <a:off x="899592" y="1708032"/>
            <a:ext cx="1567942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kademiska.se/PageFiles/17668/Startbild-skol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r="8805"/>
          <a:stretch/>
        </p:blipFill>
        <p:spPr bwMode="auto">
          <a:xfrm>
            <a:off x="2421559" y="1708032"/>
            <a:ext cx="1438311" cy="10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ngcancer.se/wp-content/uploads/2012/07/dagen1_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69" y="1711127"/>
            <a:ext cx="1734893" cy="11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elsingborg.se/ImageVaultFiles/id_3787/cf_127/aldre_dam_480x270_foto_anna_olsson_765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r="17716"/>
          <a:stretch/>
        </p:blipFill>
        <p:spPr bwMode="auto">
          <a:xfrm>
            <a:off x="7188826" y="1680946"/>
            <a:ext cx="1403648" cy="10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helsingborg.se/ImageVaultFiles/id_3789/cf_127/samtal_480x270_foto_anna_olsson_658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8151"/>
          <a:stretch/>
        </p:blipFill>
        <p:spPr bwMode="auto">
          <a:xfrm>
            <a:off x="5588062" y="1687716"/>
            <a:ext cx="1595662" cy="10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 för barn och unga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</a:t>
            </a:r>
            <a:r>
              <a:rPr lang="sv-SE" dirty="0"/>
              <a:t>Jönköpings län</a:t>
            </a:r>
            <a:br>
              <a:rPr lang="sv-SE" dirty="0"/>
            </a:br>
            <a:endParaRPr lang="sv-SE" dirty="0"/>
          </a:p>
        </p:txBody>
      </p:sp>
      <p:grpSp>
        <p:nvGrpSpPr>
          <p:cNvPr id="26" name="Grupp 25"/>
          <p:cNvGrpSpPr/>
          <p:nvPr/>
        </p:nvGrpSpPr>
        <p:grpSpPr>
          <a:xfrm>
            <a:off x="827584" y="2863422"/>
            <a:ext cx="7363675" cy="2725818"/>
            <a:chOff x="827584" y="2863422"/>
            <a:chExt cx="7363675" cy="2725818"/>
          </a:xfrm>
        </p:grpSpPr>
        <p:sp>
          <p:nvSpPr>
            <p:cNvPr id="6" name="Rubrik 1"/>
            <p:cNvSpPr txBox="1">
              <a:spLocks/>
            </p:cNvSpPr>
            <p:nvPr/>
          </p:nvSpPr>
          <p:spPr>
            <a:xfrm>
              <a:off x="971600" y="4129792"/>
              <a:ext cx="1748512" cy="436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v-SE" sz="1400" b="1" dirty="0" smtClean="0">
                  <a:solidFill>
                    <a:srgbClr val="DC1A12">
                      <a:lumMod val="50000"/>
                    </a:srgbClr>
                  </a:solidFill>
                </a:rPr>
                <a:t>Familjecentralen</a:t>
              </a:r>
              <a:r>
                <a:rPr lang="sv-SE" sz="1200" dirty="0" smtClean="0">
                  <a:solidFill>
                    <a:srgbClr val="DC1A12">
                      <a:lumMod val="50000"/>
                    </a:srgbClr>
                  </a:solidFill>
                </a:rPr>
                <a:t/>
              </a:r>
              <a:br>
                <a:rPr lang="sv-SE" sz="1200" dirty="0" smtClean="0">
                  <a:solidFill>
                    <a:srgbClr val="DC1A12">
                      <a:lumMod val="50000"/>
                    </a:srgbClr>
                  </a:solidFill>
                </a:rPr>
              </a:br>
              <a:r>
                <a:rPr lang="sv-SE" sz="1200" dirty="0" smtClean="0">
                  <a:solidFill>
                    <a:srgbClr val="DC1A12">
                      <a:lumMod val="50000"/>
                    </a:srgbClr>
                  </a:solidFill>
                </a:rPr>
                <a:t>0-6 år</a:t>
              </a:r>
              <a:endParaRPr lang="sv-SE" sz="1200" dirty="0">
                <a:solidFill>
                  <a:srgbClr val="DC1A12">
                    <a:lumMod val="50000"/>
                  </a:srgbClr>
                </a:solidFill>
              </a:endParaRPr>
            </a:p>
          </p:txBody>
        </p:sp>
        <p:sp>
          <p:nvSpPr>
            <p:cNvPr id="7" name="Rubrik 1"/>
            <p:cNvSpPr txBox="1">
              <a:spLocks/>
            </p:cNvSpPr>
            <p:nvPr/>
          </p:nvSpPr>
          <p:spPr>
            <a:xfrm>
              <a:off x="971600" y="3647718"/>
              <a:ext cx="5400000" cy="436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500" b="1" dirty="0" smtClean="0">
                  <a:solidFill>
                    <a:srgbClr val="DC1A12">
                      <a:lumMod val="50000"/>
                    </a:srgbClr>
                  </a:solidFill>
                </a:rPr>
                <a:t>Barnahus</a:t>
              </a:r>
            </a:p>
            <a:p>
              <a:r>
                <a:rPr lang="sv-SE" sz="1200" dirty="0" smtClean="0">
                  <a:solidFill>
                    <a:srgbClr val="DC1A12">
                      <a:lumMod val="50000"/>
                    </a:srgbClr>
                  </a:solidFill>
                </a:rPr>
                <a:t>0-18 år</a:t>
              </a:r>
              <a:endParaRPr lang="sv-SE" sz="1200" dirty="0">
                <a:solidFill>
                  <a:srgbClr val="DC1A12">
                    <a:lumMod val="50000"/>
                  </a:srgbClr>
                </a:solidFill>
              </a:endParaRPr>
            </a:p>
          </p:txBody>
        </p:sp>
        <p:sp>
          <p:nvSpPr>
            <p:cNvPr id="8" name="Rubrik 1"/>
            <p:cNvSpPr txBox="1">
              <a:spLocks/>
            </p:cNvSpPr>
            <p:nvPr/>
          </p:nvSpPr>
          <p:spPr>
            <a:xfrm>
              <a:off x="2772000" y="4608000"/>
              <a:ext cx="3960442" cy="4369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500" b="1" dirty="0" smtClean="0">
                  <a:solidFill>
                    <a:srgbClr val="FFFFFF"/>
                  </a:solidFill>
                </a:rPr>
                <a:t>Elevhälsan</a:t>
              </a:r>
            </a:p>
            <a:p>
              <a:r>
                <a:rPr lang="sv-SE" sz="1200" dirty="0" smtClean="0">
                  <a:solidFill>
                    <a:srgbClr val="FFFFFF"/>
                  </a:solidFill>
                </a:rPr>
                <a:t>6-19 år</a:t>
              </a:r>
            </a:p>
          </p:txBody>
        </p:sp>
        <p:sp>
          <p:nvSpPr>
            <p:cNvPr id="9" name="Rubrik 1"/>
            <p:cNvSpPr txBox="1">
              <a:spLocks/>
            </p:cNvSpPr>
            <p:nvPr/>
          </p:nvSpPr>
          <p:spPr>
            <a:xfrm>
              <a:off x="2772000" y="4129792"/>
              <a:ext cx="3600401" cy="436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500" b="1" dirty="0" smtClean="0">
                  <a:solidFill>
                    <a:srgbClr val="DC1A12">
                      <a:lumMod val="50000"/>
                    </a:srgbClr>
                  </a:solidFill>
                </a:rPr>
                <a:t>Barn- och ungdomshälsan</a:t>
              </a:r>
            </a:p>
            <a:p>
              <a:r>
                <a:rPr lang="sv-SE" sz="1200" dirty="0" smtClean="0">
                  <a:solidFill>
                    <a:srgbClr val="DC1A12">
                      <a:lumMod val="50000"/>
                    </a:srgbClr>
                  </a:solidFill>
                </a:rPr>
                <a:t>6-18 år</a:t>
              </a:r>
              <a:endParaRPr lang="sv-SE" sz="1200" dirty="0">
                <a:solidFill>
                  <a:srgbClr val="DC1A12">
                    <a:lumMod val="50000"/>
                  </a:srgbClr>
                </a:solidFill>
              </a:endParaRPr>
            </a:p>
          </p:txBody>
        </p:sp>
        <p:sp>
          <p:nvSpPr>
            <p:cNvPr id="10" name="Rubrik 1"/>
            <p:cNvSpPr txBox="1">
              <a:spLocks/>
            </p:cNvSpPr>
            <p:nvPr/>
          </p:nvSpPr>
          <p:spPr>
            <a:xfrm>
              <a:off x="4572001" y="3166268"/>
              <a:ext cx="3240359" cy="436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500" b="1" dirty="0" smtClean="0">
                  <a:solidFill>
                    <a:srgbClr val="DC1A12">
                      <a:lumMod val="50000"/>
                    </a:srgbClr>
                  </a:solidFill>
                </a:rPr>
                <a:t>Ungdomsmottagningen</a:t>
              </a:r>
            </a:p>
            <a:p>
              <a:r>
                <a:rPr lang="sv-SE" sz="1200" dirty="0" smtClean="0">
                  <a:solidFill>
                    <a:srgbClr val="DC1A12">
                      <a:lumMod val="50000"/>
                    </a:srgbClr>
                  </a:solidFill>
                </a:rPr>
                <a:t>13-22 år</a:t>
              </a:r>
              <a:endParaRPr lang="sv-SE" sz="1200" dirty="0">
                <a:solidFill>
                  <a:srgbClr val="DC1A12">
                    <a:lumMod val="50000"/>
                  </a:srgbClr>
                </a:solidFill>
              </a:endParaRPr>
            </a:p>
          </p:txBody>
        </p:sp>
        <p:sp>
          <p:nvSpPr>
            <p:cNvPr id="11" name="Rubrik 1"/>
            <p:cNvSpPr txBox="1">
              <a:spLocks/>
            </p:cNvSpPr>
            <p:nvPr/>
          </p:nvSpPr>
          <p:spPr>
            <a:xfrm>
              <a:off x="971600" y="4608000"/>
              <a:ext cx="1748512" cy="4369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500" b="1" dirty="0" smtClean="0">
                  <a:solidFill>
                    <a:srgbClr val="FFFFFF"/>
                  </a:solidFill>
                </a:rPr>
                <a:t>Barnhälsovården</a:t>
              </a:r>
            </a:p>
            <a:p>
              <a:r>
                <a:rPr lang="sv-SE" sz="1200" dirty="0" smtClean="0">
                  <a:solidFill>
                    <a:srgbClr val="FFFFFF"/>
                  </a:solidFill>
                </a:rPr>
                <a:t>0-6 år</a:t>
              </a:r>
            </a:p>
          </p:txBody>
        </p:sp>
        <p:cxnSp>
          <p:nvCxnSpPr>
            <p:cNvPr id="12" name="Rak pil 11"/>
            <p:cNvCxnSpPr/>
            <p:nvPr/>
          </p:nvCxnSpPr>
          <p:spPr>
            <a:xfrm>
              <a:off x="951280" y="5157192"/>
              <a:ext cx="7239979" cy="24292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/>
            <p:cNvSpPr txBox="1"/>
            <p:nvPr/>
          </p:nvSpPr>
          <p:spPr>
            <a:xfrm>
              <a:off x="827584" y="5219908"/>
              <a:ext cx="7200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1798638" algn="ctr"/>
                  <a:tab pos="3586163" algn="ctr"/>
                  <a:tab pos="5384800" algn="ctr"/>
                  <a:tab pos="5740400" algn="ctr"/>
                  <a:tab pos="7893050" algn="ctr"/>
                </a:tabLst>
              </a:pPr>
              <a:r>
                <a:rPr lang="sv-SE" b="1" dirty="0" smtClean="0">
                  <a:solidFill>
                    <a:srgbClr val="DC1A12">
                      <a:lumMod val="75000"/>
                    </a:srgbClr>
                  </a:solidFill>
                </a:rPr>
                <a:t>0	6	13	18	19	22</a:t>
              </a:r>
              <a:endParaRPr lang="sv-SE" b="1" dirty="0">
                <a:solidFill>
                  <a:srgbClr val="DC1A12">
                    <a:lumMod val="75000"/>
                  </a:srgbClr>
                </a:solidFill>
              </a:endParaRPr>
            </a:p>
          </p:txBody>
        </p:sp>
        <p:grpSp>
          <p:nvGrpSpPr>
            <p:cNvPr id="15" name="Grupp 14"/>
            <p:cNvGrpSpPr/>
            <p:nvPr/>
          </p:nvGrpSpPr>
          <p:grpSpPr>
            <a:xfrm>
              <a:off x="971600" y="2863422"/>
              <a:ext cx="1944216" cy="646331"/>
              <a:chOff x="539552" y="1412776"/>
              <a:chExt cx="1944216" cy="646331"/>
            </a:xfrm>
          </p:grpSpPr>
          <p:sp>
            <p:nvSpPr>
              <p:cNvPr id="16" name="textruta 15"/>
              <p:cNvSpPr txBox="1"/>
              <p:nvPr/>
            </p:nvSpPr>
            <p:spPr>
              <a:xfrm>
                <a:off x="689918" y="1412776"/>
                <a:ext cx="1793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i="1" dirty="0" smtClean="0">
                    <a:solidFill>
                      <a:srgbClr val="000000"/>
                    </a:solidFill>
                  </a:rPr>
                  <a:t>Gemensamt</a:t>
                </a:r>
              </a:p>
              <a:p>
                <a:r>
                  <a:rPr lang="sv-SE" sz="1200" i="1" dirty="0" smtClean="0">
                    <a:solidFill>
                      <a:srgbClr val="000000"/>
                    </a:solidFill>
                  </a:rPr>
                  <a:t>Kommun</a:t>
                </a:r>
              </a:p>
              <a:p>
                <a:r>
                  <a:rPr lang="sv-SE" sz="1200" i="1" dirty="0" smtClean="0">
                    <a:solidFill>
                      <a:srgbClr val="000000"/>
                    </a:solidFill>
                  </a:rPr>
                  <a:t>Region Jönköpings län</a:t>
                </a:r>
                <a:endParaRPr lang="sv-SE" sz="12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ktangel 16"/>
              <p:cNvSpPr/>
              <p:nvPr/>
            </p:nvSpPr>
            <p:spPr>
              <a:xfrm>
                <a:off x="539552" y="1832124"/>
                <a:ext cx="144000" cy="144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ktangel 17"/>
              <p:cNvSpPr/>
              <p:nvPr/>
            </p:nvSpPr>
            <p:spPr>
              <a:xfrm>
                <a:off x="539552" y="1664182"/>
                <a:ext cx="144000" cy="144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ktangel 18"/>
              <p:cNvSpPr/>
              <p:nvPr/>
            </p:nvSpPr>
            <p:spPr>
              <a:xfrm>
                <a:off x="541602" y="1491150"/>
                <a:ext cx="144000" cy="144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8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992488" cy="648000"/>
          </a:xfrm>
        </p:spPr>
        <p:txBody>
          <a:bodyPr/>
          <a:lstStyle/>
          <a:p>
            <a:r>
              <a:rPr lang="sv-SE" sz="1800" i="1" dirty="0" smtClean="0"/>
              <a:t>En nyckel för jämlik hälsa: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Skapa förutsättningar för ledning och förbättring på verksamhetsnivå</a:t>
            </a:r>
            <a:endParaRPr lang="sv-SE" sz="2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8C2D-DF5E-43E7-829E-DC275065E988}" type="datetime1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395536" y="2854808"/>
            <a:ext cx="9001000" cy="2662424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Arena				Verktyg för förbättringsarbete</a:t>
            </a:r>
            <a:br>
              <a:rPr lang="sv-SE" b="1" dirty="0" smtClean="0"/>
            </a:br>
            <a:endParaRPr lang="sv-SE" b="1" dirty="0" smtClean="0"/>
          </a:p>
          <a:p>
            <a:pPr marL="0" indent="0">
              <a:buNone/>
            </a:pPr>
            <a:r>
              <a:rPr lang="sv-SE" dirty="0" smtClean="0"/>
              <a:t>Familjecentral</a:t>
            </a:r>
            <a:r>
              <a:rPr lang="sv-SE" dirty="0"/>
              <a:t>			Verksamhetsplan/berättelse</a:t>
            </a:r>
          </a:p>
          <a:p>
            <a:pPr marL="0" indent="0">
              <a:buNone/>
            </a:pPr>
            <a:r>
              <a:rPr lang="sv-SE" dirty="0" smtClean="0"/>
              <a:t>Elevhälsoteam/skola		Webverktyg för hälsosamtal</a:t>
            </a:r>
          </a:p>
          <a:p>
            <a:pPr marL="0" indent="0">
              <a:buNone/>
            </a:pPr>
            <a:r>
              <a:rPr lang="sv-SE" dirty="0" smtClean="0"/>
              <a:t>Ungdomsmottagning		Kvalitetssäkring utifrån jämlik hälsa</a:t>
            </a:r>
          </a:p>
          <a:p>
            <a:pPr marL="0" indent="0">
              <a:buNone/>
            </a:pPr>
            <a:r>
              <a:rPr lang="sv-SE" dirty="0" smtClean="0"/>
              <a:t>Barnhälsovården	</a:t>
            </a:r>
            <a:r>
              <a:rPr lang="sv-SE" dirty="0"/>
              <a:t>	</a:t>
            </a:r>
            <a:r>
              <a:rPr lang="sv-SE" dirty="0" smtClean="0"/>
              <a:t>Implementera nationella </a:t>
            </a:r>
            <a:r>
              <a:rPr lang="sv-SE" dirty="0" err="1" smtClean="0"/>
              <a:t>bhv</a:t>
            </a:r>
            <a:r>
              <a:rPr lang="sv-SE" dirty="0" smtClean="0"/>
              <a:t>-programmet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Regional samverkan		Strategi och handlingsplan för jämlik hälsa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36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b="12768"/>
          <a:stretch/>
        </p:blipFill>
        <p:spPr bwMode="auto">
          <a:xfrm>
            <a:off x="5148064" y="1844824"/>
            <a:ext cx="2940918" cy="22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052808"/>
            <a:ext cx="7272000" cy="648000"/>
          </a:xfrm>
        </p:spPr>
        <p:txBody>
          <a:bodyPr/>
          <a:lstStyle/>
          <a:p>
            <a:r>
              <a:rPr lang="sv-SE" dirty="0" smtClean="0"/>
              <a:t>Hur gör vi förbättringar?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8C2D-DF5E-43E7-829E-DC275065E988}" type="datetime1">
              <a:rPr lang="sv-SE" smtClean="0"/>
              <a:t>2015-05-19</a:t>
            </a:fld>
            <a:endParaRPr lang="sv-SE"/>
          </a:p>
        </p:txBody>
      </p:sp>
      <p:pic>
        <p:nvPicPr>
          <p:cNvPr id="1026" name="Picture 2" descr="http://www.cttmaxwell.com.br/novosite/wp-content/uploads/2013/08/sala-de-a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il.se/globalassets/forvaltning/socialforvalt/familjecentralen/familjecentralen_gru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32034"/>
            <a:ext cx="3744416" cy="21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Samverkan ska ske på samtliga enhete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8" descr="Samverkan ska ske på samtliga enheter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5" name="Picture 11" descr="http://dst15js82dk7j.cloudfront.net/134508/28510488-FRXh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6" y="4509120"/>
            <a:ext cx="19355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cinsk diagnostik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t Bakgrund - Rött Tema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årdcentralerna Bra Liv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lktandvården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dontologiska Institutionen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it Bakgrund - Grönt Tema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566</Words>
  <Application>Microsoft Office PowerPoint</Application>
  <PresentationFormat>Bildspel på skärmen (4:3)</PresentationFormat>
  <Paragraphs>259</Paragraphs>
  <Slides>19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Region Jönköpings län</vt:lpstr>
      <vt:lpstr>Medicinsk diagnostik</vt:lpstr>
      <vt:lpstr>Vit Bakgrund - Rött Tema</vt:lpstr>
      <vt:lpstr>Vårdcentralerna Bra Liv</vt:lpstr>
      <vt:lpstr>Folktandvården</vt:lpstr>
      <vt:lpstr>Odontologiska Institutionen</vt:lpstr>
      <vt:lpstr>Vit Bakgrund - Grönt Tema</vt:lpstr>
      <vt:lpstr>Ledning genom verksamhetsstöd för jämlik hälsa  Jesper Ekberg, folkhälsochef</vt:lpstr>
      <vt:lpstr>I fokus den här stunden</vt:lpstr>
      <vt:lpstr>PowerPoint-presentation</vt:lpstr>
      <vt:lpstr>PowerPoint-presentation</vt:lpstr>
      <vt:lpstr>PowerPoint-presentation</vt:lpstr>
      <vt:lpstr>PowerPoint-presentation</vt:lpstr>
      <vt:lpstr>Samverkan för barn och unga  i Jönköpings län </vt:lpstr>
      <vt:lpstr>En nyckel för jämlik hälsa: Skapa förutsättningar för ledning och förbättring på verksamhetsnivå</vt:lpstr>
      <vt:lpstr>Hur gör vi förbättringar?</vt:lpstr>
      <vt:lpstr>PowerPoint-presentation</vt:lpstr>
      <vt:lpstr>PowerPoint-presentation</vt:lpstr>
      <vt:lpstr>Innehåll verksamhetsplan/berättelse</vt:lpstr>
      <vt:lpstr>PowerPoint-presentation</vt:lpstr>
      <vt:lpstr>PowerPoint-presentation</vt:lpstr>
      <vt:lpstr>PowerPoint-presentation</vt:lpstr>
      <vt:lpstr>Årshjulet</vt:lpstr>
      <vt:lpstr>PowerPoint-presentation</vt:lpstr>
      <vt:lpstr>Nationell utvärdering av självreflektionsinstrument</vt:lpstr>
      <vt:lpstr>Framgångsfaktorer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christian</dc:creator>
  <cp:lastModifiedBy>Ekberg Jesper</cp:lastModifiedBy>
  <cp:revision>100</cp:revision>
  <dcterms:created xsi:type="dcterms:W3CDTF">2012-02-21T09:53:48Z</dcterms:created>
  <dcterms:modified xsi:type="dcterms:W3CDTF">2015-05-19T12:08:28Z</dcterms:modified>
</cp:coreProperties>
</file>