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8" r:id="rId2"/>
    <p:sldId id="449" r:id="rId3"/>
    <p:sldId id="411" r:id="rId4"/>
    <p:sldId id="329" r:id="rId5"/>
    <p:sldId id="450" r:id="rId6"/>
    <p:sldId id="286" r:id="rId7"/>
    <p:sldId id="452" r:id="rId8"/>
    <p:sldId id="438" r:id="rId9"/>
    <p:sldId id="406" r:id="rId10"/>
    <p:sldId id="414" r:id="rId11"/>
    <p:sldId id="418" r:id="rId12"/>
    <p:sldId id="427" r:id="rId13"/>
    <p:sldId id="428" r:id="rId14"/>
    <p:sldId id="426" r:id="rId15"/>
    <p:sldId id="424" r:id="rId16"/>
    <p:sldId id="425" r:id="rId17"/>
    <p:sldId id="361" r:id="rId18"/>
    <p:sldId id="454" r:id="rId19"/>
    <p:sldId id="455" r:id="rId20"/>
    <p:sldId id="342" r:id="rId21"/>
    <p:sldId id="419" r:id="rId22"/>
    <p:sldId id="420" r:id="rId23"/>
    <p:sldId id="368" r:id="rId24"/>
    <p:sldId id="379" r:id="rId25"/>
    <p:sldId id="365" r:id="rId26"/>
    <p:sldId id="318" r:id="rId27"/>
    <p:sldId id="322" r:id="rId28"/>
    <p:sldId id="456" r:id="rId29"/>
    <p:sldId id="280" r:id="rId30"/>
    <p:sldId id="275" r:id="rId31"/>
    <p:sldId id="289" r:id="rId32"/>
    <p:sldId id="451" r:id="rId33"/>
    <p:sldId id="281" r:id="rId34"/>
    <p:sldId id="291" r:id="rId35"/>
    <p:sldId id="305" r:id="rId3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ias Bjork" initials="M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711" autoAdjust="0"/>
  </p:normalViewPr>
  <p:slideViewPr>
    <p:cSldViewPr>
      <p:cViewPr>
        <p:scale>
          <a:sx n="107" d="100"/>
          <a:sy n="107" d="100"/>
        </p:scale>
        <p:origin x="-81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AB92-BCCC-4954-8FCB-1FA4D6436C54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357E-6E75-4BF0-B6AB-863848241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39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3357E-6E75-4BF0-B6AB-86384824122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72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3D0AE7-F0B4-4B96-8C41-39979C86982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11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675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01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15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755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82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50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190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4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77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010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100D-7CC7-4EB4-A5CE-ABC7414DFC9A}" type="datetimeFigureOut">
              <a:rPr lang="sv-SE" smtClean="0"/>
              <a:t>2015-05-19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F97-D3D4-4ADA-AAA3-375F268A6E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8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Sara Lindeberg</a:t>
            </a:r>
          </a:p>
          <a:p>
            <a:r>
              <a:rPr lang="sv-SE" dirty="0" smtClean="0"/>
              <a:t>Specialistläkare i socialmedicin</a:t>
            </a:r>
          </a:p>
          <a:p>
            <a:r>
              <a:rPr lang="sv-SE" dirty="0" smtClean="0"/>
              <a:t>Region Skåne</a:t>
            </a:r>
          </a:p>
          <a:p>
            <a:r>
              <a:rPr lang="sv-SE" dirty="0" smtClean="0"/>
              <a:t>Enheten för folkhälsa och social hållbarhet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6924" y="1268760"/>
            <a:ext cx="85101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Social hållbarhet med siktet </a:t>
            </a:r>
          </a:p>
          <a:p>
            <a:pPr algn="ctr"/>
            <a:r>
              <a:rPr lang="sv-SE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inställt på de tidiga åren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9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2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De tidiga årens </a:t>
            </a:r>
            <a:r>
              <a:rPr lang="sv-SE" dirty="0" smtClean="0">
                <a:solidFill>
                  <a:srgbClr val="FF0000"/>
                </a:solidFill>
              </a:rPr>
              <a:t>betydelse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rogram Files\Microsoft Office\MEDIA\CAGCAT10\j0158007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71" y="4331493"/>
            <a:ext cx="4569257" cy="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mi-sli\Local Settings\Temporary Internet Files\Content.IE5\31DR02L3\binocular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28" y="764704"/>
            <a:ext cx="1920342" cy="130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Statussyndromet</a:t>
            </a:r>
            <a:br>
              <a:rPr lang="sv-SE" dirty="0" smtClean="0"/>
            </a:br>
            <a:r>
              <a:rPr lang="sv-SE" sz="2700" dirty="0" smtClean="0"/>
              <a:t>tre utgångspunkter med fokus på de tidiga årens betydelse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 smtClean="0"/>
          </a:p>
          <a:p>
            <a:pPr marL="0" indent="0" algn="ctr">
              <a:buNone/>
            </a:pPr>
            <a:endParaRPr lang="sv-SE" sz="8000" dirty="0" smtClean="0"/>
          </a:p>
          <a:p>
            <a:pPr marL="0" indent="0" algn="ctr">
              <a:buNone/>
            </a:pPr>
            <a:r>
              <a:rPr lang="sv-SE" sz="8000" dirty="0" smtClean="0"/>
              <a:t>1. STRESS</a:t>
            </a:r>
          </a:p>
          <a:p>
            <a:pPr marL="0" indent="0" algn="ctr">
              <a:buNone/>
            </a:pPr>
            <a:r>
              <a:rPr lang="sv-SE" sz="3600" dirty="0"/>
              <a:t>k</a:t>
            </a:r>
            <a:r>
              <a:rPr lang="sv-SE" sz="3600" dirty="0" smtClean="0"/>
              <a:t>ronisk fysiologisk stress central mekanism mellan social position/livsvillkor och hälsa</a:t>
            </a:r>
            <a:endParaRPr lang="en-US" sz="3600" dirty="0"/>
          </a:p>
        </p:txBody>
      </p:sp>
      <p:pic>
        <p:nvPicPr>
          <p:cNvPr id="4" name="Picture 2" descr="C:\Documents and Settings\smi-sli\Local Settings\Temporary Internet Files\Content.IE5\3XG7OF7W\Steth_Blo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54708"/>
            <a:ext cx="2771800" cy="20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5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pPr marL="0" indent="0" algn="ctr">
              <a:buNone/>
            </a:pPr>
            <a:endParaRPr lang="sv-SE" sz="8000" dirty="0" smtClean="0"/>
          </a:p>
          <a:p>
            <a:pPr marL="0" indent="0" algn="ctr">
              <a:buNone/>
            </a:pPr>
            <a:r>
              <a:rPr lang="sv-SE" sz="8000" dirty="0" smtClean="0"/>
              <a:t>2. LIVSFÖRLOPPS-PERSPEKTIVET</a:t>
            </a:r>
          </a:p>
          <a:p>
            <a:pPr marL="0" indent="0" algn="ctr">
              <a:buNone/>
            </a:pPr>
            <a:r>
              <a:rPr lang="sv-SE" sz="3600" dirty="0"/>
              <a:t>s</a:t>
            </a:r>
            <a:r>
              <a:rPr lang="sv-SE" sz="3600" dirty="0" smtClean="0"/>
              <a:t>årbarhet för stress och ohälsa                grundas tidigt i livet</a:t>
            </a:r>
          </a:p>
          <a:p>
            <a:pPr marL="0" indent="0" algn="ctr">
              <a:buNone/>
            </a:pPr>
            <a:endParaRPr lang="sv-SE" sz="3600" dirty="0" smtClean="0"/>
          </a:p>
        </p:txBody>
      </p:sp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7" y="1556792"/>
            <a:ext cx="1195121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Statussyndromet</a:t>
            </a:r>
            <a:br>
              <a:rPr lang="sv-SE" dirty="0" smtClean="0"/>
            </a:br>
            <a:r>
              <a:rPr lang="sv-SE" sz="2700" dirty="0" smtClean="0"/>
              <a:t>tre utgångspunkter med fokus på de tidiga årens betydelse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875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 smtClean="0"/>
          </a:p>
          <a:p>
            <a:pPr marL="0" indent="0" algn="ctr">
              <a:buNone/>
            </a:pPr>
            <a:endParaRPr lang="sv-SE" sz="8000" dirty="0" smtClean="0"/>
          </a:p>
          <a:p>
            <a:pPr marL="0" indent="0" algn="ctr">
              <a:buNone/>
            </a:pPr>
            <a:r>
              <a:rPr lang="sv-SE" sz="8000" dirty="0" smtClean="0"/>
              <a:t>2. ANKNYTNING</a:t>
            </a:r>
          </a:p>
          <a:p>
            <a:pPr marL="0" indent="0" algn="ctr">
              <a:buNone/>
            </a:pPr>
            <a:r>
              <a:rPr lang="sv-SE" sz="3600" dirty="0" smtClean="0"/>
              <a:t>otrygg </a:t>
            </a:r>
            <a:r>
              <a:rPr lang="sv-SE" sz="3600" dirty="0"/>
              <a:t>anknytning </a:t>
            </a:r>
            <a:r>
              <a:rPr lang="sv-SE" sz="3600" dirty="0" smtClean="0"/>
              <a:t>kan kopplas till </a:t>
            </a:r>
            <a:r>
              <a:rPr lang="sv-SE" sz="3600" dirty="0"/>
              <a:t>en fysiologisk sårbarhet för stress</a:t>
            </a:r>
          </a:p>
        </p:txBody>
      </p:sp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" y="1628800"/>
            <a:ext cx="1450238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Statussyndromet</a:t>
            </a:r>
            <a:br>
              <a:rPr lang="sv-SE" dirty="0" smtClean="0"/>
            </a:br>
            <a:r>
              <a:rPr lang="sv-SE" sz="2700" dirty="0" smtClean="0"/>
              <a:t>tre utgångspunkter med fokus på de tidiga årens betydelse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3992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sv-SE" altLang="sv-SE" dirty="0" smtClean="0"/>
              <a:t>Lär oss att människan genom evolutionen blivit biologiskt programmerad för </a:t>
            </a:r>
            <a:r>
              <a:rPr lang="sv-SE" altLang="sv-SE" b="1" dirty="0" smtClean="0"/>
              <a:t>sociala relationer </a:t>
            </a:r>
            <a:r>
              <a:rPr lang="sv-SE" altLang="sv-SE" dirty="0" smtClean="0"/>
              <a:t>som en del av den mänskliga överlevnadsmekanismen</a:t>
            </a:r>
          </a:p>
          <a:p>
            <a:pPr marL="0" indent="0" algn="ctr">
              <a:buFontTx/>
              <a:buNone/>
              <a:defRPr/>
            </a:pPr>
            <a:endParaRPr lang="sv-SE" dirty="0" smtClean="0"/>
          </a:p>
        </p:txBody>
      </p:sp>
      <p:pic>
        <p:nvPicPr>
          <p:cNvPr id="3075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Anknytningsteori</a:t>
            </a:r>
            <a:endParaRPr lang="en-US" smtClean="0"/>
          </a:p>
        </p:txBody>
      </p:sp>
      <p:pic>
        <p:nvPicPr>
          <p:cNvPr id="3079" name="Picture 7" descr="C:\Documents and Settings\smi-sli\Local Settings\Temporary Internet Files\Content.IE5\31DR02L3\clip-art-mothersday-2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7028"/>
            <a:ext cx="2448272" cy="29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088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sv-SE" dirty="0" smtClean="0"/>
              <a:t>Barns (och vuxnas) känslomässiga behov är alltså biologiskt programmerade för att skydda dem mot fara</a:t>
            </a:r>
          </a:p>
          <a:p>
            <a:pPr marL="0" indent="0" algn="ctr">
              <a:buFontTx/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Om ett litet barn inte får sina </a:t>
            </a:r>
            <a:r>
              <a:rPr lang="sv-SE" dirty="0" smtClean="0"/>
              <a:t>emotionella </a:t>
            </a:r>
            <a:r>
              <a:rPr lang="sv-SE" dirty="0"/>
              <a:t>behov tillgodosedda upplevs det som ett hot </a:t>
            </a:r>
            <a:r>
              <a:rPr lang="sv-SE" dirty="0" smtClean="0"/>
              <a:t>mot överlevnaden </a:t>
            </a:r>
          </a:p>
          <a:p>
            <a:pPr marL="0" indent="0" algn="ctr">
              <a:buNone/>
            </a:pPr>
            <a:r>
              <a:rPr lang="sv-SE" dirty="0" smtClean="0"/>
              <a:t>= </a:t>
            </a:r>
            <a:r>
              <a:rPr lang="sv-SE" b="1" dirty="0"/>
              <a:t>stress</a:t>
            </a:r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</p:txBody>
      </p:sp>
      <p:pic>
        <p:nvPicPr>
          <p:cNvPr id="4099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Anknytning</a:t>
            </a:r>
            <a:endParaRPr lang="en-US" dirty="0" smtClean="0"/>
          </a:p>
        </p:txBody>
      </p:sp>
      <p:pic>
        <p:nvPicPr>
          <p:cNvPr id="4098" name="Picture 2" descr="C:\Documents and Settings\smi-sli\Local Settings\Temporary Internet Files\Content.IE5\RTVQY3XX\str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13235"/>
            <a:ext cx="2207890" cy="214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Documents and Settings\smi-sli\Local Settings\Temporary Internet Files\Content.IE5\3XG7OF7W\r8hnk29y-14005830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21" y="2601446"/>
            <a:ext cx="2520711" cy="12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Nu och då</a:t>
            </a:r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sv-SE" dirty="0" smtClean="0"/>
              <a:t>I dagens samhälle ser farorna annorlunda ut än de gjorde på jägar-samlartiden </a:t>
            </a:r>
          </a:p>
          <a:p>
            <a:pPr marL="0" indent="0" algn="ctr">
              <a:buFontTx/>
              <a:buNone/>
            </a:pPr>
            <a:endParaRPr lang="sv-SE" dirty="0"/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/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r>
              <a:rPr lang="sv-SE" dirty="0" smtClean="0"/>
              <a:t>men de grundläggande behoven har inte förändrats</a:t>
            </a:r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</p:txBody>
      </p:sp>
      <p:pic>
        <p:nvPicPr>
          <p:cNvPr id="512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Documents and Settings\smi-sli\Local Settings\Temporary Internet Files\Content.IE5\U5XMUQ6X\PngMedium-caveman-thinking-1647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8484"/>
            <a:ext cx="936104" cy="18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Anknytningsmönster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v-SE" dirty="0" smtClean="0"/>
          </a:p>
          <a:p>
            <a:pPr>
              <a:defRPr/>
            </a:pPr>
            <a:r>
              <a:rPr lang="sv-SE" dirty="0" smtClean="0"/>
              <a:t>Trygg 		</a:t>
            </a:r>
            <a:r>
              <a:rPr lang="sv-SE" dirty="0"/>
              <a:t>	</a:t>
            </a:r>
            <a:r>
              <a:rPr lang="sv-SE" sz="1400" dirty="0" smtClean="0"/>
              <a:t>60-70%</a:t>
            </a:r>
          </a:p>
          <a:p>
            <a:pPr>
              <a:defRPr/>
            </a:pPr>
            <a:endParaRPr lang="sv-SE" sz="1400" dirty="0" smtClean="0"/>
          </a:p>
          <a:p>
            <a:pPr>
              <a:defRPr/>
            </a:pPr>
            <a:r>
              <a:rPr lang="sv-SE" dirty="0" smtClean="0"/>
              <a:t>Otrygg </a:t>
            </a:r>
            <a:r>
              <a:rPr lang="sv-SE" dirty="0"/>
              <a:t>undvikande </a:t>
            </a:r>
            <a:r>
              <a:rPr lang="sv-SE" dirty="0" smtClean="0"/>
              <a:t> </a:t>
            </a:r>
            <a:r>
              <a:rPr lang="sv-SE" sz="1400" dirty="0" smtClean="0"/>
              <a:t>15-25%</a:t>
            </a:r>
          </a:p>
          <a:p>
            <a:pPr>
              <a:defRPr/>
            </a:pPr>
            <a:endParaRPr lang="sv-SE" sz="1400" dirty="0" smtClean="0"/>
          </a:p>
          <a:p>
            <a:pPr>
              <a:defRPr/>
            </a:pPr>
            <a:r>
              <a:rPr lang="sv-SE" dirty="0" smtClean="0"/>
              <a:t>Otrygg ambivalent   </a:t>
            </a:r>
            <a:r>
              <a:rPr lang="sv-SE" sz="1400" dirty="0" smtClean="0"/>
              <a:t>5-15%</a:t>
            </a:r>
            <a:r>
              <a:rPr lang="sv-SE" dirty="0" smtClean="0"/>
              <a:t>   </a:t>
            </a:r>
          </a:p>
          <a:p>
            <a:pPr>
              <a:defRPr/>
            </a:pPr>
            <a:endParaRPr lang="sv-SE" sz="1400" dirty="0"/>
          </a:p>
          <a:p>
            <a:pPr>
              <a:defRPr/>
            </a:pPr>
            <a:r>
              <a:rPr lang="sv-SE" dirty="0" smtClean="0"/>
              <a:t>Desorganiserad        </a:t>
            </a:r>
            <a:r>
              <a:rPr lang="sv-SE" sz="1400" dirty="0" smtClean="0"/>
              <a:t>10-15% i normalgrupper, </a:t>
            </a:r>
          </a:p>
          <a:p>
            <a:pPr marL="0" indent="0">
              <a:buNone/>
              <a:defRPr/>
            </a:pPr>
            <a:r>
              <a:rPr lang="sv-SE" sz="1400" b="1" dirty="0"/>
              <a:t>	</a:t>
            </a:r>
            <a:r>
              <a:rPr lang="sv-SE" sz="1400" b="1" dirty="0" smtClean="0"/>
              <a:t>			upp till 80% i socialt utsatta grupper</a:t>
            </a:r>
            <a:endParaRPr lang="en-US" sz="1400" b="1" dirty="0"/>
          </a:p>
        </p:txBody>
      </p:sp>
      <p:pic>
        <p:nvPicPr>
          <p:cNvPr id="7172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8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v-SE" sz="3600" dirty="0" smtClean="0"/>
              <a:t>Anknytning ur ett livsförloppsperspektiv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sv-SE" dirty="0" smtClean="0"/>
          </a:p>
          <a:p>
            <a:pPr marL="0" indent="0" algn="ctr">
              <a:buFontTx/>
              <a:buNone/>
              <a:defRPr/>
            </a:pPr>
            <a:r>
              <a:rPr lang="sv-SE" dirty="0" smtClean="0"/>
              <a:t>Tryggt anknutna barn har i skolåldern mer empati, </a:t>
            </a:r>
            <a:r>
              <a:rPr lang="sv-SE" b="1" dirty="0" smtClean="0"/>
              <a:t>bättre sociala relationer </a:t>
            </a:r>
            <a:r>
              <a:rPr lang="sv-SE" dirty="0" smtClean="0"/>
              <a:t>med föräldrar och kamrater, </a:t>
            </a:r>
            <a:r>
              <a:rPr lang="sv-SE" dirty="0"/>
              <a:t>ökad självkänsla, och </a:t>
            </a:r>
            <a:r>
              <a:rPr lang="sv-SE" dirty="0" smtClean="0"/>
              <a:t>kan </a:t>
            </a:r>
            <a:r>
              <a:rPr lang="sv-SE" b="1" dirty="0" smtClean="0"/>
              <a:t>hantera stress</a:t>
            </a:r>
            <a:r>
              <a:rPr lang="sv-SE" dirty="0" smtClean="0"/>
              <a:t> bättre än sina mindre trygga kamrater</a:t>
            </a:r>
            <a:endParaRPr lang="en-US" dirty="0"/>
          </a:p>
        </p:txBody>
      </p:sp>
      <p:pic>
        <p:nvPicPr>
          <p:cNvPr id="9220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Documents and Settings\smi-sli\Local Settings\Temporary Internet Files\Content.IE5\RTVQY3XX\mlm-group-cartoon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429844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/>
              <a:t>Anknytning ur ett ännu längre livsförloppsperspektiv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r>
              <a:rPr lang="sv-SE" dirty="0" smtClean="0"/>
              <a:t>Tryggt anknutna är som vuxna mindre benägna att uppleva </a:t>
            </a:r>
            <a:r>
              <a:rPr lang="sv-SE" b="1" dirty="0" smtClean="0"/>
              <a:t>kronisk stress</a:t>
            </a:r>
            <a:r>
              <a:rPr lang="sv-SE" b="1" dirty="0"/>
              <a:t> </a:t>
            </a:r>
            <a:r>
              <a:rPr lang="sv-SE" dirty="0" smtClean="0"/>
              <a:t>i form av </a:t>
            </a:r>
            <a:r>
              <a:rPr lang="sv-SE" dirty="0"/>
              <a:t>kroniska känslomässiga </a:t>
            </a:r>
            <a:r>
              <a:rPr lang="sv-SE" dirty="0" smtClean="0"/>
              <a:t>svårigheter, och mer benägna att vara föräldrar till sina egna barn på ett kompetent och hälsosamt sätt</a:t>
            </a:r>
          </a:p>
          <a:p>
            <a:pPr marL="0" indent="0" algn="ctr">
              <a:buFontTx/>
              <a:buNone/>
            </a:pPr>
            <a:endParaRPr lang="sv-SE" dirty="0" smtClean="0"/>
          </a:p>
          <a:p>
            <a:pPr marL="0" indent="0" algn="ctr">
              <a:buFontTx/>
              <a:buNone/>
            </a:pPr>
            <a:endParaRPr lang="sv-SE" dirty="0" smtClean="0"/>
          </a:p>
        </p:txBody>
      </p:sp>
      <p:pic>
        <p:nvPicPr>
          <p:cNvPr id="10244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8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>J</a:t>
            </a:r>
            <a:r>
              <a:rPr lang="sv-SE" dirty="0" smtClean="0"/>
              <a:t>ämlik hälsa och </a:t>
            </a:r>
            <a:r>
              <a:rPr lang="sv-SE" dirty="0"/>
              <a:t>s</a:t>
            </a:r>
            <a:r>
              <a:rPr lang="sv-SE" dirty="0" smtClean="0"/>
              <a:t>ocial </a:t>
            </a:r>
            <a:r>
              <a:rPr lang="sv-SE" dirty="0"/>
              <a:t>hållbarhet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Fokus: </a:t>
            </a:r>
            <a:r>
              <a:rPr lang="sv-SE" dirty="0" smtClean="0">
                <a:solidFill>
                  <a:srgbClr val="FF0000"/>
                </a:solidFill>
              </a:rPr>
              <a:t>De tidiga årens betydelse</a:t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Vad händer i Skåne?</a:t>
            </a:r>
            <a:br>
              <a:rPr lang="sv-SE" dirty="0" smtClean="0"/>
            </a:br>
            <a:endParaRPr lang="en-US" dirty="0"/>
          </a:p>
        </p:txBody>
      </p:sp>
      <p:pic>
        <p:nvPicPr>
          <p:cNvPr id="3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7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ska man göra?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smtClean="0"/>
              <a:t>Ett av de främsta sätten att ge barn en god start i livet är att hjälpa deras föräldrar </a:t>
            </a:r>
          </a:p>
          <a:p>
            <a:pPr marL="0" indent="0">
              <a:buNone/>
            </a:pPr>
            <a:endParaRPr lang="sv-SE" b="1" dirty="0" smtClean="0"/>
          </a:p>
          <a:p>
            <a:pPr>
              <a:buFontTx/>
              <a:buChar char="-"/>
            </a:pPr>
            <a:r>
              <a:rPr lang="sv-SE" sz="2800" dirty="0" smtClean="0"/>
              <a:t>skapa rimligt ekonomiskt, socialt och känslomässigt stöd för föräldrarna</a:t>
            </a:r>
          </a:p>
          <a:p>
            <a:pPr>
              <a:buFontTx/>
              <a:buChar char="-"/>
            </a:pPr>
            <a:r>
              <a:rPr lang="sv-SE" sz="2800" dirty="0" smtClean="0"/>
              <a:t>skapa en barnomsorg med god kvalitet </a:t>
            </a:r>
          </a:p>
          <a:p>
            <a:pPr>
              <a:buFontTx/>
              <a:buChar char="-"/>
            </a:pPr>
            <a:r>
              <a:rPr lang="sv-SE" sz="2800" dirty="0" smtClean="0"/>
              <a:t>identifiera och åtgärda fysiska och sociala behov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Målet bör vara att förbereda barnen för skolan</a:t>
            </a:r>
            <a:endParaRPr lang="en-US" b="1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85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D</a:t>
            </a:r>
            <a:r>
              <a:rPr lang="sv-SE" dirty="0" smtClean="0"/>
              <a:t>en sociala gradienten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Ju </a:t>
            </a:r>
            <a:r>
              <a:rPr lang="sv-SE" dirty="0"/>
              <a:t>lägre en persons sociala position är, desto sämre är hans eller hennes </a:t>
            </a:r>
            <a:r>
              <a:rPr lang="sv-SE" dirty="0" smtClean="0"/>
              <a:t>hälsa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/>
              <a:t>Att bara rikta in sig på de mest utsatta kommer inte att reducera ojämlikheten i hälsa tillräckligt </a:t>
            </a:r>
          </a:p>
          <a:p>
            <a:pPr marL="0" indent="0" algn="ctr">
              <a:buNone/>
            </a:pPr>
            <a:r>
              <a:rPr lang="sv-SE" dirty="0" smtClean="0"/>
              <a:t> 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endParaRPr lang="en-US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0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P</a:t>
            </a:r>
            <a:r>
              <a:rPr lang="sv-SE" dirty="0" smtClean="0"/>
              <a:t>roportionell </a:t>
            </a:r>
            <a:r>
              <a:rPr lang="sv-SE" dirty="0"/>
              <a:t>universalism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För </a:t>
            </a:r>
            <a:r>
              <a:rPr lang="sv-SE" dirty="0"/>
              <a:t>att reducera den sociala gradienten, måste </a:t>
            </a:r>
            <a:r>
              <a:rPr lang="sv-SE" b="1" dirty="0"/>
              <a:t>åtgärder vara </a:t>
            </a:r>
            <a:r>
              <a:rPr lang="sv-SE" b="1" dirty="0" smtClean="0"/>
              <a:t>universella </a:t>
            </a:r>
            <a:r>
              <a:rPr lang="sv-SE" dirty="0" smtClean="0"/>
              <a:t>men</a:t>
            </a:r>
          </a:p>
          <a:p>
            <a:pPr marL="0" indent="0" algn="ctr">
              <a:buNone/>
            </a:pPr>
            <a:r>
              <a:rPr lang="sv-SE" dirty="0" smtClean="0"/>
              <a:t> </a:t>
            </a:r>
          </a:p>
          <a:p>
            <a:pPr marL="0" indent="0" algn="ctr">
              <a:buNone/>
            </a:pPr>
            <a:r>
              <a:rPr lang="sv-SE" b="1" dirty="0" smtClean="0"/>
              <a:t>med </a:t>
            </a:r>
            <a:r>
              <a:rPr lang="sv-SE" b="1" dirty="0"/>
              <a:t>en omfattning och intensitet som är proportionell till graden av </a:t>
            </a:r>
            <a:r>
              <a:rPr lang="sv-SE" b="1" dirty="0" smtClean="0"/>
              <a:t>utsatthet</a:t>
            </a:r>
            <a:endParaRPr lang="sv-SE" b="1" dirty="0"/>
          </a:p>
          <a:p>
            <a:pPr marL="0" indent="0">
              <a:buNone/>
            </a:pPr>
            <a:endParaRPr lang="sv-SE" dirty="0"/>
          </a:p>
          <a:p>
            <a:endParaRPr lang="en-US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Familjecentralen som arena för proportionell universalism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Samverkan på familjecentralen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Ökar förmågan </a:t>
            </a:r>
            <a:r>
              <a:rPr lang="sv-SE" dirty="0"/>
              <a:t>att upptäcka och tillgodose behov i </a:t>
            </a:r>
            <a:r>
              <a:rPr lang="sv-SE" dirty="0" smtClean="0"/>
              <a:t>barnfamiljer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 smtClean="0"/>
              <a:t>Proportionell universalism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v-SE" b="1" dirty="0" smtClean="0"/>
              <a:t>För alla</a:t>
            </a:r>
          </a:p>
          <a:p>
            <a:r>
              <a:rPr lang="sv-SE" b="1" dirty="0" smtClean="0"/>
              <a:t>För alla vid behov </a:t>
            </a:r>
            <a:r>
              <a:rPr lang="sv-SE" dirty="0" smtClean="0"/>
              <a:t>– uppföljning och insatser inom familjecentralen</a:t>
            </a:r>
          </a:p>
          <a:p>
            <a:r>
              <a:rPr lang="sv-SE" b="1" dirty="0"/>
              <a:t>För alla vid </a:t>
            </a:r>
            <a:r>
              <a:rPr lang="sv-SE" b="1" dirty="0" smtClean="0"/>
              <a:t>ännu större behov </a:t>
            </a:r>
            <a:r>
              <a:rPr lang="sv-SE" dirty="0"/>
              <a:t>– </a:t>
            </a:r>
            <a:r>
              <a:rPr lang="sv-SE" dirty="0" smtClean="0"/>
              <a:t>insatser i samverkan med andra vårdgivare och socialtjänst</a:t>
            </a:r>
            <a:endParaRPr lang="sv-SE" dirty="0"/>
          </a:p>
          <a:p>
            <a:endParaRPr lang="en-US" dirty="0"/>
          </a:p>
        </p:txBody>
      </p:sp>
      <p:pic>
        <p:nvPicPr>
          <p:cNvPr id="10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6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Familjecentraler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- grundstenen till social hållbarhet?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T</a:t>
            </a:r>
            <a:r>
              <a:rPr lang="sv-SE" dirty="0" smtClean="0"/>
              <a:t>räffar </a:t>
            </a:r>
            <a:r>
              <a:rPr lang="sv-SE" b="1" dirty="0" smtClean="0"/>
              <a:t>alla barnfamiljer tidigt</a:t>
            </a:r>
          </a:p>
          <a:p>
            <a:r>
              <a:rPr lang="sv-SE" dirty="0"/>
              <a:t>A</a:t>
            </a:r>
            <a:r>
              <a:rPr lang="sv-SE" dirty="0" smtClean="0"/>
              <a:t>rbetar </a:t>
            </a:r>
            <a:r>
              <a:rPr lang="sv-SE" dirty="0"/>
              <a:t>i </a:t>
            </a:r>
            <a:r>
              <a:rPr lang="sv-SE" b="1" dirty="0" smtClean="0"/>
              <a:t>samverkan</a:t>
            </a:r>
            <a:r>
              <a:rPr lang="sv-SE" dirty="0" smtClean="0"/>
              <a:t> med </a:t>
            </a:r>
            <a:r>
              <a:rPr lang="sv-SE" b="1" dirty="0" smtClean="0"/>
              <a:t>tillit</a:t>
            </a:r>
            <a:r>
              <a:rPr lang="sv-SE" dirty="0" smtClean="0"/>
              <a:t>, </a:t>
            </a:r>
            <a:r>
              <a:rPr lang="sv-SE" b="1" dirty="0" smtClean="0"/>
              <a:t>sociala relationer </a:t>
            </a:r>
            <a:r>
              <a:rPr lang="sv-SE" dirty="0" smtClean="0"/>
              <a:t>och </a:t>
            </a:r>
            <a:r>
              <a:rPr lang="sv-SE" b="1" dirty="0" smtClean="0"/>
              <a:t>anknytning </a:t>
            </a:r>
            <a:r>
              <a:rPr lang="sv-SE" dirty="0" smtClean="0"/>
              <a:t>- som en </a:t>
            </a:r>
            <a:r>
              <a:rPr lang="sv-SE" b="1" dirty="0" smtClean="0"/>
              <a:t>trygg bas </a:t>
            </a:r>
            <a:r>
              <a:rPr lang="sv-SE" dirty="0" smtClean="0"/>
              <a:t>för föräldrar och deras barn </a:t>
            </a:r>
          </a:p>
          <a:p>
            <a:r>
              <a:rPr lang="sv-SE" dirty="0"/>
              <a:t>G</a:t>
            </a:r>
            <a:r>
              <a:rPr lang="sv-SE" dirty="0" smtClean="0"/>
              <a:t>oda förutsättningar att utveckla insatserna till </a:t>
            </a:r>
            <a:r>
              <a:rPr lang="sv-SE" b="1" dirty="0" smtClean="0"/>
              <a:t>alla efter behov </a:t>
            </a:r>
            <a:r>
              <a:rPr lang="sv-SE" dirty="0" smtClean="0"/>
              <a:t>(proportionell universalism)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 smtClean="0">
                <a:solidFill>
                  <a:schemeClr val="bg1">
                    <a:lumMod val="50000"/>
                  </a:schemeClr>
                </a:solidFill>
              </a:rPr>
              <a:t>= Förutsättningar att </a:t>
            </a:r>
            <a:r>
              <a:rPr lang="sv-SE" b="1" dirty="0">
                <a:solidFill>
                  <a:schemeClr val="bg1">
                    <a:lumMod val="50000"/>
                  </a:schemeClr>
                </a:solidFill>
              </a:rPr>
              <a:t>utjämna hälsoskillnaderna inom en generation!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1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Vad händer i Skåne?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3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Malmökommissionen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2010 tillsatte Malmö stad </a:t>
            </a:r>
            <a:r>
              <a:rPr lang="sv-SE" b="1" dirty="0" smtClean="0"/>
              <a:t>Kommission för ett socialt hållbart Malmö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smtClean="0"/>
              <a:t>Den första lokala kommissionen i sitt slag!</a:t>
            </a:r>
          </a:p>
          <a:p>
            <a:endParaRPr lang="sv-SE" dirty="0"/>
          </a:p>
          <a:p>
            <a:r>
              <a:rPr lang="sv-SE" dirty="0" smtClean="0"/>
              <a:t>Har bidragit stort till att lyfta det sociala hållbarhetsperspektivet i Skåne</a:t>
            </a:r>
          </a:p>
          <a:p>
            <a:endParaRPr lang="sv-SE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Malmökommissionen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Familjecentraler var ett av förslagen för att verka för bättre och mer jämlika </a:t>
            </a:r>
            <a:r>
              <a:rPr lang="sv-SE" dirty="0" smtClean="0"/>
              <a:t>uppväxtvillkor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Förskolenämnden</a:t>
            </a:r>
            <a:r>
              <a:rPr lang="sv-SE" dirty="0" smtClean="0"/>
              <a:t> i Malmö har fått i uppdrag  att utreda möjligheterna att etablera nya familjecentraler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180975" y="-171450"/>
            <a:ext cx="9505950" cy="727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800">
                <a:latin typeface="Arial" charset="0"/>
              </a:rPr>
              <a:t> </a:t>
            </a:r>
          </a:p>
        </p:txBody>
      </p:sp>
      <p:pic>
        <p:nvPicPr>
          <p:cNvPr id="5123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6850" y="-387350"/>
            <a:ext cx="9521825" cy="7791450"/>
          </a:xfrm>
        </p:spPr>
      </p:pic>
      <p:pic>
        <p:nvPicPr>
          <p:cNvPr id="5124" name="Bildobjekt 9" descr="RegionSkaneSva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6111875"/>
            <a:ext cx="6032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altLang="sv-SE" dirty="0" smtClean="0">
                <a:ea typeface="ＭＳ Ｐゴシック" pitchFamily="34" charset="-128"/>
              </a:rPr>
              <a:t>Social hållbarhet integrerat i den regionala utvecklingsstrategin 2014</a:t>
            </a:r>
          </a:p>
        </p:txBody>
      </p:sp>
    </p:spTree>
    <p:extLst>
      <p:ext uri="{BB962C8B-B14F-4D97-AF65-F5344CB8AC3E}">
        <p14:creationId xmlns:p14="http://schemas.microsoft.com/office/powerpoint/2010/main" val="153595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Familjecentraler i Skåne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Politiskt initiativ</a:t>
            </a:r>
          </a:p>
          <a:p>
            <a:r>
              <a:rPr lang="sv-SE" dirty="0" smtClean="0"/>
              <a:t>År 2008 tog Region Skåne fram en policy för familjecentraler och familjecentralslikande verksamheter i Skåne</a:t>
            </a:r>
          </a:p>
          <a:p>
            <a:r>
              <a:rPr lang="sv-SE" dirty="0" smtClean="0"/>
              <a:t>År 2009 infördes Hälsovalet (BVC)</a:t>
            </a:r>
          </a:p>
          <a:p>
            <a:r>
              <a:rPr lang="sv-SE" dirty="0" smtClean="0"/>
              <a:t>Något år senare även BMM</a:t>
            </a:r>
          </a:p>
          <a:p>
            <a:r>
              <a:rPr lang="sv-SE" dirty="0" smtClean="0"/>
              <a:t>BVC och BMM kan få </a:t>
            </a:r>
            <a:r>
              <a:rPr lang="sv-SE" b="1" dirty="0" smtClean="0"/>
              <a:t>särskild ersättning </a:t>
            </a:r>
            <a:r>
              <a:rPr lang="sv-SE" dirty="0" smtClean="0"/>
              <a:t>om de ingår i en familjecentral i enlighet med vissa kriterier</a:t>
            </a:r>
            <a:endParaRPr lang="en-US" dirty="0"/>
          </a:p>
        </p:txBody>
      </p:sp>
      <p:pic>
        <p:nvPicPr>
          <p:cNvPr id="6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RSFS080\Hem0$\120390\Skrivbord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0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156012"/>
            <a:ext cx="20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Michael </a:t>
            </a:r>
            <a:r>
              <a:rPr lang="sv-SE" dirty="0" err="1" smtClean="0"/>
              <a:t>Marmot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5438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v-SE" dirty="0" smtClean="0"/>
              <a:t>År 2014 reviderades policyn </a:t>
            </a:r>
            <a:r>
              <a:rPr lang="sv-SE" dirty="0"/>
              <a:t>för familjecentraler och familjecentralsliknande </a:t>
            </a:r>
            <a:r>
              <a:rPr lang="sv-SE" dirty="0" smtClean="0"/>
              <a:t>verksamheter </a:t>
            </a:r>
            <a:r>
              <a:rPr lang="sv-SE" b="1" dirty="0" smtClean="0"/>
              <a:t>tillsammans med Kommunförbundet Skåne </a:t>
            </a:r>
          </a:p>
          <a:p>
            <a:pPr marL="0" indent="0">
              <a:buFontTx/>
              <a:buNone/>
              <a:defRPr/>
            </a:pPr>
            <a:endParaRPr lang="sv-SE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v-SE" dirty="0" smtClean="0">
                <a:solidFill>
                  <a:srgbClr val="FF0000"/>
                </a:solidFill>
              </a:rPr>
              <a:t>Nytt namn:</a:t>
            </a:r>
          </a:p>
          <a:p>
            <a:pPr marL="0" indent="0">
              <a:buFontTx/>
              <a:buNone/>
              <a:defRPr/>
            </a:pPr>
            <a:r>
              <a:rPr lang="sv-SE" b="1" dirty="0"/>
              <a:t>Vägledning för familjecentraler och familjecentralsliknande verksamheter i Skåne</a:t>
            </a:r>
          </a:p>
          <a:p>
            <a:pPr marL="0" indent="0">
              <a:buFontTx/>
              <a:buNone/>
              <a:defRPr/>
            </a:pPr>
            <a:endParaRPr lang="sv-SE" dirty="0"/>
          </a:p>
        </p:txBody>
      </p:sp>
      <p:sp>
        <p:nvSpPr>
          <p:cNvPr id="24579" name="Title 3"/>
          <p:cNvSpPr>
            <a:spLocks noGrp="1"/>
          </p:cNvSpPr>
          <p:nvPr>
            <p:ph type="title"/>
          </p:nvPr>
        </p:nvSpPr>
        <p:spPr>
          <a:xfrm>
            <a:off x="422275" y="485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Från</a:t>
            </a:r>
            <a:r>
              <a:rPr lang="en-US" dirty="0" smtClean="0"/>
              <a:t> policy till </a:t>
            </a:r>
            <a:r>
              <a:rPr lang="en-US" dirty="0" err="1" smtClean="0"/>
              <a:t>vägledning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samverkans</a:t>
            </a:r>
            <a:r>
              <a:rPr lang="en-US" dirty="0" smtClean="0"/>
              <a:t> </a:t>
            </a:r>
            <a:r>
              <a:rPr lang="en-US" dirty="0" err="1" smtClean="0"/>
              <a:t>tecken</a:t>
            </a:r>
            <a:endParaRPr lang="en-US" dirty="0" smtClean="0"/>
          </a:p>
        </p:txBody>
      </p:sp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26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sv-SE" dirty="0" smtClean="0"/>
              <a:t>Den nya vägledningens syfte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sv-SE" b="1" dirty="0" smtClean="0"/>
          </a:p>
          <a:p>
            <a:pPr marL="0" indent="0" algn="ctr">
              <a:buFontTx/>
              <a:buNone/>
              <a:defRPr/>
            </a:pPr>
            <a:r>
              <a:rPr lang="sv-SE" dirty="0" smtClean="0"/>
              <a:t>Öka medvetenheten om </a:t>
            </a:r>
          </a:p>
          <a:p>
            <a:pPr marL="0" indent="0" algn="ctr">
              <a:buFontTx/>
              <a:buNone/>
              <a:defRPr/>
            </a:pPr>
            <a:r>
              <a:rPr lang="sv-SE" b="1" dirty="0" smtClean="0"/>
              <a:t>mervärdet av samverkan på familjecentral för barnets bästa</a:t>
            </a:r>
          </a:p>
          <a:p>
            <a:pPr marL="0" indent="0" algn="ctr">
              <a:buFontTx/>
              <a:buNone/>
              <a:defRPr/>
            </a:pPr>
            <a:endParaRPr lang="sv-SE" dirty="0"/>
          </a:p>
          <a:p>
            <a:pPr marL="0" indent="0" algn="ctr">
              <a:buFontTx/>
              <a:buNone/>
              <a:defRPr/>
            </a:pPr>
            <a:r>
              <a:rPr lang="sv-SE" dirty="0" smtClean="0"/>
              <a:t>www.skane.se/familjecentraler</a:t>
            </a:r>
            <a:endParaRPr lang="sv-SE" dirty="0"/>
          </a:p>
        </p:txBody>
      </p:sp>
      <p:pic>
        <p:nvPicPr>
          <p:cNvPr id="6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4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7057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:\Primärvården Skåne\Kunskapscentrum för BHV\Statistik\Kartor\skånekartakomm - Kopia (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1538" y="1709738"/>
            <a:ext cx="7315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ruta 4"/>
          <p:cNvSpPr txBox="1">
            <a:spLocks noChangeArrowheads="1"/>
          </p:cNvSpPr>
          <p:nvPr/>
        </p:nvSpPr>
        <p:spPr bwMode="auto">
          <a:xfrm>
            <a:off x="5256213" y="21605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2" name="textruta 61"/>
          <p:cNvSpPr txBox="1">
            <a:spLocks noChangeArrowheads="1"/>
          </p:cNvSpPr>
          <p:nvPr/>
        </p:nvSpPr>
        <p:spPr bwMode="auto">
          <a:xfrm>
            <a:off x="5413375" y="3429000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3" name="textruta 63"/>
          <p:cNvSpPr txBox="1">
            <a:spLocks noChangeArrowheads="1"/>
          </p:cNvSpPr>
          <p:nvPr/>
        </p:nvSpPr>
        <p:spPr bwMode="auto">
          <a:xfrm>
            <a:off x="4716463" y="285273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4" name="textruta 64"/>
          <p:cNvSpPr txBox="1">
            <a:spLocks noChangeArrowheads="1"/>
          </p:cNvSpPr>
          <p:nvPr/>
        </p:nvSpPr>
        <p:spPr bwMode="auto">
          <a:xfrm>
            <a:off x="4103688" y="285273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5" name="textruta 65"/>
          <p:cNvSpPr txBox="1">
            <a:spLocks noChangeArrowheads="1"/>
          </p:cNvSpPr>
          <p:nvPr/>
        </p:nvSpPr>
        <p:spPr bwMode="auto">
          <a:xfrm>
            <a:off x="4032250" y="2411413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6" name="textruta 66"/>
          <p:cNvSpPr txBox="1">
            <a:spLocks noChangeArrowheads="1"/>
          </p:cNvSpPr>
          <p:nvPr/>
        </p:nvSpPr>
        <p:spPr bwMode="auto">
          <a:xfrm>
            <a:off x="3825875" y="309562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7" name="textruta 67"/>
          <p:cNvSpPr txBox="1">
            <a:spLocks noChangeArrowheads="1"/>
          </p:cNvSpPr>
          <p:nvPr/>
        </p:nvSpPr>
        <p:spPr bwMode="auto">
          <a:xfrm>
            <a:off x="3168650" y="2138363"/>
            <a:ext cx="274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8" name="textruta 68"/>
          <p:cNvSpPr txBox="1">
            <a:spLocks noChangeArrowheads="1"/>
          </p:cNvSpPr>
          <p:nvPr/>
        </p:nvSpPr>
        <p:spPr bwMode="auto">
          <a:xfrm>
            <a:off x="3473450" y="293687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79" name="textruta 70"/>
          <p:cNvSpPr txBox="1">
            <a:spLocks noChangeArrowheads="1"/>
          </p:cNvSpPr>
          <p:nvPr/>
        </p:nvSpPr>
        <p:spPr bwMode="auto">
          <a:xfrm>
            <a:off x="3995738" y="3924300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80" name="textruta 71"/>
          <p:cNvSpPr txBox="1">
            <a:spLocks noChangeArrowheads="1"/>
          </p:cNvSpPr>
          <p:nvPr/>
        </p:nvSpPr>
        <p:spPr bwMode="auto">
          <a:xfrm>
            <a:off x="3719513" y="4508500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81" name="textruta 72"/>
          <p:cNvSpPr txBox="1">
            <a:spLocks noChangeArrowheads="1"/>
          </p:cNvSpPr>
          <p:nvPr/>
        </p:nvSpPr>
        <p:spPr bwMode="auto">
          <a:xfrm>
            <a:off x="3546475" y="45354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1</a:t>
            </a:r>
          </a:p>
        </p:txBody>
      </p:sp>
      <p:sp>
        <p:nvSpPr>
          <p:cNvPr id="32782" name="textruta 73"/>
          <p:cNvSpPr txBox="1">
            <a:spLocks noChangeArrowheads="1"/>
          </p:cNvSpPr>
          <p:nvPr/>
        </p:nvSpPr>
        <p:spPr bwMode="auto">
          <a:xfrm>
            <a:off x="3386138" y="3160713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2</a:t>
            </a:r>
          </a:p>
        </p:txBody>
      </p:sp>
      <p:sp>
        <p:nvSpPr>
          <p:cNvPr id="32783" name="textruta 74"/>
          <p:cNvSpPr txBox="1">
            <a:spLocks noChangeArrowheads="1"/>
          </p:cNvSpPr>
          <p:nvPr/>
        </p:nvSpPr>
        <p:spPr bwMode="auto">
          <a:xfrm>
            <a:off x="3203575" y="3671888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2</a:t>
            </a:r>
          </a:p>
        </p:txBody>
      </p:sp>
      <p:sp>
        <p:nvSpPr>
          <p:cNvPr id="32784" name="textruta 75"/>
          <p:cNvSpPr txBox="1">
            <a:spLocks noChangeArrowheads="1"/>
          </p:cNvSpPr>
          <p:nvPr/>
        </p:nvSpPr>
        <p:spPr bwMode="auto">
          <a:xfrm>
            <a:off x="3419475" y="2555875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3</a:t>
            </a:r>
          </a:p>
        </p:txBody>
      </p:sp>
      <p:sp>
        <p:nvSpPr>
          <p:cNvPr id="32785" name="textruta 76"/>
          <p:cNvSpPr txBox="1">
            <a:spLocks noChangeArrowheads="1"/>
          </p:cNvSpPr>
          <p:nvPr/>
        </p:nvSpPr>
        <p:spPr bwMode="auto">
          <a:xfrm>
            <a:off x="3026624" y="3160713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 dirty="0"/>
              <a:t>6</a:t>
            </a:r>
          </a:p>
        </p:txBody>
      </p:sp>
      <p:sp>
        <p:nvSpPr>
          <p:cNvPr id="32786" name="textruta 77"/>
          <p:cNvSpPr txBox="1">
            <a:spLocks noChangeArrowheads="1"/>
          </p:cNvSpPr>
          <p:nvPr/>
        </p:nvSpPr>
        <p:spPr bwMode="auto">
          <a:xfrm>
            <a:off x="3408363" y="4716463"/>
            <a:ext cx="276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4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sz="3200" dirty="0" smtClean="0"/>
              <a:t>Idag: 29 familjecentraler eller </a:t>
            </a:r>
            <a:br>
              <a:rPr lang="sv-SE" sz="3200" dirty="0" smtClean="0"/>
            </a:br>
            <a:r>
              <a:rPr lang="sv-SE" sz="3200" dirty="0" smtClean="0"/>
              <a:t>familjecentralsliknande verksamheter </a:t>
            </a:r>
            <a:br>
              <a:rPr lang="sv-SE" sz="3200" dirty="0" smtClean="0"/>
            </a:br>
            <a:r>
              <a:rPr lang="sv-SE" sz="3200" dirty="0" smtClean="0"/>
              <a:t>fördelade på 16 av Skånes 33 kommuner</a:t>
            </a:r>
            <a:endParaRPr lang="en-US" sz="3200" dirty="0"/>
          </a:p>
        </p:txBody>
      </p:sp>
      <p:pic>
        <p:nvPicPr>
          <p:cNvPr id="21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Aktuellt!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Region Skånes Hälso- och sjukvårdsnämnd har i år satt upp ett mål att det ska finnas </a:t>
            </a:r>
            <a:r>
              <a:rPr lang="sv-SE" b="1" dirty="0" smtClean="0"/>
              <a:t>minst en familjecentral i varje kommun år 2016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En strategi för detta håller på att tas fram i samverkan med Kommunförbundet Skåne</a:t>
            </a:r>
          </a:p>
          <a:p>
            <a:pPr marL="0" indent="0">
              <a:buNone/>
            </a:pPr>
            <a:endParaRPr lang="sv-SE" dirty="0" smtClean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9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smi-sli\Local Settings\Temporary Internet Files\Content.IE5\3XG7OF7W\basic-red-he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mi-sli\Local Settings\Temporary Internet Files\Content.IE5\3XG7OF7W\11507-illustration-of-a-red-heart-pv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20" y="0"/>
            <a:ext cx="7334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242088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dirty="0" smtClean="0"/>
              <a:t>TACK!</a:t>
            </a:r>
            <a:endParaRPr lang="en-US" sz="9600" dirty="0"/>
          </a:p>
        </p:txBody>
      </p:sp>
      <p:pic>
        <p:nvPicPr>
          <p:cNvPr id="7" name="Picture 10" descr="Logo 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9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”Statussyndromet”</a:t>
            </a:r>
            <a:br>
              <a:rPr lang="sv-SE" b="1" dirty="0" smtClean="0"/>
            </a:br>
            <a:r>
              <a:rPr lang="sv-SE" sz="3600" dirty="0" smtClean="0"/>
              <a:t>- kopplingen mellan social position och hälsa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 smtClean="0"/>
              <a:t>Social position</a:t>
            </a:r>
          </a:p>
          <a:p>
            <a:r>
              <a:rPr lang="sv-SE" dirty="0" smtClean="0"/>
              <a:t>Utbildning</a:t>
            </a:r>
          </a:p>
          <a:p>
            <a:r>
              <a:rPr lang="sv-SE" dirty="0" smtClean="0"/>
              <a:t>Inkomst</a:t>
            </a:r>
          </a:p>
          <a:p>
            <a:r>
              <a:rPr lang="sv-SE" dirty="0" smtClean="0"/>
              <a:t>Yrke</a:t>
            </a:r>
          </a:p>
          <a:p>
            <a:r>
              <a:rPr lang="sv-SE" dirty="0" smtClean="0"/>
              <a:t>Föräldrarnas socioekonomiska bakgrund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Ju </a:t>
            </a:r>
            <a:r>
              <a:rPr lang="sv-SE" dirty="0"/>
              <a:t>lägre position i samhället desto sämre </a:t>
            </a:r>
            <a:r>
              <a:rPr lang="sv-SE" dirty="0" smtClean="0"/>
              <a:t>hälsa – </a:t>
            </a:r>
            <a:r>
              <a:rPr lang="sv-SE" b="1" dirty="0" smtClean="0"/>
              <a:t>den sociala gradienten</a:t>
            </a:r>
            <a:endParaRPr lang="sv-SE" b="1" dirty="0"/>
          </a:p>
          <a:p>
            <a:endParaRPr lang="sv-SE" dirty="0" smtClean="0"/>
          </a:p>
        </p:txBody>
      </p:sp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4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sv-SE" dirty="0" smtClean="0"/>
              <a:t>Statussyndromet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v-SE" dirty="0" smtClean="0"/>
          </a:p>
          <a:p>
            <a:pPr marL="0" indent="0" algn="ctr">
              <a:buNone/>
            </a:pPr>
            <a:endParaRPr lang="sv-SE" sz="8000" dirty="0" smtClean="0"/>
          </a:p>
          <a:p>
            <a:pPr marL="0" indent="0" algn="ctr">
              <a:buNone/>
            </a:pPr>
            <a:r>
              <a:rPr lang="sv-SE" sz="8000" dirty="0" smtClean="0"/>
              <a:t>STRESS</a:t>
            </a:r>
          </a:p>
          <a:p>
            <a:pPr marL="0" indent="0" algn="ctr">
              <a:buNone/>
            </a:pPr>
            <a:r>
              <a:rPr lang="sv-SE" sz="3600" dirty="0"/>
              <a:t>k</a:t>
            </a:r>
            <a:r>
              <a:rPr lang="sv-SE" sz="3600" dirty="0" smtClean="0"/>
              <a:t>ronisk fysiologisk stress central mekanism mellan social position/livsvillkor och hälsa</a:t>
            </a:r>
            <a:endParaRPr lang="en-US" sz="3600" dirty="0"/>
          </a:p>
        </p:txBody>
      </p:sp>
      <p:pic>
        <p:nvPicPr>
          <p:cNvPr id="4" name="Picture 2" descr="C:\Documents and Settings\smi-sli\Local Settings\Temporary Internet Files\Content.IE5\3XG7OF7W\Steth_Blo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354708"/>
            <a:ext cx="2771800" cy="20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”Marmotkommissionen”</a:t>
            </a:r>
            <a:r>
              <a:rPr lang="sv-SE" dirty="0" smtClean="0"/>
              <a:t> WHO 2008: </a:t>
            </a:r>
            <a:r>
              <a:rPr lang="sv-SE" i="1" dirty="0" err="1" smtClean="0"/>
              <a:t>Closing</a:t>
            </a:r>
            <a:r>
              <a:rPr lang="sv-SE" i="1" dirty="0" smtClean="0"/>
              <a:t> the gap in a generation</a:t>
            </a:r>
            <a:br>
              <a:rPr lang="sv-SE" i="1" dirty="0" smtClean="0"/>
            </a:br>
            <a:r>
              <a:rPr lang="sv-SE" sz="3200" b="1" i="1" dirty="0" smtClean="0"/>
              <a:t>Utjämna hälsoskillnaderna inom en generation</a:t>
            </a:r>
            <a:r>
              <a:rPr lang="sv-SE" dirty="0"/>
              <a:t/>
            </a:r>
            <a:br>
              <a:rPr lang="sv-S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Lyfte fram:</a:t>
            </a:r>
          </a:p>
          <a:p>
            <a:r>
              <a:rPr lang="sv-SE" dirty="0"/>
              <a:t>a</a:t>
            </a:r>
            <a:r>
              <a:rPr lang="sv-SE" dirty="0" smtClean="0"/>
              <a:t>tt folkhälsa inte bara handlar om hälsonivån </a:t>
            </a:r>
            <a:r>
              <a:rPr lang="sv-SE" dirty="0"/>
              <a:t>i </a:t>
            </a:r>
            <a:r>
              <a:rPr lang="sv-SE" dirty="0" smtClean="0"/>
              <a:t>befolkningen i sin helhet utan också hur</a:t>
            </a:r>
            <a:r>
              <a:rPr lang="sv-SE" b="1" dirty="0" smtClean="0"/>
              <a:t> hälsan är fördelad mellan olika grupper och mellan länder </a:t>
            </a:r>
          </a:p>
          <a:p>
            <a:r>
              <a:rPr lang="sv-SE" dirty="0"/>
              <a:t>a</a:t>
            </a:r>
            <a:r>
              <a:rPr lang="sv-SE" dirty="0" smtClean="0"/>
              <a:t>tt folkhälsa i hög grad handlar om </a:t>
            </a:r>
            <a:r>
              <a:rPr lang="sv-SE" b="1" dirty="0" smtClean="0"/>
              <a:t>livsvillkor</a:t>
            </a:r>
            <a:r>
              <a:rPr lang="sv-SE" dirty="0" smtClean="0"/>
              <a:t> dvs inte enbart levnadsvanor eller sjukvård</a:t>
            </a:r>
            <a:endParaRPr lang="en-US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Sociala relationer </a:t>
            </a:r>
            <a:r>
              <a:rPr lang="sv-SE" dirty="0" smtClean="0"/>
              <a:t>– </a:t>
            </a:r>
            <a:br>
              <a:rPr lang="sv-SE" dirty="0" smtClean="0"/>
            </a:br>
            <a:r>
              <a:rPr lang="sv-SE" sz="3100" dirty="0" smtClean="0"/>
              <a:t>mycket viktig faktor för vår hälsa </a:t>
            </a:r>
            <a:endParaRPr lang="en-US" sz="31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Tillit </a:t>
            </a:r>
            <a:r>
              <a:rPr lang="sv-SE" dirty="0"/>
              <a:t>till andra</a:t>
            </a:r>
          </a:p>
          <a:p>
            <a:r>
              <a:rPr lang="sv-SE" dirty="0"/>
              <a:t>Socialt </a:t>
            </a:r>
            <a:r>
              <a:rPr lang="sv-SE" dirty="0" smtClean="0"/>
              <a:t>stöd </a:t>
            </a:r>
            <a:endParaRPr lang="sv-SE" dirty="0"/>
          </a:p>
          <a:p>
            <a:r>
              <a:rPr lang="sv-SE" dirty="0" smtClean="0"/>
              <a:t>Sociala nätverk</a:t>
            </a:r>
            <a:endParaRPr lang="sv-SE" dirty="0"/>
          </a:p>
          <a:p>
            <a:r>
              <a:rPr lang="sv-SE" dirty="0"/>
              <a:t>Socialt </a:t>
            </a:r>
            <a:r>
              <a:rPr lang="sv-SE" dirty="0" smtClean="0"/>
              <a:t>deltagande</a:t>
            </a:r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Documents and Settings\smi-sli\Local Settings\Temporary Internet Files\Content.IE5\U5XMUQ6X\group-of-children-posing-for-photograph-13334-larg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700280" cy="23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67" y="2923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Social hållbarhet</a:t>
            </a:r>
            <a:br>
              <a:rPr lang="sv-SE" dirty="0" smtClean="0"/>
            </a:br>
            <a:r>
              <a:rPr lang="sv-SE" sz="3200" dirty="0" smtClean="0"/>
              <a:t>= en god samhällsutveckling för alla</a:t>
            </a:r>
            <a:r>
              <a:rPr lang="sv-SE" dirty="0" smtClean="0"/>
              <a:t/>
            </a:r>
            <a:br>
              <a:rPr lang="sv-S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Ett samhälles utveckling, rikt eller fattigt, kan bedömas efter dess befolknings hälsa, efter hur jämlikt hälsan är fördelad i samhället och efter hur väl samhället skyddar de som drabbas av ohälsa och sjukdom</a:t>
            </a:r>
          </a:p>
          <a:p>
            <a:pPr marL="0" indent="0" algn="ctr">
              <a:buNone/>
            </a:pPr>
            <a:endParaRPr lang="sv-SE" dirty="0"/>
          </a:p>
          <a:p>
            <a:pPr marL="0" indent="0" algn="r">
              <a:buNone/>
            </a:pPr>
            <a:endParaRPr lang="sv-SE" sz="2000" dirty="0"/>
          </a:p>
          <a:p>
            <a:pPr marL="0" indent="0" algn="ctr">
              <a:buNone/>
            </a:pPr>
            <a:r>
              <a:rPr lang="sv-SE" sz="2000" dirty="0" smtClean="0"/>
              <a:t>citat </a:t>
            </a:r>
            <a:r>
              <a:rPr lang="sv-SE" sz="2000" dirty="0"/>
              <a:t>från </a:t>
            </a:r>
            <a:r>
              <a:rPr lang="sv-SE" sz="2000" i="1" dirty="0" err="1"/>
              <a:t>Closing</a:t>
            </a:r>
            <a:r>
              <a:rPr lang="sv-SE" sz="2000" i="1" dirty="0"/>
              <a:t> the gap in a generation</a:t>
            </a:r>
            <a:endParaRPr lang="en-US" sz="2000" dirty="0"/>
          </a:p>
        </p:txBody>
      </p:sp>
      <p:pic>
        <p:nvPicPr>
          <p:cNvPr id="4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Rekommendation: </a:t>
            </a:r>
            <a:br>
              <a:rPr lang="sv-SE" b="1" dirty="0" smtClean="0"/>
            </a:br>
            <a:r>
              <a:rPr lang="sv-SE" dirty="0" smtClean="0"/>
              <a:t>förbättra vardagslivets villkor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Jämlikhet från livets början </a:t>
            </a:r>
            <a:r>
              <a:rPr lang="sv-SE" sz="2400" dirty="0" smtClean="0"/>
              <a:t>- livsförloppsperspektivet</a:t>
            </a:r>
          </a:p>
          <a:p>
            <a:r>
              <a:rPr lang="sv-SE" dirty="0" smtClean="0"/>
              <a:t>Stödjande miljöer, friska människor</a:t>
            </a:r>
          </a:p>
          <a:p>
            <a:r>
              <a:rPr lang="sv-SE" dirty="0" smtClean="0"/>
              <a:t>Rättvis sysselsättning och det goda arbetet</a:t>
            </a:r>
          </a:p>
          <a:p>
            <a:r>
              <a:rPr lang="sv-SE" dirty="0" smtClean="0"/>
              <a:t>Sociala skyddsnät under hela livet</a:t>
            </a:r>
          </a:p>
          <a:p>
            <a:r>
              <a:rPr lang="sv-SE" dirty="0" smtClean="0"/>
              <a:t>Hälso- och sjukvård för alla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10" descr="Logo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5734050"/>
            <a:ext cx="7207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4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821</Words>
  <Application>Microsoft Office PowerPoint</Application>
  <PresentationFormat>On-screen Show (4:3)</PresentationFormat>
  <Paragraphs>184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Office-tema</vt:lpstr>
      <vt:lpstr>PowerPoint Presentation</vt:lpstr>
      <vt:lpstr> Jämlik hälsa och social hållbarhet    Fokus: De tidiga årens betydelse   Vad händer i Skåne? </vt:lpstr>
      <vt:lpstr>PowerPoint Presentation</vt:lpstr>
      <vt:lpstr>”Statussyndromet” - kopplingen mellan social position och hälsa</vt:lpstr>
      <vt:lpstr>Statussyndromet</vt:lpstr>
      <vt:lpstr> ”Marmotkommissionen” WHO 2008: Closing the gap in a generation Utjämna hälsoskillnaderna inom en generation </vt:lpstr>
      <vt:lpstr>Sociala relationer –  mycket viktig faktor för vår hälsa </vt:lpstr>
      <vt:lpstr> Social hållbarhet = en god samhällsutveckling för alla </vt:lpstr>
      <vt:lpstr>Rekommendation:  förbättra vardagslivets villkor</vt:lpstr>
      <vt:lpstr>De tidiga årens betydelse</vt:lpstr>
      <vt:lpstr>Statussyndromet tre utgångspunkter med fokus på de tidiga årens betydelse</vt:lpstr>
      <vt:lpstr>PowerPoint Presentation</vt:lpstr>
      <vt:lpstr>Statussyndromet tre utgångspunkter med fokus på de tidiga årens betydelse</vt:lpstr>
      <vt:lpstr>Anknytningsteori</vt:lpstr>
      <vt:lpstr>Anknytning</vt:lpstr>
      <vt:lpstr>Nu och då</vt:lpstr>
      <vt:lpstr>Anknytningsmönster</vt:lpstr>
      <vt:lpstr>Anknytning ur ett livsförloppsperspektiv</vt:lpstr>
      <vt:lpstr>Anknytning ur ett ännu längre livsförloppsperspektiv</vt:lpstr>
      <vt:lpstr>Vad ska man göra?</vt:lpstr>
      <vt:lpstr>Den sociala gradienten</vt:lpstr>
      <vt:lpstr>Proportionell universalism </vt:lpstr>
      <vt:lpstr>Familjecentralen som arena för proportionell universalism</vt:lpstr>
      <vt:lpstr>Familjecentraler  - grundstenen till social hållbarhet?</vt:lpstr>
      <vt:lpstr>Vad händer i Skåne?</vt:lpstr>
      <vt:lpstr>Malmökommissionen</vt:lpstr>
      <vt:lpstr>Malmökommissionen</vt:lpstr>
      <vt:lpstr>Social hållbarhet integrerat i den regionala utvecklingsstrategin 2014</vt:lpstr>
      <vt:lpstr>Familjecentraler i Skåne</vt:lpstr>
      <vt:lpstr>Från policy till vägledning  - i samverkans tecken</vt:lpstr>
      <vt:lpstr>Den nya vägledningens syfte</vt:lpstr>
      <vt:lpstr>PowerPoint Presentation</vt:lpstr>
      <vt:lpstr>Idag: 29 familjecentraler eller  familjecentralsliknande verksamheter  fördelade på 16 av Skånes 33 kommuner</vt:lpstr>
      <vt:lpstr>Aktuellt!</vt:lpstr>
      <vt:lpstr>PowerPoint Presentation</vt:lpstr>
    </vt:vector>
  </TitlesOfParts>
  <Company>Region Skåne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Lindeberg</dc:creator>
  <cp:lastModifiedBy>Windows User</cp:lastModifiedBy>
  <cp:revision>153</cp:revision>
  <dcterms:created xsi:type="dcterms:W3CDTF">2015-04-01T07:02:05Z</dcterms:created>
  <dcterms:modified xsi:type="dcterms:W3CDTF">2015-05-19T10:24:47Z</dcterms:modified>
</cp:coreProperties>
</file>