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56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2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2" y="132"/>
      </p:cViewPr>
      <p:guideLst>
        <p:guide orient="horz" pos="4156"/>
        <p:guide orient="horz" pos="3884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46D77-7A3F-4FA9-AC92-709AED4FB5F6}" type="datetimeFigureOut">
              <a:rPr lang="sv-SE" smtClean="0"/>
              <a:pPr/>
              <a:t>2015-08-20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D709F-E256-4A36-B43A-C2969BEDD10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0970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D709F-E256-4A36-B43A-C2969BEDD107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2640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pic>
        <p:nvPicPr>
          <p:cNvPr id="9" name="Bildobjekt 8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45869" y="576103"/>
            <a:ext cx="1613919" cy="548641"/>
          </a:xfrm>
          <a:prstGeom prst="rect">
            <a:avLst/>
          </a:prstGeom>
        </p:spPr>
      </p:pic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468313" y="2276872"/>
            <a:ext cx="8229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1" name="Platshållare fö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2" name="Platshållare för sidfot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Platshållare för bildnumm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8" name="Bildobjekt 7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  <p:sp>
        <p:nvSpPr>
          <p:cNvPr id="14" name="Platshållare fö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5" name="Platshållare för sidfo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314601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314602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8" name="Bildobjekt 7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  <p:sp>
        <p:nvSpPr>
          <p:cNvPr id="14" name="Platshållare fö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5" name="Platshållare för sidfo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2800" baseline="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39"/>
          </a:xfrm>
        </p:spPr>
        <p:txBody>
          <a:bodyPr/>
          <a:lstStyle>
            <a:lvl2pPr>
              <a:defRPr sz="2000"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pic>
        <p:nvPicPr>
          <p:cNvPr id="10" name="Bildobjekt 9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  <p:sp>
        <p:nvSpPr>
          <p:cNvPr id="12" name="Platshållare fö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8313" y="4365104"/>
            <a:ext cx="7772400" cy="1362075"/>
          </a:xfrm>
        </p:spPr>
        <p:txBody>
          <a:bodyPr anchor="t"/>
          <a:lstStyle>
            <a:lvl1pPr algn="l">
              <a:defRPr sz="2800" b="1" cap="none" baseline="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68313" y="278092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pic>
        <p:nvPicPr>
          <p:cNvPr id="8" name="Bildobjekt 7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  <p:sp>
        <p:nvSpPr>
          <p:cNvPr id="11" name="Platshållare för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5" name="Platshållare för sidfo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Platshållare för bild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8903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8904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pic>
        <p:nvPicPr>
          <p:cNvPr id="9" name="Bildobjekt 8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  <p:sp>
        <p:nvSpPr>
          <p:cNvPr id="15" name="Platshållare fö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1436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1436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8" name="Platshållare för datum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9" name="Platshållare för sidfo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Platshållare för bildnumm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Bildobjekt 9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7" name="Bildobjekt 6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  <p:sp>
        <p:nvSpPr>
          <p:cNvPr id="13" name="Platshållare fö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4" name="Platshållare för sidfo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Platshållare för bild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  <p:sp>
        <p:nvSpPr>
          <p:cNvPr id="12" name="Platshållare fö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3" name="Platshållare för sidfot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Platshållare för bildnumm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459611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34340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pic>
        <p:nvPicPr>
          <p:cNvPr id="9" name="Bildobjekt 8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  <p:sp>
        <p:nvSpPr>
          <p:cNvPr id="15" name="Platshållare fö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99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pic>
        <p:nvPicPr>
          <p:cNvPr id="9" name="Bildobjekt 8" descr="StockholmsStad_logot#21B0A5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093296"/>
            <a:ext cx="1440000" cy="489518"/>
          </a:xfrm>
          <a:prstGeom prst="rect">
            <a:avLst/>
          </a:prstGeom>
        </p:spPr>
      </p:pic>
      <p:sp>
        <p:nvSpPr>
          <p:cNvPr id="15" name="Platshållare fö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en-US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05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US" dirty="0"/>
          </a:p>
        </p:txBody>
      </p:sp>
      <p:sp>
        <p:nvSpPr>
          <p:cNvPr id="7" name="Platshållare för datum 4"/>
          <p:cNvSpPr>
            <a:spLocks noGrp="1"/>
          </p:cNvSpPr>
          <p:nvPr>
            <p:ph type="dt" sz="half" idx="2"/>
          </p:nvPr>
        </p:nvSpPr>
        <p:spPr>
          <a:xfrm>
            <a:off x="6556420" y="6288054"/>
            <a:ext cx="2133600" cy="165282"/>
          </a:xfrm>
          <a:prstGeom prst="rect">
            <a:avLst/>
          </a:prstGeom>
        </p:spPr>
        <p:txBody>
          <a:bodyPr tIns="36000" rIns="0" bIns="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694B218-3DE3-4178-8442-88C7D5609640}" type="datetime1">
              <a:rPr lang="sv-SE" smtClean="0"/>
              <a:pPr/>
              <a:t>2015-08-20</a:t>
            </a:fld>
            <a:endParaRPr lang="en-US" dirty="0"/>
          </a:p>
        </p:txBody>
      </p:sp>
      <p:sp>
        <p:nvSpPr>
          <p:cNvPr id="8" name="Platshållare för sidfot 5"/>
          <p:cNvSpPr>
            <a:spLocks noGrp="1"/>
          </p:cNvSpPr>
          <p:nvPr>
            <p:ph type="ftr" sz="quarter" idx="3"/>
          </p:nvPr>
        </p:nvSpPr>
        <p:spPr>
          <a:xfrm>
            <a:off x="5796136" y="6091709"/>
            <a:ext cx="2895600" cy="241300"/>
          </a:xfrm>
          <a:prstGeom prst="rect">
            <a:avLst/>
          </a:prstGeom>
        </p:spPr>
        <p:txBody>
          <a:bodyPr rIns="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Platshållare för bildnummer 6"/>
          <p:cNvSpPr>
            <a:spLocks noGrp="1"/>
          </p:cNvSpPr>
          <p:nvPr>
            <p:ph type="sldNum" sz="quarter" idx="4"/>
          </p:nvPr>
        </p:nvSpPr>
        <p:spPr>
          <a:xfrm>
            <a:off x="6553200" y="6453336"/>
            <a:ext cx="2133600" cy="154456"/>
          </a:xfrm>
          <a:prstGeom prst="rect">
            <a:avLst/>
          </a:prstGeom>
        </p:spPr>
        <p:txBody>
          <a:bodyPr tIns="18000" rIns="0" bIns="7200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Sid </a:t>
            </a:r>
            <a:fld id="{625BFF1C-0550-4892-A058-F5526EA5680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Fler</a:t>
            </a:r>
            <a:r>
              <a:rPr lang="en-US" sz="3200" dirty="0" smtClean="0"/>
              <a:t> </a:t>
            </a:r>
            <a:r>
              <a:rPr lang="en-US" sz="3200" dirty="0" err="1" smtClean="0"/>
              <a:t>familjecentraler</a:t>
            </a:r>
            <a:r>
              <a:rPr lang="en-US" sz="3200" dirty="0" smtClean="0"/>
              <a:t> 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Stockholms</a:t>
            </a:r>
            <a:r>
              <a:rPr lang="en-US" sz="3200" dirty="0" smtClean="0"/>
              <a:t> </a:t>
            </a:r>
            <a:r>
              <a:rPr lang="en-US" sz="3200" dirty="0" err="1" smtClean="0"/>
              <a:t>stad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Marianne </a:t>
            </a:r>
            <a:r>
              <a:rPr lang="en-US" dirty="0" err="1" smtClean="0"/>
              <a:t>Gabrielsson</a:t>
            </a:r>
            <a:endParaRPr lang="en-US" dirty="0" smtClean="0"/>
          </a:p>
          <a:p>
            <a:r>
              <a:rPr lang="en-US" dirty="0" err="1" smtClean="0">
                <a:solidFill>
                  <a:schemeClr val="tx1"/>
                </a:solidFill>
              </a:rPr>
              <a:t>Utvecklingsledare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/>
              <a:t>utvecklingsenheten</a:t>
            </a:r>
            <a:r>
              <a:rPr lang="en-US" dirty="0" smtClean="0"/>
              <a:t>, </a:t>
            </a:r>
            <a:r>
              <a:rPr lang="en-US" dirty="0" err="1" smtClean="0"/>
              <a:t>socialförvaltningen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Stockholms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stad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Hur</a:t>
            </a:r>
            <a:r>
              <a:rPr lang="en-US" dirty="0" smtClean="0"/>
              <a:t> </a:t>
            </a:r>
            <a:r>
              <a:rPr lang="en-US" dirty="0"/>
              <a:t>ser förutsättningarna ut för att starta </a:t>
            </a:r>
            <a:r>
              <a:rPr lang="en-US" dirty="0" smtClean="0"/>
              <a:t>fler </a:t>
            </a:r>
            <a:r>
              <a:rPr lang="en-US" dirty="0" err="1" smtClean="0"/>
              <a:t>familjecentraler</a:t>
            </a:r>
            <a:r>
              <a:rPr lang="en-US" dirty="0" smtClean="0"/>
              <a:t>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Förvaltningen </a:t>
            </a:r>
            <a:r>
              <a:rPr lang="sv-SE" dirty="0"/>
              <a:t>ska i samarbete med stadsdelsförvaltningarna och </a:t>
            </a:r>
            <a:r>
              <a:rPr lang="sv-SE" dirty="0" smtClean="0"/>
              <a:t>Stockholms </a:t>
            </a:r>
            <a:r>
              <a:rPr lang="sv-SE" dirty="0"/>
              <a:t>läns landsting </a:t>
            </a:r>
            <a:r>
              <a:rPr lang="sv-SE" b="1" dirty="0"/>
              <a:t>utreda förutsättningarna </a:t>
            </a:r>
            <a:r>
              <a:rPr lang="sv-SE" dirty="0"/>
              <a:t>för att starta fler familjecentraler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Staden ska </a:t>
            </a:r>
            <a:r>
              <a:rPr lang="sv-SE" b="1" dirty="0" smtClean="0"/>
              <a:t>ta initiativ </a:t>
            </a:r>
            <a:r>
              <a:rPr lang="sv-SE" dirty="0" smtClean="0"/>
              <a:t>till att fler familjecentraler startar med fokus på ytterstaden.</a:t>
            </a:r>
          </a:p>
          <a:p>
            <a:endParaRPr lang="sv-SE" dirty="0"/>
          </a:p>
          <a:p>
            <a:pPr lvl="0"/>
            <a:r>
              <a:rPr lang="sv-SE" dirty="0"/>
              <a:t>Förvaltningen bör utreda </a:t>
            </a:r>
            <a:r>
              <a:rPr lang="sv-SE" b="1" dirty="0"/>
              <a:t>tillgången av olika stödgrupper </a:t>
            </a:r>
            <a:r>
              <a:rPr lang="sv-SE" dirty="0"/>
              <a:t>för barn och unga med föräldrar som missbrukar eller med psykisk ohälsa utredas (separerade föräldrar). Stödgrupper behöver finnas även under </a:t>
            </a:r>
            <a:r>
              <a:rPr lang="sv-SE" b="1" dirty="0"/>
              <a:t>sommar- och vinterlov</a:t>
            </a:r>
            <a:r>
              <a:rPr lang="sv-SE" dirty="0"/>
              <a:t>.</a:t>
            </a:r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i="1" dirty="0" smtClean="0"/>
              <a:t>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77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Genomförande av utredning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Identifiera </a:t>
            </a:r>
            <a:r>
              <a:rPr lang="sv-SE" dirty="0" smtClean="0"/>
              <a:t>förutsättningarna</a:t>
            </a:r>
          </a:p>
          <a:p>
            <a:r>
              <a:rPr lang="sv-SE" dirty="0" smtClean="0"/>
              <a:t>Strävar mot de fyra benen</a:t>
            </a:r>
            <a:endParaRPr lang="sv-SE" dirty="0"/>
          </a:p>
          <a:p>
            <a:r>
              <a:rPr lang="sv-SE" dirty="0" smtClean="0"/>
              <a:t>Kartlägga nuvarande </a:t>
            </a:r>
            <a:r>
              <a:rPr lang="sv-SE" dirty="0" smtClean="0"/>
              <a:t>samarbetsformer och innehåll</a:t>
            </a:r>
          </a:p>
          <a:p>
            <a:r>
              <a:rPr lang="sv-SE" dirty="0"/>
              <a:t>Stödgrupper (utredning finns)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Träffa ö</a:t>
            </a:r>
            <a:r>
              <a:rPr lang="sv-SE" dirty="0" smtClean="0"/>
              <a:t>ppenvårdschefer, nyckelpersoner och samarbetspartners</a:t>
            </a:r>
            <a:endParaRPr lang="sv-SE" dirty="0" smtClean="0"/>
          </a:p>
          <a:p>
            <a:r>
              <a:rPr lang="sv-SE" dirty="0" smtClean="0"/>
              <a:t>BVC, </a:t>
            </a:r>
            <a:r>
              <a:rPr lang="sv-SE" dirty="0" smtClean="0"/>
              <a:t>BMM</a:t>
            </a:r>
            <a:r>
              <a:rPr lang="sv-SE" dirty="0" smtClean="0"/>
              <a:t>, ÖF  </a:t>
            </a:r>
            <a:r>
              <a:rPr lang="sv-SE" dirty="0" err="1" smtClean="0"/>
              <a:t>mfl</a:t>
            </a:r>
            <a:endParaRPr lang="sv-SE" dirty="0" smtClean="0"/>
          </a:p>
          <a:p>
            <a:r>
              <a:rPr lang="sv-SE" dirty="0" smtClean="0"/>
              <a:t>Referensgrupp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 smtClean="0"/>
              <a:t>Följer nationell utveckling</a:t>
            </a:r>
          </a:p>
          <a:p>
            <a:r>
              <a:rPr lang="sv-SE" dirty="0" smtClean="0"/>
              <a:t>Kontakt med </a:t>
            </a:r>
            <a:r>
              <a:rPr lang="sv-SE" dirty="0" smtClean="0"/>
              <a:t>FFFF</a:t>
            </a:r>
          </a:p>
          <a:p>
            <a:r>
              <a:rPr lang="sv-SE" dirty="0" smtClean="0"/>
              <a:t>Kort om tid…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866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tockholms stads färger">
      <a:dk1>
        <a:srgbClr val="000000"/>
      </a:dk1>
      <a:lt1>
        <a:srgbClr val="FFFFFF"/>
      </a:lt1>
      <a:dk2>
        <a:srgbClr val="683788"/>
      </a:dk2>
      <a:lt2>
        <a:srgbClr val="BCAAD0"/>
      </a:lt2>
      <a:accent1>
        <a:srgbClr val="289D93"/>
      </a:accent1>
      <a:accent2>
        <a:srgbClr val="C40068"/>
      </a:accent2>
      <a:accent3>
        <a:srgbClr val="007EC4"/>
      </a:accent3>
      <a:accent4>
        <a:srgbClr val="B6D7D3"/>
      </a:accent4>
      <a:accent5>
        <a:srgbClr val="E4B1C3"/>
      </a:accent5>
      <a:accent6>
        <a:srgbClr val="ACC7E9"/>
      </a:accent6>
      <a:hlink>
        <a:srgbClr val="007EC4"/>
      </a:hlink>
      <a:folHlink>
        <a:srgbClr val="683788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228</TotalTime>
  <Words>135</Words>
  <Application>Microsoft Office PowerPoint</Application>
  <PresentationFormat>Bildspel på skärmen (4:3)</PresentationFormat>
  <Paragraphs>25</Paragraphs>
  <Slides>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6" baseType="lpstr">
      <vt:lpstr>Arial</vt:lpstr>
      <vt:lpstr>Calibri</vt:lpstr>
      <vt:lpstr>Blank</vt:lpstr>
      <vt:lpstr>Fler familjecentraler i Stockholms stad </vt:lpstr>
      <vt:lpstr>Hur ser förutsättningarna ut för att starta fler familjecentraler?</vt:lpstr>
      <vt:lpstr>Genomförande av utredning</vt:lpstr>
    </vt:vector>
  </TitlesOfParts>
  <Company>Volvo 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Marianne Gabrielsson</dc:creator>
  <cp:lastModifiedBy>Marianne</cp:lastModifiedBy>
  <cp:revision>19</cp:revision>
  <dcterms:created xsi:type="dcterms:W3CDTF">2015-06-08T11:37:13Z</dcterms:created>
  <dcterms:modified xsi:type="dcterms:W3CDTF">2015-08-20T11:34:28Z</dcterms:modified>
</cp:coreProperties>
</file>